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jpe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6" r:id="rId1"/>
    <p:sldMasterId id="2147483677" r:id="rId2"/>
  </p:sldMasterIdLst>
  <p:notesMasterIdLst>
    <p:notesMasterId r:id="rId28"/>
  </p:notesMasterIdLst>
  <p:sldIdLst>
    <p:sldId id="256" r:id="rId3"/>
    <p:sldId id="970" r:id="rId4"/>
    <p:sldId id="944" r:id="rId5"/>
    <p:sldId id="275" r:id="rId6"/>
    <p:sldId id="269" r:id="rId7"/>
    <p:sldId id="267" r:id="rId8"/>
    <p:sldId id="963" r:id="rId9"/>
    <p:sldId id="962" r:id="rId10"/>
    <p:sldId id="955" r:id="rId11"/>
    <p:sldId id="961" r:id="rId12"/>
    <p:sldId id="949" r:id="rId13"/>
    <p:sldId id="967" r:id="rId14"/>
    <p:sldId id="954" r:id="rId15"/>
    <p:sldId id="966" r:id="rId16"/>
    <p:sldId id="299" r:id="rId17"/>
    <p:sldId id="263" r:id="rId18"/>
    <p:sldId id="289" r:id="rId19"/>
    <p:sldId id="959" r:id="rId20"/>
    <p:sldId id="957" r:id="rId21"/>
    <p:sldId id="969" r:id="rId22"/>
    <p:sldId id="968" r:id="rId23"/>
    <p:sldId id="971" r:id="rId24"/>
    <p:sldId id="965" r:id="rId25"/>
    <p:sldId id="941" r:id="rId26"/>
    <p:sldId id="929" r:id="rId2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phir Ruimi" initials="OR" lastIdx="1" clrIdx="0">
    <p:extLst>
      <p:ext uri="{19B8F6BF-5375-455C-9EA6-DF929625EA0E}">
        <p15:presenceInfo xmlns:p15="http://schemas.microsoft.com/office/powerpoint/2012/main" userId="Ophir Ruim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99FF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62"/>
      </p:cViewPr>
      <p:guideLst>
        <p:guide orient="horz" pos="1620"/>
        <p:guide pos="2880"/>
      </p:guideLst>
    </p:cSldViewPr>
  </p:slideViewPr>
  <p:notesTextViewPr>
    <p:cViewPr>
      <p:scale>
        <a:sx n="1" d="1"/>
        <a:sy n="1" d="1"/>
      </p:scale>
      <p:origin x="0" y="-86"/>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d1caef8b8_12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82" name="Google Shape;182;g8d1caef8b8_1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nSpc>
                <a:spcPct val="80000"/>
              </a:lnSpc>
              <a:spcBef>
                <a:spcPct val="0"/>
              </a:spcBef>
              <a:buNone/>
            </a:pPr>
            <a:r>
              <a:rPr lang="en-US" sz="1100" dirty="0">
                <a:solidFill>
                  <a:srgbClr val="000000"/>
                </a:solidFill>
              </a:rPr>
              <a:t>The Plasma Shield is a Plasma Window extended to engulf a workpiece.</a:t>
            </a:r>
          </a:p>
        </p:txBody>
      </p:sp>
    </p:spTree>
    <p:extLst>
      <p:ext uri="{BB962C8B-B14F-4D97-AF65-F5344CB8AC3E}">
        <p14:creationId xmlns:p14="http://schemas.microsoft.com/office/powerpoint/2010/main" val="594073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L" dirty="0"/>
          </a:p>
        </p:txBody>
      </p:sp>
    </p:spTree>
    <p:extLst>
      <p:ext uri="{BB962C8B-B14F-4D97-AF65-F5344CB8AC3E}">
        <p14:creationId xmlns:p14="http://schemas.microsoft.com/office/powerpoint/2010/main" val="231031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IL" sz="1800" dirty="0">
                <a:effectLst/>
                <a:latin typeface="NimbusRomNo9L-Regu"/>
                <a:ea typeface="Calibri" panose="020F0502020204030204" pitchFamily="34" charset="0"/>
                <a:cs typeface="NimbusRomNo9L-Regu"/>
              </a:rPr>
              <a:t>These data will </a:t>
            </a:r>
            <a:r>
              <a:rPr lang="en-IL" sz="1800" dirty="0" err="1">
                <a:effectLst/>
                <a:latin typeface="NimbusRomNo9L-Regu"/>
                <a:ea typeface="Calibri" panose="020F0502020204030204" pitchFamily="34" charset="0"/>
                <a:cs typeface="NimbusRomNo9L-Regu"/>
              </a:rPr>
              <a:t>th</a:t>
            </a:r>
            <a:r>
              <a:rPr lang="en-US" sz="1800" dirty="0">
                <a:effectLst/>
                <a:latin typeface="NimbusRomNo9L-Regu"/>
                <a:ea typeface="Calibri" panose="020F0502020204030204" pitchFamily="34" charset="0"/>
                <a:cs typeface="NimbusRomNo9L-Regu"/>
              </a:rPr>
              <a:t>e</a:t>
            </a:r>
            <a:r>
              <a:rPr lang="en-IL" sz="1800" dirty="0">
                <a:effectLst/>
                <a:latin typeface="NimbusRomNo9L-Regu"/>
                <a:ea typeface="Calibri" panose="020F0502020204030204" pitchFamily="34" charset="0"/>
                <a:cs typeface="NimbusRomNo9L-Regu"/>
              </a:rPr>
              <a:t>n be used in state-of-the-art nucleosynthesis codes simulating </a:t>
            </a:r>
            <a:r>
              <a:rPr lang="en-US" sz="1800" dirty="0">
                <a:effectLst/>
                <a:latin typeface="NimbusRomNo9L-Regu"/>
                <a:ea typeface="Calibri" panose="020F0502020204030204" pitchFamily="34" charset="0"/>
                <a:cs typeface="NimbusRomNo9L-Regu"/>
              </a:rPr>
              <a:t>the </a:t>
            </a:r>
            <a:r>
              <a:rPr lang="en-IL" sz="1800" dirty="0">
                <a:effectLst/>
                <a:latin typeface="NimbusRomNo9L-Regu"/>
                <a:ea typeface="Calibri" panose="020F0502020204030204" pitchFamily="34" charset="0"/>
                <a:cs typeface="NimbusRomNo9L-Regu"/>
              </a:rPr>
              <a:t>interior of stars during different burning stages with complicated temperature and pressure profiles. </a:t>
            </a:r>
            <a:r>
              <a:rPr lang="en-US" sz="1800" dirty="0">
                <a:effectLst/>
                <a:latin typeface="NimbusRomNo9L-Regu"/>
                <a:ea typeface="Calibri" panose="020F0502020204030204" pitchFamily="34" charset="0"/>
                <a:cs typeface="NimbusRomNo9L-Regu"/>
              </a:rPr>
              <a:t>(in collaboration with Rene </a:t>
            </a:r>
            <a:r>
              <a:rPr lang="en-US" sz="1800" dirty="0" err="1">
                <a:effectLst/>
                <a:latin typeface="NimbusRomNo9L-Regu"/>
                <a:ea typeface="Calibri" panose="020F0502020204030204" pitchFamily="34" charset="0"/>
                <a:cs typeface="NimbusRomNo9L-Regu"/>
              </a:rPr>
              <a:t>Reifarth’s</a:t>
            </a:r>
            <a:r>
              <a:rPr lang="en-US" sz="1800" dirty="0">
                <a:effectLst/>
                <a:latin typeface="NimbusRomNo9L-Regu"/>
                <a:ea typeface="Calibri" panose="020F0502020204030204" pitchFamily="34" charset="0"/>
                <a:cs typeface="NimbusRomNo9L-Regu"/>
              </a:rPr>
              <a:t> </a:t>
            </a:r>
            <a:r>
              <a:rPr lang="en-US" sz="1800">
                <a:effectLst/>
                <a:latin typeface="NimbusRomNo9L-Regu"/>
                <a:ea typeface="Calibri" panose="020F0502020204030204" pitchFamily="34" charset="0"/>
                <a:cs typeface="NimbusRomNo9L-Regu"/>
              </a:rPr>
              <a:t>group, Frankfurt </a:t>
            </a:r>
            <a:r>
              <a:rPr lang="en-US" sz="1800" dirty="0" err="1">
                <a:effectLst/>
                <a:latin typeface="NimbusRomNo9L-Regu"/>
                <a:ea typeface="Calibri" panose="020F0502020204030204" pitchFamily="34" charset="0"/>
                <a:cs typeface="NimbusRomNo9L-Regu"/>
              </a:rPr>
              <a:t>a.M.</a:t>
            </a:r>
            <a:r>
              <a:rPr lang="en-US" sz="1800" dirty="0">
                <a:effectLst/>
                <a:latin typeface="NimbusRomNo9L-Regu"/>
                <a:ea typeface="Calibri" panose="020F0502020204030204" pitchFamily="34" charset="0"/>
                <a:cs typeface="NimbusRomNo9L-Regu"/>
              </a:rPr>
              <a:t>)</a:t>
            </a:r>
            <a:endParaRPr lang="en-IL" dirty="0"/>
          </a:p>
        </p:txBody>
      </p:sp>
    </p:spTree>
    <p:extLst>
      <p:ext uri="{BB962C8B-B14F-4D97-AF65-F5344CB8AC3E}">
        <p14:creationId xmlns:p14="http://schemas.microsoft.com/office/powerpoint/2010/main" val="1973276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שקופית כותרת" type="title">
  <p:cSld name="TITLE">
    <p:spTree>
      <p:nvGrpSpPr>
        <p:cNvPr id="1" name="Shape 62"/>
        <p:cNvGrpSpPr/>
        <p:nvPr/>
      </p:nvGrpSpPr>
      <p:grpSpPr>
        <a:xfrm>
          <a:off x="0" y="0"/>
          <a:ext cx="0" cy="0"/>
          <a:chOff x="0" y="0"/>
          <a:chExt cx="0" cy="0"/>
        </a:xfrm>
      </p:grpSpPr>
      <p:sp>
        <p:nvSpPr>
          <p:cNvPr id="63" name="Google Shape;63;p14"/>
          <p:cNvSpPr txBox="1">
            <a:spLocks noGrp="1"/>
          </p:cNvSpPr>
          <p:nvPr>
            <p:ph type="ctrTitle"/>
          </p:nvPr>
        </p:nvSpPr>
        <p:spPr>
          <a:xfrm>
            <a:off x="513159" y="514349"/>
            <a:ext cx="6000750" cy="2228851"/>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3600"/>
              <a:buFont typeface="Century Gothic"/>
              <a:buNone/>
              <a:defRPr sz="360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4"/>
          <p:cNvSpPr txBox="1">
            <a:spLocks noGrp="1"/>
          </p:cNvSpPr>
          <p:nvPr>
            <p:ph type="subTitle" idx="1"/>
          </p:nvPr>
        </p:nvSpPr>
        <p:spPr>
          <a:xfrm>
            <a:off x="513159" y="2882900"/>
            <a:ext cx="4800600" cy="1460500"/>
          </a:xfrm>
          <a:prstGeom prst="rect">
            <a:avLst/>
          </a:prstGeom>
          <a:noFill/>
          <a:ln>
            <a:noFill/>
          </a:ln>
        </p:spPr>
        <p:txBody>
          <a:bodyPr spcFirstLastPara="1" wrap="square" lIns="68575" tIns="34275" rIns="68575" bIns="34275" anchor="t" anchorCtr="0">
            <a:noAutofit/>
          </a:bodyPr>
          <a:lstStyle>
            <a:lvl1pPr lvl="0" algn="l">
              <a:spcBef>
                <a:spcPts val="300"/>
              </a:spcBef>
              <a:spcAft>
                <a:spcPts val="0"/>
              </a:spcAft>
              <a:buSzPts val="1300"/>
              <a:buNone/>
              <a:defRPr sz="1600">
                <a:solidFill>
                  <a:srgbClr val="0F486F"/>
                </a:solidFill>
              </a:defRPr>
            </a:lvl1pPr>
            <a:lvl2pPr lvl="1" algn="ctr">
              <a:spcBef>
                <a:spcPts val="500"/>
              </a:spcBef>
              <a:spcAft>
                <a:spcPts val="0"/>
              </a:spcAft>
              <a:buSzPts val="1100"/>
              <a:buNone/>
              <a:defRPr>
                <a:solidFill>
                  <a:schemeClr val="lt1"/>
                </a:solidFill>
              </a:defRPr>
            </a:lvl2pPr>
            <a:lvl3pPr lvl="2" algn="ctr">
              <a:spcBef>
                <a:spcPts val="500"/>
              </a:spcBef>
              <a:spcAft>
                <a:spcPts val="0"/>
              </a:spcAft>
              <a:buSzPts val="1000"/>
              <a:buNone/>
              <a:defRPr>
                <a:solidFill>
                  <a:schemeClr val="lt1"/>
                </a:solidFill>
              </a:defRPr>
            </a:lvl3pPr>
            <a:lvl4pPr lvl="3" algn="ctr">
              <a:spcBef>
                <a:spcPts val="500"/>
              </a:spcBef>
              <a:spcAft>
                <a:spcPts val="0"/>
              </a:spcAft>
              <a:buSzPts val="800"/>
              <a:buNone/>
              <a:defRPr>
                <a:solidFill>
                  <a:schemeClr val="lt1"/>
                </a:solidFill>
              </a:defRPr>
            </a:lvl4pPr>
            <a:lvl5pPr lvl="4" algn="ctr">
              <a:spcBef>
                <a:spcPts val="500"/>
              </a:spcBef>
              <a:spcAft>
                <a:spcPts val="0"/>
              </a:spcAft>
              <a:buSzPts val="800"/>
              <a:buNone/>
              <a:defRPr>
                <a:solidFill>
                  <a:schemeClr val="lt1"/>
                </a:solidFill>
              </a:defRPr>
            </a:lvl5pPr>
            <a:lvl6pPr lvl="5" algn="ctr">
              <a:spcBef>
                <a:spcPts val="500"/>
              </a:spcBef>
              <a:spcAft>
                <a:spcPts val="0"/>
              </a:spcAft>
              <a:buSzPts val="800"/>
              <a:buNone/>
              <a:defRPr>
                <a:solidFill>
                  <a:schemeClr val="lt1"/>
                </a:solidFill>
              </a:defRPr>
            </a:lvl6pPr>
            <a:lvl7pPr lvl="6" algn="ctr">
              <a:spcBef>
                <a:spcPts val="500"/>
              </a:spcBef>
              <a:spcAft>
                <a:spcPts val="0"/>
              </a:spcAft>
              <a:buSzPts val="800"/>
              <a:buNone/>
              <a:defRPr>
                <a:solidFill>
                  <a:schemeClr val="lt1"/>
                </a:solidFill>
              </a:defRPr>
            </a:lvl7pPr>
            <a:lvl8pPr lvl="7" algn="ctr">
              <a:spcBef>
                <a:spcPts val="500"/>
              </a:spcBef>
              <a:spcAft>
                <a:spcPts val="0"/>
              </a:spcAft>
              <a:buSzPts val="800"/>
              <a:buNone/>
              <a:defRPr>
                <a:solidFill>
                  <a:schemeClr val="lt1"/>
                </a:solidFill>
              </a:defRPr>
            </a:lvl8pPr>
            <a:lvl9pPr lvl="8" algn="ctr">
              <a:spcBef>
                <a:spcPts val="500"/>
              </a:spcBef>
              <a:spcAft>
                <a:spcPts val="500"/>
              </a:spcAft>
              <a:buSzPts val="800"/>
              <a:buNone/>
              <a:defRPr>
                <a:solidFill>
                  <a:schemeClr val="lt1"/>
                </a:solidFill>
              </a:defRPr>
            </a:lvl9pPr>
          </a:lstStyle>
          <a:p>
            <a:endParaRPr/>
          </a:p>
        </p:txBody>
      </p:sp>
      <p:sp>
        <p:nvSpPr>
          <p:cNvPr id="65" name="Google Shape;65;p14"/>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6" name="Google Shape;66;p14"/>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7" name="Google Shape;67;p14"/>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cxnSp>
        <p:nvCxnSpPr>
          <p:cNvPr id="68" name="Google Shape;68;p14"/>
          <p:cNvCxnSpPr/>
          <p:nvPr/>
        </p:nvCxnSpPr>
        <p:spPr>
          <a:xfrm flipH="1">
            <a:off x="6171009" y="6350"/>
            <a:ext cx="2857500" cy="2857500"/>
          </a:xfrm>
          <a:prstGeom prst="straightConnector1">
            <a:avLst/>
          </a:prstGeom>
          <a:noFill/>
          <a:ln w="12700" cap="flat" cmpd="sng">
            <a:solidFill>
              <a:schemeClr val="lt1"/>
            </a:solidFill>
            <a:prstDash val="solid"/>
            <a:round/>
            <a:headEnd type="none" w="sm" len="sm"/>
            <a:tailEnd type="none" w="sm" len="sm"/>
          </a:ln>
        </p:spPr>
      </p:cxnSp>
      <p:cxnSp>
        <p:nvCxnSpPr>
          <p:cNvPr id="69" name="Google Shape;69;p14"/>
          <p:cNvCxnSpPr/>
          <p:nvPr/>
        </p:nvCxnSpPr>
        <p:spPr>
          <a:xfrm flipH="1">
            <a:off x="4581127" y="68659"/>
            <a:ext cx="4560491" cy="4560491"/>
          </a:xfrm>
          <a:prstGeom prst="straightConnector1">
            <a:avLst/>
          </a:prstGeom>
          <a:noFill/>
          <a:ln w="12700" cap="flat" cmpd="sng">
            <a:solidFill>
              <a:schemeClr val="lt1"/>
            </a:solidFill>
            <a:prstDash val="solid"/>
            <a:round/>
            <a:headEnd type="none" w="sm" len="sm"/>
            <a:tailEnd type="none" w="sm" len="sm"/>
          </a:ln>
        </p:spPr>
      </p:cxnSp>
      <p:cxnSp>
        <p:nvCxnSpPr>
          <p:cNvPr id="70" name="Google Shape;70;p14"/>
          <p:cNvCxnSpPr/>
          <p:nvPr/>
        </p:nvCxnSpPr>
        <p:spPr>
          <a:xfrm flipH="1">
            <a:off x="5426869" y="171450"/>
            <a:ext cx="3714750" cy="3714750"/>
          </a:xfrm>
          <a:prstGeom prst="straightConnector1">
            <a:avLst/>
          </a:prstGeom>
          <a:noFill/>
          <a:ln w="12700" cap="flat" cmpd="sng">
            <a:solidFill>
              <a:schemeClr val="lt1"/>
            </a:solidFill>
            <a:prstDash val="solid"/>
            <a:round/>
            <a:headEnd type="none" w="sm" len="sm"/>
            <a:tailEnd type="none" w="sm" len="sm"/>
          </a:ln>
        </p:spPr>
      </p:cxnSp>
      <p:cxnSp>
        <p:nvCxnSpPr>
          <p:cNvPr id="71" name="Google Shape;71;p14"/>
          <p:cNvCxnSpPr/>
          <p:nvPr/>
        </p:nvCxnSpPr>
        <p:spPr>
          <a:xfrm flipH="1">
            <a:off x="5501878" y="24208"/>
            <a:ext cx="3639742" cy="3639742"/>
          </a:xfrm>
          <a:prstGeom prst="straightConnector1">
            <a:avLst/>
          </a:prstGeom>
          <a:noFill/>
          <a:ln w="31750" cap="flat" cmpd="sng">
            <a:solidFill>
              <a:schemeClr val="lt1"/>
            </a:solidFill>
            <a:prstDash val="solid"/>
            <a:round/>
            <a:headEnd type="none" w="sm" len="sm"/>
            <a:tailEnd type="none" w="sm" len="sm"/>
          </a:ln>
        </p:spPr>
      </p:cxnSp>
      <p:cxnSp>
        <p:nvCxnSpPr>
          <p:cNvPr id="72" name="Google Shape;72;p14"/>
          <p:cNvCxnSpPr/>
          <p:nvPr/>
        </p:nvCxnSpPr>
        <p:spPr>
          <a:xfrm flipH="1">
            <a:off x="5884069" y="457201"/>
            <a:ext cx="3257549" cy="325754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5"/>
          <p:cNvSpPr txBox="1">
            <a:spLocks noGrp="1"/>
          </p:cNvSpPr>
          <p:nvPr>
            <p:ph type="body" idx="1"/>
          </p:nvPr>
        </p:nvSpPr>
        <p:spPr>
          <a:xfrm>
            <a:off x="513159" y="514350"/>
            <a:ext cx="6400800" cy="271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76" name="Google Shape;76;p15"/>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7" name="Google Shape;77;p15"/>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513158" y="1504950"/>
            <a:ext cx="6400801" cy="17112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700"/>
              <a:buFont typeface="Century Gothic"/>
              <a:buNone/>
              <a:defRPr sz="27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6"/>
          <p:cNvSpPr txBox="1">
            <a:spLocks noGrp="1"/>
          </p:cNvSpPr>
          <p:nvPr>
            <p:ph type="body" idx="1"/>
          </p:nvPr>
        </p:nvSpPr>
        <p:spPr>
          <a:xfrm>
            <a:off x="513160" y="3371850"/>
            <a:ext cx="6400800" cy="112395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82" name="Google Shape;82;p16"/>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3" name="Google Shape;83;p16"/>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4" name="Google Shape;84;p16"/>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7" name="Google Shape;87;p17"/>
          <p:cNvSpPr txBox="1">
            <a:spLocks noGrp="1"/>
          </p:cNvSpPr>
          <p:nvPr>
            <p:ph type="body" idx="1"/>
          </p:nvPr>
        </p:nvSpPr>
        <p:spPr>
          <a:xfrm>
            <a:off x="513158" y="514350"/>
            <a:ext cx="3703241" cy="271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88" name="Google Shape;88;p17"/>
          <p:cNvSpPr txBox="1">
            <a:spLocks noGrp="1"/>
          </p:cNvSpPr>
          <p:nvPr>
            <p:ph type="body" idx="2"/>
          </p:nvPr>
        </p:nvSpPr>
        <p:spPr>
          <a:xfrm>
            <a:off x="4356100" y="514351"/>
            <a:ext cx="3700859" cy="2711449"/>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89" name="Google Shape;89;p17"/>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0" name="Google Shape;90;p17"/>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1" name="Google Shape;91;p17"/>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4" name="Google Shape;94;p18"/>
          <p:cNvSpPr txBox="1">
            <a:spLocks noGrp="1"/>
          </p:cNvSpPr>
          <p:nvPr>
            <p:ph type="body" idx="1"/>
          </p:nvPr>
        </p:nvSpPr>
        <p:spPr>
          <a:xfrm>
            <a:off x="729060" y="514350"/>
            <a:ext cx="3487340" cy="432197"/>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95" name="Google Shape;95;p18"/>
          <p:cNvSpPr txBox="1">
            <a:spLocks noGrp="1"/>
          </p:cNvSpPr>
          <p:nvPr>
            <p:ph type="body" idx="2"/>
          </p:nvPr>
        </p:nvSpPr>
        <p:spPr>
          <a:xfrm>
            <a:off x="513158" y="952897"/>
            <a:ext cx="3703241" cy="2272903"/>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96" name="Google Shape;96;p18"/>
          <p:cNvSpPr txBox="1">
            <a:spLocks noGrp="1"/>
          </p:cNvSpPr>
          <p:nvPr>
            <p:ph type="body" idx="3"/>
          </p:nvPr>
        </p:nvSpPr>
        <p:spPr>
          <a:xfrm>
            <a:off x="4559300" y="514350"/>
            <a:ext cx="3498850" cy="432197"/>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700"/>
              <a:buNone/>
              <a:defRPr sz="2100" b="0">
                <a:solidFill>
                  <a:schemeClr val="lt1"/>
                </a:solidFill>
              </a:defRPr>
            </a:lvl1pPr>
            <a:lvl2pPr marL="914400" lvl="1" indent="-228600" algn="l">
              <a:spcBef>
                <a:spcPts val="500"/>
              </a:spcBef>
              <a:spcAft>
                <a:spcPts val="0"/>
              </a:spcAft>
              <a:buSzPts val="1200"/>
              <a:buNone/>
              <a:defRPr sz="1500" b="1"/>
            </a:lvl2pPr>
            <a:lvl3pPr marL="1371600" lvl="2" indent="-228600" algn="l">
              <a:spcBef>
                <a:spcPts val="500"/>
              </a:spcBef>
              <a:spcAft>
                <a:spcPts val="0"/>
              </a:spcAft>
              <a:buSzPts val="1100"/>
              <a:buNone/>
              <a:defRPr sz="1400" b="1"/>
            </a:lvl3pPr>
            <a:lvl4pPr marL="1828800" lvl="3" indent="-228600" algn="l">
              <a:spcBef>
                <a:spcPts val="500"/>
              </a:spcBef>
              <a:spcAft>
                <a:spcPts val="0"/>
              </a:spcAft>
              <a:buSzPts val="1000"/>
              <a:buNone/>
              <a:defRPr sz="1200" b="1"/>
            </a:lvl4pPr>
            <a:lvl5pPr marL="2286000" lvl="4" indent="-228600" algn="l">
              <a:spcBef>
                <a:spcPts val="500"/>
              </a:spcBef>
              <a:spcAft>
                <a:spcPts val="0"/>
              </a:spcAft>
              <a:buSzPts val="1000"/>
              <a:buNone/>
              <a:defRPr sz="1200" b="1"/>
            </a:lvl5pPr>
            <a:lvl6pPr marL="2743200" lvl="5" indent="-228600" algn="l">
              <a:spcBef>
                <a:spcPts val="500"/>
              </a:spcBef>
              <a:spcAft>
                <a:spcPts val="0"/>
              </a:spcAft>
              <a:buSzPts val="1000"/>
              <a:buNone/>
              <a:defRPr sz="1200" b="1"/>
            </a:lvl6pPr>
            <a:lvl7pPr marL="3200400" lvl="6" indent="-228600" algn="l">
              <a:spcBef>
                <a:spcPts val="500"/>
              </a:spcBef>
              <a:spcAft>
                <a:spcPts val="0"/>
              </a:spcAft>
              <a:buSzPts val="1000"/>
              <a:buNone/>
              <a:defRPr sz="1200" b="1"/>
            </a:lvl7pPr>
            <a:lvl8pPr marL="3657600" lvl="7" indent="-228600" algn="l">
              <a:spcBef>
                <a:spcPts val="500"/>
              </a:spcBef>
              <a:spcAft>
                <a:spcPts val="0"/>
              </a:spcAft>
              <a:buSzPts val="1000"/>
              <a:buNone/>
              <a:defRPr sz="1200" b="1"/>
            </a:lvl8pPr>
            <a:lvl9pPr marL="4114800" lvl="8" indent="-228600" algn="l">
              <a:spcBef>
                <a:spcPts val="500"/>
              </a:spcBef>
              <a:spcAft>
                <a:spcPts val="500"/>
              </a:spcAft>
              <a:buSzPts val="1000"/>
              <a:buNone/>
              <a:defRPr sz="1200" b="1"/>
            </a:lvl9pPr>
          </a:lstStyle>
          <a:p>
            <a:endParaRPr/>
          </a:p>
        </p:txBody>
      </p:sp>
      <p:sp>
        <p:nvSpPr>
          <p:cNvPr id="97" name="Google Shape;97;p18"/>
          <p:cNvSpPr txBox="1">
            <a:spLocks noGrp="1"/>
          </p:cNvSpPr>
          <p:nvPr>
            <p:ph type="body" idx="4"/>
          </p:nvPr>
        </p:nvSpPr>
        <p:spPr>
          <a:xfrm>
            <a:off x="4354909" y="946547"/>
            <a:ext cx="3696891" cy="2272903"/>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98" name="Google Shape;98;p18"/>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18"/>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0" name="Google Shape;100;p18"/>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a:off x="5313759" y="514350"/>
            <a:ext cx="2743200" cy="102870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1800"/>
              <a:buFont typeface="Century Gothic"/>
              <a:buNone/>
              <a:defRPr sz="18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2" name="Google Shape;112;p21"/>
          <p:cNvSpPr txBox="1">
            <a:spLocks noGrp="1"/>
          </p:cNvSpPr>
          <p:nvPr>
            <p:ph type="body" idx="1"/>
          </p:nvPr>
        </p:nvSpPr>
        <p:spPr>
          <a:xfrm>
            <a:off x="513159" y="514350"/>
            <a:ext cx="4457701" cy="3981450"/>
          </a:xfrm>
          <a:prstGeom prst="rect">
            <a:avLst/>
          </a:prstGeom>
          <a:noFill/>
          <a:ln>
            <a:noFill/>
          </a:ln>
        </p:spPr>
        <p:txBody>
          <a:bodyPr spcFirstLastPara="1" wrap="square" lIns="68575" tIns="34275" rIns="68575" bIns="34275" anchor="ctr"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13" name="Google Shape;113;p21"/>
          <p:cNvSpPr txBox="1">
            <a:spLocks noGrp="1"/>
          </p:cNvSpPr>
          <p:nvPr>
            <p:ph type="body" idx="2"/>
          </p:nvPr>
        </p:nvSpPr>
        <p:spPr>
          <a:xfrm>
            <a:off x="5313759" y="1657349"/>
            <a:ext cx="2743200" cy="1568450"/>
          </a:xfrm>
          <a:prstGeom prst="rect">
            <a:avLst/>
          </a:prstGeom>
          <a:noFill/>
          <a:ln>
            <a:noFill/>
          </a:ln>
        </p:spPr>
        <p:txBody>
          <a:bodyPr spcFirstLastPara="1" wrap="square" lIns="68575" tIns="34275" rIns="68575" bIns="34275" anchor="t" anchorCtr="0">
            <a:noAutofit/>
          </a:bodyPr>
          <a:lstStyle>
            <a:lvl1pPr marL="457200" lvl="0" indent="-228600" algn="l">
              <a:spcBef>
                <a:spcPts val="200"/>
              </a:spcBef>
              <a:spcAft>
                <a:spcPts val="0"/>
              </a:spcAft>
              <a:buSzPts val="1000"/>
              <a:buNone/>
              <a:defRPr sz="12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14" name="Google Shape;114;p21"/>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1"/>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6" name="Google Shape;116;p21"/>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542109" y="1085850"/>
            <a:ext cx="4514850" cy="8572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100"/>
              <a:buFont typeface="Century Gothic"/>
              <a:buNone/>
              <a:defRPr sz="2100"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9" name="Google Shape;119;p22"/>
          <p:cNvSpPr>
            <a:spLocks noGrp="1"/>
          </p:cNvSpPr>
          <p:nvPr>
            <p:ph type="pic" idx="2"/>
          </p:nvPr>
        </p:nvSpPr>
        <p:spPr>
          <a:xfrm>
            <a:off x="741759" y="685800"/>
            <a:ext cx="2460730" cy="3429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120" name="Google Shape;120;p22"/>
          <p:cNvSpPr txBox="1">
            <a:spLocks noGrp="1"/>
          </p:cNvSpPr>
          <p:nvPr>
            <p:ph type="body" idx="1"/>
          </p:nvPr>
        </p:nvSpPr>
        <p:spPr>
          <a:xfrm>
            <a:off x="3542109" y="2082800"/>
            <a:ext cx="4516041" cy="15367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lvl1pPr>
            <a:lvl2pPr marL="914400" lvl="1" indent="-228600" algn="l">
              <a:spcBef>
                <a:spcPts val="500"/>
              </a:spcBef>
              <a:spcAft>
                <a:spcPts val="0"/>
              </a:spcAft>
              <a:buSzPts val="700"/>
              <a:buNone/>
              <a:defRPr sz="900"/>
            </a:lvl2pPr>
            <a:lvl3pPr marL="1371600" lvl="2" indent="-228600" algn="l">
              <a:spcBef>
                <a:spcPts val="500"/>
              </a:spcBef>
              <a:spcAft>
                <a:spcPts val="0"/>
              </a:spcAft>
              <a:buSzPts val="600"/>
              <a:buNone/>
              <a:defRPr sz="800"/>
            </a:lvl3pPr>
            <a:lvl4pPr marL="1828800" lvl="3" indent="-228600" algn="l">
              <a:spcBef>
                <a:spcPts val="500"/>
              </a:spcBef>
              <a:spcAft>
                <a:spcPts val="0"/>
              </a:spcAft>
              <a:buSzPts val="500"/>
              <a:buNone/>
              <a:defRPr sz="700"/>
            </a:lvl4pPr>
            <a:lvl5pPr marL="2286000" lvl="4" indent="-228600" algn="l">
              <a:spcBef>
                <a:spcPts val="500"/>
              </a:spcBef>
              <a:spcAft>
                <a:spcPts val="0"/>
              </a:spcAft>
              <a:buSzPts val="500"/>
              <a:buNone/>
              <a:defRPr sz="700"/>
            </a:lvl5pPr>
            <a:lvl6pPr marL="2743200" lvl="5" indent="-228600" algn="l">
              <a:spcBef>
                <a:spcPts val="500"/>
              </a:spcBef>
              <a:spcAft>
                <a:spcPts val="0"/>
              </a:spcAft>
              <a:buSzPts val="500"/>
              <a:buNone/>
              <a:defRPr sz="700"/>
            </a:lvl6pPr>
            <a:lvl7pPr marL="3200400" lvl="6" indent="-228600" algn="l">
              <a:spcBef>
                <a:spcPts val="500"/>
              </a:spcBef>
              <a:spcAft>
                <a:spcPts val="0"/>
              </a:spcAft>
              <a:buSzPts val="500"/>
              <a:buNone/>
              <a:defRPr sz="700"/>
            </a:lvl7pPr>
            <a:lvl8pPr marL="3657600" lvl="7" indent="-228600" algn="l">
              <a:spcBef>
                <a:spcPts val="500"/>
              </a:spcBef>
              <a:spcAft>
                <a:spcPts val="0"/>
              </a:spcAft>
              <a:buSzPts val="500"/>
              <a:buNone/>
              <a:defRPr sz="700"/>
            </a:lvl8pPr>
            <a:lvl9pPr marL="4114800" lvl="8" indent="-228600" algn="l">
              <a:spcBef>
                <a:spcPts val="500"/>
              </a:spcBef>
              <a:spcAft>
                <a:spcPts val="500"/>
              </a:spcAft>
              <a:buSzPts val="500"/>
              <a:buNone/>
              <a:defRPr sz="700"/>
            </a:lvl9pPr>
          </a:lstStyle>
          <a:p>
            <a:endParaRPr/>
          </a:p>
        </p:txBody>
      </p:sp>
      <p:sp>
        <p:nvSpPr>
          <p:cNvPr id="121" name="Google Shape;121;p22"/>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2" name="Google Shape;122;p22"/>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3" name="Google Shape;123;p22"/>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תמונה פנורמית עם כיתוב">
  <p:cSld name="תמונה פנורמית עם כיתוב">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6" name="Google Shape;126;p23"/>
          <p:cNvSpPr>
            <a:spLocks noGrp="1"/>
          </p:cNvSpPr>
          <p:nvPr>
            <p:ph type="pic" idx="2"/>
          </p:nvPr>
        </p:nvSpPr>
        <p:spPr>
          <a:xfrm>
            <a:off x="514350" y="400050"/>
            <a:ext cx="8114109" cy="234315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txBody>
          <a:bodyPr spcFirstLastPara="1" wrap="square" lIns="68575" tIns="34275" rIns="68575" bIns="34275" anchor="t" anchorCtr="0">
            <a:noAutofit/>
          </a:bodyPr>
          <a:lstStyle>
            <a:lvl1pPr marR="0" lvl="0" algn="ctr" rtl="0">
              <a:spcBef>
                <a:spcPts val="2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1pPr>
            <a:lvl2pPr marR="0" lvl="1"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2pPr>
            <a:lvl3pPr marR="0" lvl="2"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3pPr>
            <a:lvl4pPr marR="0" lvl="3"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4pPr>
            <a:lvl5pPr marR="0" lvl="4"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5pPr>
            <a:lvl6pPr marR="0" lvl="5"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6pPr>
            <a:lvl7pPr marR="0" lvl="6"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7pPr>
            <a:lvl8pPr marR="0" lvl="7" algn="l" rtl="0">
              <a:spcBef>
                <a:spcPts val="500"/>
              </a:spcBef>
              <a:spcAft>
                <a:spcPts val="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8pPr>
            <a:lvl9pPr marR="0" lvl="8" algn="l" rtl="0">
              <a:spcBef>
                <a:spcPts val="500"/>
              </a:spcBef>
              <a:spcAft>
                <a:spcPts val="500"/>
              </a:spcAft>
              <a:buClr>
                <a:schemeClr val="lt1"/>
              </a:buClr>
              <a:buSzPts val="1000"/>
              <a:buFont typeface="Noto Sans Symbols"/>
              <a:buNone/>
              <a:defRPr sz="1200" b="0" i="0" u="none" strike="noStrike" cap="none">
                <a:solidFill>
                  <a:srgbClr val="0F486F"/>
                </a:solidFill>
                <a:latin typeface="Century Gothic"/>
                <a:ea typeface="Century Gothic"/>
                <a:cs typeface="Century Gothic"/>
                <a:sym typeface="Century Gothic"/>
              </a:defRPr>
            </a:lvl9pPr>
          </a:lstStyle>
          <a:p>
            <a:endParaRPr/>
          </a:p>
        </p:txBody>
      </p:sp>
      <p:sp>
        <p:nvSpPr>
          <p:cNvPr id="127" name="Google Shape;127;p23"/>
          <p:cNvSpPr txBox="1">
            <a:spLocks noGrp="1"/>
          </p:cNvSpPr>
          <p:nvPr>
            <p:ph type="body" idx="1"/>
          </p:nvPr>
        </p:nvSpPr>
        <p:spPr>
          <a:xfrm>
            <a:off x="685801" y="2882900"/>
            <a:ext cx="6228157" cy="342900"/>
          </a:xfrm>
          <a:prstGeom prst="rect">
            <a:avLst/>
          </a:prstGeom>
          <a:noFill/>
          <a:ln>
            <a:noFill/>
          </a:ln>
        </p:spPr>
        <p:txBody>
          <a:bodyPr spcFirstLastPara="1" wrap="square" lIns="68575" tIns="34275" rIns="68575" bIns="34275" anchor="t" anchorCtr="0">
            <a:noAutofit/>
          </a:bodyPr>
          <a:lstStyle>
            <a:lvl1pPr marL="457200" lvl="0" indent="-228600" algn="l">
              <a:spcBef>
                <a:spcPts val="200"/>
              </a:spcBef>
              <a:spcAft>
                <a:spcPts val="0"/>
              </a:spcAft>
              <a:buSzPts val="1000"/>
              <a:buFont typeface="Century Gothic"/>
              <a:buNone/>
              <a:defRPr sz="1200"/>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28" name="Google Shape;128;p23"/>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29" name="Google Shape;129;p23"/>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0" name="Google Shape;130;p23"/>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כותרת וכיתוב">
  <p:cSld name="כותרת וכיתוב">
    <p:spTree>
      <p:nvGrpSpPr>
        <p:cNvPr id="1" name="Shape 131"/>
        <p:cNvGrpSpPr/>
        <p:nvPr/>
      </p:nvGrpSpPr>
      <p:grpSpPr>
        <a:xfrm>
          <a:off x="0" y="0"/>
          <a:ext cx="0" cy="0"/>
          <a:chOff x="0" y="0"/>
          <a:chExt cx="0" cy="0"/>
        </a:xfrm>
      </p:grpSpPr>
      <p:sp>
        <p:nvSpPr>
          <p:cNvPr id="132" name="Google Shape;132;p24"/>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3" name="Google Shape;133;p24"/>
          <p:cNvSpPr txBox="1">
            <a:spLocks noGrp="1"/>
          </p:cNvSpPr>
          <p:nvPr>
            <p:ph type="body" idx="1"/>
          </p:nvPr>
        </p:nvSpPr>
        <p:spPr>
          <a:xfrm>
            <a:off x="513159" y="3086100"/>
            <a:ext cx="6401991" cy="1409700"/>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34" name="Google Shape;134;p24"/>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5" name="Google Shape;135;p24"/>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6" name="Google Shape;136;p24"/>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ציטוט עם כיתוב">
  <p:cSld name="ציטוט עם כיתוב">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856058" y="514350"/>
            <a:ext cx="6858001"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39" name="Google Shape;139;p25"/>
          <p:cNvSpPr txBox="1">
            <a:spLocks noGrp="1"/>
          </p:cNvSpPr>
          <p:nvPr>
            <p:ph type="body" idx="1"/>
          </p:nvPr>
        </p:nvSpPr>
        <p:spPr>
          <a:xfrm>
            <a:off x="1084659" y="2571750"/>
            <a:ext cx="6400800" cy="285750"/>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Font typeface="Century Gothic"/>
              <a:buNone/>
              <a:defRPr/>
            </a:lvl1pPr>
            <a:lvl2pPr marL="914400" lvl="1" indent="-228600" algn="l">
              <a:spcBef>
                <a:spcPts val="500"/>
              </a:spcBef>
              <a:spcAft>
                <a:spcPts val="0"/>
              </a:spcAft>
              <a:buSzPts val="1100"/>
              <a:buFont typeface="Century Gothic"/>
              <a:buNone/>
              <a:defRPr/>
            </a:lvl2pPr>
            <a:lvl3pPr marL="1371600" lvl="2" indent="-228600" algn="l">
              <a:spcBef>
                <a:spcPts val="500"/>
              </a:spcBef>
              <a:spcAft>
                <a:spcPts val="0"/>
              </a:spcAft>
              <a:buSzPts val="1000"/>
              <a:buFont typeface="Century Gothic"/>
              <a:buNone/>
              <a:defRPr/>
            </a:lvl3pPr>
            <a:lvl4pPr marL="1828800" lvl="3" indent="-228600" algn="l">
              <a:spcBef>
                <a:spcPts val="500"/>
              </a:spcBef>
              <a:spcAft>
                <a:spcPts val="0"/>
              </a:spcAft>
              <a:buSzPts val="800"/>
              <a:buFont typeface="Century Gothic"/>
              <a:buNone/>
              <a:defRPr/>
            </a:lvl4pPr>
            <a:lvl5pPr marL="2286000" lvl="4" indent="-228600" algn="l">
              <a:spcBef>
                <a:spcPts val="500"/>
              </a:spcBef>
              <a:spcAft>
                <a:spcPts val="0"/>
              </a:spcAft>
              <a:buSzPts val="800"/>
              <a:buFont typeface="Century Gothic"/>
              <a:buNone/>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40" name="Google Shape;140;p25"/>
          <p:cNvSpPr txBox="1">
            <a:spLocks noGrp="1"/>
          </p:cNvSpPr>
          <p:nvPr>
            <p:ph type="body" idx="2"/>
          </p:nvPr>
        </p:nvSpPr>
        <p:spPr>
          <a:xfrm>
            <a:off x="513160" y="3225800"/>
            <a:ext cx="6400800" cy="1263649"/>
          </a:xfrm>
          <a:prstGeom prst="rect">
            <a:avLst/>
          </a:prstGeom>
          <a:noFill/>
          <a:ln>
            <a:noFill/>
          </a:ln>
        </p:spPr>
        <p:txBody>
          <a:bodyPr spcFirstLastPara="1" wrap="square" lIns="68575" tIns="34275" rIns="68575" bIns="34275" anchor="ctr"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41" name="Google Shape;141;p25"/>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2" name="Google Shape;142;p25"/>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3" name="Google Shape;143;p25"/>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44" name="Google Shape;144;p25"/>
          <p:cNvSpPr txBox="1"/>
          <p:nvPr/>
        </p:nvSpPr>
        <p:spPr>
          <a:xfrm>
            <a:off x="398859" y="6091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
        <p:nvSpPr>
          <p:cNvPr id="145" name="Google Shape;145;p25"/>
          <p:cNvSpPr txBox="1"/>
          <p:nvPr/>
        </p:nvSpPr>
        <p:spPr>
          <a:xfrm>
            <a:off x="7714059" y="2076451"/>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כרטיס שם">
  <p:cSld name="כרטיס שם">
    <p:spTree>
      <p:nvGrpSpPr>
        <p:cNvPr id="1" name="Shape 146"/>
        <p:cNvGrpSpPr/>
        <p:nvPr/>
      </p:nvGrpSpPr>
      <p:grpSpPr>
        <a:xfrm>
          <a:off x="0" y="0"/>
          <a:ext cx="0" cy="0"/>
          <a:chOff x="0" y="0"/>
          <a:chExt cx="0" cy="0"/>
        </a:xfrm>
      </p:grpSpPr>
      <p:sp>
        <p:nvSpPr>
          <p:cNvPr id="147" name="Google Shape;147;p26"/>
          <p:cNvSpPr txBox="1">
            <a:spLocks noGrp="1"/>
          </p:cNvSpPr>
          <p:nvPr>
            <p:ph type="title"/>
          </p:nvPr>
        </p:nvSpPr>
        <p:spPr>
          <a:xfrm>
            <a:off x="513159" y="2571750"/>
            <a:ext cx="6400800" cy="1273050"/>
          </a:xfrm>
          <a:prstGeom prst="rect">
            <a:avLst/>
          </a:prstGeom>
          <a:noFill/>
          <a:ln>
            <a:noFill/>
          </a:ln>
        </p:spPr>
        <p:txBody>
          <a:bodyPr spcFirstLastPara="1" wrap="square" lIns="68575" tIns="34275" rIns="68575" bIns="34275" anchor="b" anchorCtr="0">
            <a:noAutofit/>
          </a:bodyPr>
          <a:lstStyle>
            <a:lvl1pPr lvl="0" algn="l">
              <a:spcBef>
                <a:spcPts val="0"/>
              </a:spcBef>
              <a:spcAft>
                <a:spcPts val="0"/>
              </a:spcAft>
              <a:buClr>
                <a:schemeClr val="lt1"/>
              </a:buClr>
              <a:buSzPts val="2400"/>
              <a:buFont typeface="Century Gothic"/>
              <a:buNone/>
              <a:defRPr sz="2400" b="0" cap="none"/>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48" name="Google Shape;148;p26"/>
          <p:cNvSpPr txBox="1">
            <a:spLocks noGrp="1"/>
          </p:cNvSpPr>
          <p:nvPr>
            <p:ph type="body" idx="1"/>
          </p:nvPr>
        </p:nvSpPr>
        <p:spPr>
          <a:xfrm>
            <a:off x="513158" y="3849736"/>
            <a:ext cx="6401992" cy="6453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200"/>
              <a:buNone/>
              <a:defRPr sz="15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49" name="Google Shape;149;p26"/>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0" name="Google Shape;150;p26"/>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1" name="Google Shape;151;p26"/>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כרטיס שם עם ציטוט">
  <p:cSld name="כרטיס שם עם ציטוט">
    <p:spTree>
      <p:nvGrpSpPr>
        <p:cNvPr id="1" name="Shape 152"/>
        <p:cNvGrpSpPr/>
        <p:nvPr/>
      </p:nvGrpSpPr>
      <p:grpSpPr>
        <a:xfrm>
          <a:off x="0" y="0"/>
          <a:ext cx="0" cy="0"/>
          <a:chOff x="0" y="0"/>
          <a:chExt cx="0" cy="0"/>
        </a:xfrm>
      </p:grpSpPr>
      <p:sp>
        <p:nvSpPr>
          <p:cNvPr id="153" name="Google Shape;153;p27"/>
          <p:cNvSpPr txBox="1">
            <a:spLocks noGrp="1"/>
          </p:cNvSpPr>
          <p:nvPr>
            <p:ph type="title"/>
          </p:nvPr>
        </p:nvSpPr>
        <p:spPr>
          <a:xfrm>
            <a:off x="856060" y="514350"/>
            <a:ext cx="68580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400"/>
              <a:buFont typeface="Century Gothic"/>
              <a:buNone/>
              <a:defRPr sz="2400" b="0" cap="none">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4" name="Google Shape;154;p27"/>
          <p:cNvSpPr txBox="1">
            <a:spLocks noGrp="1"/>
          </p:cNvSpPr>
          <p:nvPr>
            <p:ph type="body" idx="1"/>
          </p:nvPr>
        </p:nvSpPr>
        <p:spPr>
          <a:xfrm>
            <a:off x="513159" y="2946400"/>
            <a:ext cx="6400801" cy="787399"/>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55" name="Google Shape;155;p27"/>
          <p:cNvSpPr txBox="1">
            <a:spLocks noGrp="1"/>
          </p:cNvSpPr>
          <p:nvPr>
            <p:ph type="body" idx="2"/>
          </p:nvPr>
        </p:nvSpPr>
        <p:spPr>
          <a:xfrm>
            <a:off x="513158" y="3733800"/>
            <a:ext cx="6400801" cy="76200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56" name="Google Shape;156;p27"/>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7" name="Google Shape;157;p27"/>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8" name="Google Shape;158;p27"/>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59" name="Google Shape;159;p27"/>
          <p:cNvSpPr txBox="1"/>
          <p:nvPr/>
        </p:nvSpPr>
        <p:spPr>
          <a:xfrm>
            <a:off x="398859" y="609167"/>
            <a:ext cx="457200" cy="438582"/>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
        <p:nvSpPr>
          <p:cNvPr id="160" name="Google Shape;160;p27"/>
          <p:cNvSpPr txBox="1"/>
          <p:nvPr/>
        </p:nvSpPr>
        <p:spPr>
          <a:xfrm>
            <a:off x="7714059" y="2076451"/>
            <a:ext cx="457200" cy="438582"/>
          </a:xfrm>
          <a:prstGeom prst="rect">
            <a:avLst/>
          </a:prstGeom>
          <a:noFill/>
          <a:ln>
            <a:noFill/>
          </a:ln>
        </p:spPr>
        <p:txBody>
          <a:bodyPr spcFirstLastPara="1" wrap="square" lIns="68575" tIns="34275" rIns="68575" bIns="34275" anchor="ctr" anchorCtr="0">
            <a:noAutofit/>
          </a:bodyPr>
          <a:lstStyle/>
          <a:p>
            <a:pPr marL="0" marR="0" lvl="0" indent="0" algn="r" rtl="0">
              <a:spcBef>
                <a:spcPts val="0"/>
              </a:spcBef>
              <a:spcAft>
                <a:spcPts val="0"/>
              </a:spcAft>
              <a:buNone/>
            </a:pPr>
            <a:r>
              <a:rPr lang="en" sz="6000" b="0" i="0" u="none" strike="noStrike" cap="none">
                <a:solidFill>
                  <a:schemeClr val="lt1"/>
                </a:solidFill>
                <a:latin typeface="Century Gothic"/>
                <a:ea typeface="Century Gothic"/>
                <a:cs typeface="Century Gothic"/>
                <a:sym typeface="Century Gothic"/>
              </a:rPr>
              <a:t>”</a:t>
            </a:r>
            <a:endParaRPr sz="11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rue או False">
  <p:cSld name="True או False">
    <p:spTree>
      <p:nvGrpSpPr>
        <p:cNvPr id="1" name="Shape 161"/>
        <p:cNvGrpSpPr/>
        <p:nvPr/>
      </p:nvGrpSpPr>
      <p:grpSpPr>
        <a:xfrm>
          <a:off x="0" y="0"/>
          <a:ext cx="0" cy="0"/>
          <a:chOff x="0" y="0"/>
          <a:chExt cx="0" cy="0"/>
        </a:xfrm>
      </p:grpSpPr>
      <p:sp>
        <p:nvSpPr>
          <p:cNvPr id="162" name="Google Shape;162;p28"/>
          <p:cNvSpPr txBox="1">
            <a:spLocks noGrp="1"/>
          </p:cNvSpPr>
          <p:nvPr>
            <p:ph type="title"/>
          </p:nvPr>
        </p:nvSpPr>
        <p:spPr>
          <a:xfrm>
            <a:off x="513160" y="514350"/>
            <a:ext cx="7543800" cy="20574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b="0"/>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3" name="Google Shape;163;p28"/>
          <p:cNvSpPr txBox="1">
            <a:spLocks noGrp="1"/>
          </p:cNvSpPr>
          <p:nvPr>
            <p:ph type="body" idx="1"/>
          </p:nvPr>
        </p:nvSpPr>
        <p:spPr>
          <a:xfrm>
            <a:off x="513159" y="2946400"/>
            <a:ext cx="6400800" cy="628650"/>
          </a:xfrm>
          <a:prstGeom prst="rect">
            <a:avLst/>
          </a:prstGeom>
          <a:noFill/>
          <a:ln>
            <a:noFill/>
          </a:ln>
        </p:spPr>
        <p:txBody>
          <a:bodyPr spcFirstLastPara="1" wrap="square" lIns="68575" tIns="34275" rIns="68575" bIns="34275" anchor="b" anchorCtr="0">
            <a:noAutofit/>
          </a:bodyPr>
          <a:lstStyle>
            <a:lvl1pPr marL="457200" lvl="0" indent="-228600" algn="l">
              <a:spcBef>
                <a:spcPts val="400"/>
              </a:spcBef>
              <a:spcAft>
                <a:spcPts val="0"/>
              </a:spcAft>
              <a:buSzPts val="1400"/>
              <a:buNone/>
              <a:defRPr sz="1800" b="0" cap="none">
                <a:solidFill>
                  <a:schemeClr val="lt1"/>
                </a:solidFill>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64" name="Google Shape;164;p28"/>
          <p:cNvSpPr txBox="1">
            <a:spLocks noGrp="1"/>
          </p:cNvSpPr>
          <p:nvPr>
            <p:ph type="body" idx="2"/>
          </p:nvPr>
        </p:nvSpPr>
        <p:spPr>
          <a:xfrm>
            <a:off x="513158" y="3575049"/>
            <a:ext cx="6400801" cy="920750"/>
          </a:xfrm>
          <a:prstGeom prst="rect">
            <a:avLst/>
          </a:prstGeom>
          <a:noFill/>
          <a:ln>
            <a:noFill/>
          </a:ln>
        </p:spPr>
        <p:txBody>
          <a:bodyPr spcFirstLastPara="1" wrap="square" lIns="68575" tIns="34275" rIns="68575" bIns="34275" anchor="t" anchorCtr="0">
            <a:noAutofit/>
          </a:bodyPr>
          <a:lstStyle>
            <a:lvl1pPr marL="457200" lvl="0" indent="-228600" algn="l">
              <a:spcBef>
                <a:spcPts val="300"/>
              </a:spcBef>
              <a:spcAft>
                <a:spcPts val="0"/>
              </a:spcAft>
              <a:buSzPts val="1100"/>
              <a:buNone/>
              <a:defRPr sz="1400">
                <a:solidFill>
                  <a:srgbClr val="0F486F"/>
                </a:solidFill>
              </a:defRPr>
            </a:lvl1pPr>
            <a:lvl2pPr marL="914400" lvl="1" indent="-228600" algn="l">
              <a:spcBef>
                <a:spcPts val="500"/>
              </a:spcBef>
              <a:spcAft>
                <a:spcPts val="0"/>
              </a:spcAft>
              <a:buSzPts val="1100"/>
              <a:buNone/>
              <a:defRPr sz="1400">
                <a:solidFill>
                  <a:schemeClr val="lt1"/>
                </a:solidFill>
              </a:defRPr>
            </a:lvl2pPr>
            <a:lvl3pPr marL="1371600" lvl="2" indent="-228600" algn="l">
              <a:spcBef>
                <a:spcPts val="500"/>
              </a:spcBef>
              <a:spcAft>
                <a:spcPts val="0"/>
              </a:spcAft>
              <a:buSzPts val="1000"/>
              <a:buNone/>
              <a:defRPr sz="1200">
                <a:solidFill>
                  <a:schemeClr val="lt1"/>
                </a:solidFill>
              </a:defRPr>
            </a:lvl3pPr>
            <a:lvl4pPr marL="1828800" lvl="3" indent="-228600" algn="l">
              <a:spcBef>
                <a:spcPts val="500"/>
              </a:spcBef>
              <a:spcAft>
                <a:spcPts val="0"/>
              </a:spcAft>
              <a:buSzPts val="800"/>
              <a:buNone/>
              <a:defRPr sz="1100">
                <a:solidFill>
                  <a:schemeClr val="lt1"/>
                </a:solidFill>
              </a:defRPr>
            </a:lvl4pPr>
            <a:lvl5pPr marL="2286000" lvl="4" indent="-228600" algn="l">
              <a:spcBef>
                <a:spcPts val="500"/>
              </a:spcBef>
              <a:spcAft>
                <a:spcPts val="0"/>
              </a:spcAft>
              <a:buSzPts val="800"/>
              <a:buNone/>
              <a:defRPr sz="1100">
                <a:solidFill>
                  <a:schemeClr val="lt1"/>
                </a:solidFill>
              </a:defRPr>
            </a:lvl5pPr>
            <a:lvl6pPr marL="2743200" lvl="5" indent="-228600" algn="l">
              <a:spcBef>
                <a:spcPts val="500"/>
              </a:spcBef>
              <a:spcAft>
                <a:spcPts val="0"/>
              </a:spcAft>
              <a:buSzPts val="800"/>
              <a:buNone/>
              <a:defRPr sz="1100">
                <a:solidFill>
                  <a:schemeClr val="lt1"/>
                </a:solidFill>
              </a:defRPr>
            </a:lvl6pPr>
            <a:lvl7pPr marL="3200400" lvl="6" indent="-228600" algn="l">
              <a:spcBef>
                <a:spcPts val="500"/>
              </a:spcBef>
              <a:spcAft>
                <a:spcPts val="0"/>
              </a:spcAft>
              <a:buSzPts val="800"/>
              <a:buNone/>
              <a:defRPr sz="1100">
                <a:solidFill>
                  <a:schemeClr val="lt1"/>
                </a:solidFill>
              </a:defRPr>
            </a:lvl7pPr>
            <a:lvl8pPr marL="3657600" lvl="7" indent="-228600" algn="l">
              <a:spcBef>
                <a:spcPts val="500"/>
              </a:spcBef>
              <a:spcAft>
                <a:spcPts val="0"/>
              </a:spcAft>
              <a:buSzPts val="800"/>
              <a:buNone/>
              <a:defRPr sz="1100">
                <a:solidFill>
                  <a:schemeClr val="lt1"/>
                </a:solidFill>
              </a:defRPr>
            </a:lvl8pPr>
            <a:lvl9pPr marL="4114800" lvl="8" indent="-228600" algn="l">
              <a:spcBef>
                <a:spcPts val="500"/>
              </a:spcBef>
              <a:spcAft>
                <a:spcPts val="500"/>
              </a:spcAft>
              <a:buSzPts val="800"/>
              <a:buNone/>
              <a:defRPr sz="1100">
                <a:solidFill>
                  <a:schemeClr val="lt1"/>
                </a:solidFill>
              </a:defRPr>
            </a:lvl9pPr>
          </a:lstStyle>
          <a:p>
            <a:endParaRPr/>
          </a:p>
        </p:txBody>
      </p:sp>
      <p:sp>
        <p:nvSpPr>
          <p:cNvPr id="165" name="Google Shape;165;p28"/>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6" name="Google Shape;166;p28"/>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67" name="Google Shape;167;p28"/>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168"/>
        <p:cNvGrpSpPr/>
        <p:nvPr/>
      </p:nvGrpSpPr>
      <p:grpSpPr>
        <a:xfrm>
          <a:off x="0" y="0"/>
          <a:ext cx="0" cy="0"/>
          <a:chOff x="0" y="0"/>
          <a:chExt cx="0" cy="0"/>
        </a:xfrm>
      </p:grpSpPr>
      <p:sp>
        <p:nvSpPr>
          <p:cNvPr id="169" name="Google Shape;169;p29"/>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2700"/>
              <a:buFont typeface="Century Gothic"/>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0" name="Google Shape;170;p29"/>
          <p:cNvSpPr txBox="1">
            <a:spLocks noGrp="1"/>
          </p:cNvSpPr>
          <p:nvPr>
            <p:ph type="body" idx="1"/>
          </p:nvPr>
        </p:nvSpPr>
        <p:spPr>
          <a:xfrm rot="5400000">
            <a:off x="2357834" y="-1330325"/>
            <a:ext cx="2711450" cy="6400800"/>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71" name="Google Shape;171;p29"/>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2" name="Google Shape;172;p29"/>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3" name="Google Shape;173;p29"/>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rot="5400000">
            <a:off x="5570934" y="1457325"/>
            <a:ext cx="3429000" cy="154305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Clr>
                <a:schemeClr val="lt1"/>
              </a:buClr>
              <a:buSzPts val="14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6" name="Google Shape;176;p30"/>
          <p:cNvSpPr txBox="1">
            <a:spLocks noGrp="1"/>
          </p:cNvSpPr>
          <p:nvPr>
            <p:ph type="body" idx="1"/>
          </p:nvPr>
        </p:nvSpPr>
        <p:spPr>
          <a:xfrm rot="5400000">
            <a:off x="1457325" y="-428625"/>
            <a:ext cx="3981450" cy="5867400"/>
          </a:xfrm>
          <a:prstGeom prst="rect">
            <a:avLst/>
          </a:prstGeom>
          <a:noFill/>
          <a:ln>
            <a:noFill/>
          </a:ln>
        </p:spPr>
        <p:txBody>
          <a:bodyPr spcFirstLastPara="1" wrap="square" lIns="68575" tIns="34275" rIns="68575" bIns="34275" anchor="t" anchorCtr="0">
            <a:noAutofit/>
          </a:bodyPr>
          <a:lstStyle>
            <a:lvl1pPr marL="457200" lvl="0" indent="-298450" algn="l">
              <a:spcBef>
                <a:spcPts val="300"/>
              </a:spcBef>
              <a:spcAft>
                <a:spcPts val="0"/>
              </a:spcAft>
              <a:buSzPts val="1100"/>
              <a:buChar char="▶"/>
              <a:defRPr/>
            </a:lvl1pPr>
            <a:lvl2pPr marL="914400" lvl="1" indent="-298450" algn="l">
              <a:spcBef>
                <a:spcPts val="500"/>
              </a:spcBef>
              <a:spcAft>
                <a:spcPts val="0"/>
              </a:spcAft>
              <a:buSzPts val="1100"/>
              <a:buChar char="▶"/>
              <a:defRPr/>
            </a:lvl2pPr>
            <a:lvl3pPr marL="1371600" lvl="2" indent="-298450" algn="l">
              <a:spcBef>
                <a:spcPts val="500"/>
              </a:spcBef>
              <a:spcAft>
                <a:spcPts val="0"/>
              </a:spcAft>
              <a:buSzPts val="1100"/>
              <a:buChar char="▶"/>
              <a:defRPr/>
            </a:lvl3pPr>
            <a:lvl4pPr marL="1828800" lvl="3" indent="-298450" algn="l">
              <a:spcBef>
                <a:spcPts val="500"/>
              </a:spcBef>
              <a:spcAft>
                <a:spcPts val="0"/>
              </a:spcAft>
              <a:buSzPts val="1100"/>
              <a:buChar char="▶"/>
              <a:defRPr/>
            </a:lvl4pPr>
            <a:lvl5pPr marL="2286000" lvl="4" indent="-298450" algn="l">
              <a:spcBef>
                <a:spcPts val="500"/>
              </a:spcBef>
              <a:spcAft>
                <a:spcPts val="0"/>
              </a:spcAft>
              <a:buSzPts val="1100"/>
              <a:buChar char="▶"/>
              <a:defRPr/>
            </a:lvl5pPr>
            <a:lvl6pPr marL="2743200" lvl="5" indent="-298450" algn="l">
              <a:spcBef>
                <a:spcPts val="500"/>
              </a:spcBef>
              <a:spcAft>
                <a:spcPts val="0"/>
              </a:spcAft>
              <a:buSzPts val="1100"/>
              <a:buChar char="▶"/>
              <a:defRPr/>
            </a:lvl6pPr>
            <a:lvl7pPr marL="3200400" lvl="6" indent="-298450" algn="l">
              <a:spcBef>
                <a:spcPts val="500"/>
              </a:spcBef>
              <a:spcAft>
                <a:spcPts val="0"/>
              </a:spcAft>
              <a:buSzPts val="1100"/>
              <a:buChar char="▶"/>
              <a:defRPr/>
            </a:lvl7pPr>
            <a:lvl8pPr marL="3657600" lvl="7" indent="-298450" algn="l">
              <a:spcBef>
                <a:spcPts val="500"/>
              </a:spcBef>
              <a:spcAft>
                <a:spcPts val="0"/>
              </a:spcAft>
              <a:buSzPts val="1100"/>
              <a:buChar char="▶"/>
              <a:defRPr/>
            </a:lvl8pPr>
            <a:lvl9pPr marL="4114800" lvl="8" indent="-298450" algn="l">
              <a:spcBef>
                <a:spcPts val="500"/>
              </a:spcBef>
              <a:spcAft>
                <a:spcPts val="500"/>
              </a:spcAft>
              <a:buSzPts val="1100"/>
              <a:buChar char="▶"/>
              <a:defRPr/>
            </a:lvl9pPr>
          </a:lstStyle>
          <a:p>
            <a:endParaRPr/>
          </a:p>
        </p:txBody>
      </p:sp>
      <p:sp>
        <p:nvSpPr>
          <p:cNvPr id="177" name="Google Shape;177;p30"/>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8" name="Google Shape;178;p30"/>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79" name="Google Shape;179;p30"/>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57F4C05B-3593-4152-9362-1B2AB9CDA1B1}" type="slidenum">
              <a:rPr lang="en-US"/>
              <a:pPr/>
              <a:t>‹#›</a:t>
            </a:fld>
            <a:endParaRPr lang="en-US" dirty="0"/>
          </a:p>
        </p:txBody>
      </p:sp>
    </p:spTree>
    <p:extLst>
      <p:ext uri="{BB962C8B-B14F-4D97-AF65-F5344CB8AC3E}">
        <p14:creationId xmlns:p14="http://schemas.microsoft.com/office/powerpoint/2010/main" val="176650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50"/>
        <p:cNvGrpSpPr/>
        <p:nvPr/>
      </p:nvGrpSpPr>
      <p:grpSpPr>
        <a:xfrm>
          <a:off x="0" y="0"/>
          <a:ext cx="0" cy="0"/>
          <a:chOff x="0" y="0"/>
          <a:chExt cx="0" cy="0"/>
        </a:xfrm>
      </p:grpSpPr>
      <p:grpSp>
        <p:nvGrpSpPr>
          <p:cNvPr id="51" name="Google Shape;51;p13"/>
          <p:cNvGrpSpPr/>
          <p:nvPr/>
        </p:nvGrpSpPr>
        <p:grpSpPr>
          <a:xfrm>
            <a:off x="6905227" y="2222500"/>
            <a:ext cx="2236394" cy="2406650"/>
            <a:chOff x="9206969" y="2963333"/>
            <a:chExt cx="2981859" cy="3208867"/>
          </a:xfrm>
        </p:grpSpPr>
        <p:cxnSp>
          <p:nvCxnSpPr>
            <p:cNvPr id="52" name="Google Shape;52;p13"/>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53" name="Google Shape;53;p13"/>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54" name="Google Shape;54;p13"/>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55" name="Google Shape;55;p13"/>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56" name="Google Shape;56;p13"/>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57" name="Google Shape;57;p13"/>
          <p:cNvSpPr txBox="1">
            <a:spLocks noGrp="1"/>
          </p:cNvSpPr>
          <p:nvPr>
            <p:ph type="title"/>
          </p:nvPr>
        </p:nvSpPr>
        <p:spPr>
          <a:xfrm>
            <a:off x="513159" y="3365499"/>
            <a:ext cx="6400800" cy="11303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2"/>
                </a:solidFill>
              </a:defRPr>
            </a:lvl2pPr>
            <a:lvl3pPr marR="0" lvl="2" algn="l" rtl="0">
              <a:spcBef>
                <a:spcPts val="0"/>
              </a:spcBef>
              <a:spcAft>
                <a:spcPts val="0"/>
              </a:spcAft>
              <a:buSzPts val="1100"/>
              <a:buNone/>
              <a:defRPr sz="1400" b="0" i="0" u="none" strike="noStrike" cap="none">
                <a:solidFill>
                  <a:schemeClr val="lt2"/>
                </a:solidFill>
              </a:defRPr>
            </a:lvl3pPr>
            <a:lvl4pPr marR="0" lvl="3" algn="l" rtl="0">
              <a:spcBef>
                <a:spcPts val="0"/>
              </a:spcBef>
              <a:spcAft>
                <a:spcPts val="0"/>
              </a:spcAft>
              <a:buSzPts val="1100"/>
              <a:buNone/>
              <a:defRPr sz="1400" b="0" i="0" u="none" strike="noStrike" cap="none">
                <a:solidFill>
                  <a:schemeClr val="lt2"/>
                </a:solidFill>
              </a:defRPr>
            </a:lvl4pPr>
            <a:lvl5pPr marR="0" lvl="4" algn="l" rtl="0">
              <a:spcBef>
                <a:spcPts val="0"/>
              </a:spcBef>
              <a:spcAft>
                <a:spcPts val="0"/>
              </a:spcAft>
              <a:buSzPts val="1100"/>
              <a:buNone/>
              <a:defRPr sz="1400" b="0" i="0" u="none" strike="noStrike" cap="none">
                <a:solidFill>
                  <a:schemeClr val="lt2"/>
                </a:solidFill>
              </a:defRPr>
            </a:lvl5pPr>
            <a:lvl6pPr marR="0" lvl="5" algn="l" rtl="0">
              <a:spcBef>
                <a:spcPts val="0"/>
              </a:spcBef>
              <a:spcAft>
                <a:spcPts val="0"/>
              </a:spcAft>
              <a:buSzPts val="1100"/>
              <a:buNone/>
              <a:defRPr sz="1400" b="0" i="0" u="none" strike="noStrike" cap="none">
                <a:solidFill>
                  <a:schemeClr val="lt2"/>
                </a:solidFill>
              </a:defRPr>
            </a:lvl6pPr>
            <a:lvl7pPr marR="0" lvl="6" algn="l" rtl="0">
              <a:spcBef>
                <a:spcPts val="0"/>
              </a:spcBef>
              <a:spcAft>
                <a:spcPts val="0"/>
              </a:spcAft>
              <a:buSzPts val="1100"/>
              <a:buNone/>
              <a:defRPr sz="1400" b="0" i="0" u="none" strike="noStrike" cap="none">
                <a:solidFill>
                  <a:schemeClr val="lt2"/>
                </a:solidFill>
              </a:defRPr>
            </a:lvl7pPr>
            <a:lvl8pPr marR="0" lvl="7" algn="l" rtl="0">
              <a:spcBef>
                <a:spcPts val="0"/>
              </a:spcBef>
              <a:spcAft>
                <a:spcPts val="0"/>
              </a:spcAft>
              <a:buSzPts val="1100"/>
              <a:buNone/>
              <a:defRPr sz="1400" b="0" i="0" u="none" strike="noStrike" cap="none">
                <a:solidFill>
                  <a:schemeClr val="lt2"/>
                </a:solidFill>
              </a:defRPr>
            </a:lvl8pPr>
            <a:lvl9pPr marR="0" lvl="8" algn="l" rtl="0">
              <a:spcBef>
                <a:spcPts val="0"/>
              </a:spcBef>
              <a:spcAft>
                <a:spcPts val="0"/>
              </a:spcAft>
              <a:buSzPts val="1100"/>
              <a:buNone/>
              <a:defRPr sz="1400" b="0" i="0" u="none" strike="noStrike" cap="none">
                <a:solidFill>
                  <a:schemeClr val="lt2"/>
                </a:solidFill>
              </a:defRPr>
            </a:lvl9pPr>
          </a:lstStyle>
          <a:p>
            <a:endParaRPr/>
          </a:p>
        </p:txBody>
      </p:sp>
      <p:sp>
        <p:nvSpPr>
          <p:cNvPr id="58" name="Google Shape;58;p13"/>
          <p:cNvSpPr txBox="1">
            <a:spLocks noGrp="1"/>
          </p:cNvSpPr>
          <p:nvPr>
            <p:ph type="body" idx="1"/>
          </p:nvPr>
        </p:nvSpPr>
        <p:spPr>
          <a:xfrm>
            <a:off x="513159" y="514350"/>
            <a:ext cx="6400800" cy="2711450"/>
          </a:xfrm>
          <a:prstGeom prst="rect">
            <a:avLst/>
          </a:prstGeom>
          <a:noFill/>
          <a:ln>
            <a:noFill/>
          </a:ln>
        </p:spPr>
        <p:txBody>
          <a:bodyPr spcFirstLastPara="1" wrap="square" lIns="68575" tIns="34275" rIns="68575" bIns="34275" anchor="ctr" anchorCtr="0">
            <a:noAutofit/>
          </a:bodyPr>
          <a:lstStyle>
            <a:lvl1pPr marL="457200" marR="0" lvl="0" indent="-304800" algn="l" rtl="0">
              <a:spcBef>
                <a:spcPts val="300"/>
              </a:spcBef>
              <a:spcAft>
                <a:spcPts val="0"/>
              </a:spcAft>
              <a:buClr>
                <a:schemeClr val="lt1"/>
              </a:buClr>
              <a:buSzPts val="12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2100" algn="l" rtl="0">
              <a:spcBef>
                <a:spcPts val="500"/>
              </a:spcBef>
              <a:spcAft>
                <a:spcPts val="0"/>
              </a:spcAft>
              <a:buClr>
                <a:schemeClr val="lt1"/>
              </a:buClr>
              <a:buSzPts val="10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79400" algn="l" rtl="0">
              <a:spcBef>
                <a:spcPts val="500"/>
              </a:spcBef>
              <a:spcAft>
                <a:spcPts val="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79400" algn="l" rtl="0">
              <a:spcBef>
                <a:spcPts val="500"/>
              </a:spcBef>
              <a:spcAft>
                <a:spcPts val="500"/>
              </a:spcAft>
              <a:buClr>
                <a:schemeClr val="lt1"/>
              </a:buClr>
              <a:buSzPts val="8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endParaRPr/>
          </a:p>
        </p:txBody>
      </p:sp>
      <p:sp>
        <p:nvSpPr>
          <p:cNvPr id="59" name="Google Shape;59;p13"/>
          <p:cNvSpPr txBox="1">
            <a:spLocks noGrp="1"/>
          </p:cNvSpPr>
          <p:nvPr>
            <p:ph type="dt" idx="10"/>
          </p:nvPr>
        </p:nvSpPr>
        <p:spPr>
          <a:xfrm>
            <a:off x="7428309" y="4629150"/>
            <a:ext cx="1200150" cy="273844"/>
          </a:xfrm>
          <a:prstGeom prst="rect">
            <a:avLst/>
          </a:prstGeom>
          <a:noFill/>
          <a:ln>
            <a:noFill/>
          </a:ln>
        </p:spPr>
        <p:txBody>
          <a:bodyPr spcFirstLastPara="1" wrap="square" lIns="68575" tIns="34275" rIns="68575" bIns="34275" anchor="t" anchorCtr="0">
            <a:noAutofit/>
          </a:bodyPr>
          <a:lstStyle>
            <a:lvl1pPr marR="0" lvl="0" algn="r"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0" name="Google Shape;60;p13"/>
          <p:cNvSpPr txBox="1">
            <a:spLocks noGrp="1"/>
          </p:cNvSpPr>
          <p:nvPr>
            <p:ph type="ftr" idx="11"/>
          </p:nvPr>
        </p:nvSpPr>
        <p:spPr>
          <a:xfrm>
            <a:off x="513159" y="4629150"/>
            <a:ext cx="5657850" cy="273844"/>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8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100"/>
              <a:buNone/>
              <a:defRPr sz="1400" b="0" i="0" u="none" strike="noStrike" cap="none">
                <a:solidFill>
                  <a:schemeClr val="lt1"/>
                </a:solidFill>
                <a:latin typeface="Century Gothic"/>
                <a:ea typeface="Century Gothic"/>
                <a:cs typeface="Century Gothic"/>
                <a:sym typeface="Century Gothic"/>
              </a:defRPr>
            </a:lvl9pPr>
          </a:lstStyle>
          <a:p>
            <a:endParaRPr/>
          </a:p>
        </p:txBody>
      </p:sp>
      <p:sp>
        <p:nvSpPr>
          <p:cNvPr id="61" name="Google Shape;61;p13"/>
          <p:cNvSpPr txBox="1">
            <a:spLocks noGrp="1"/>
          </p:cNvSpPr>
          <p:nvPr>
            <p:ph type="sldNum" idx="12"/>
          </p:nvPr>
        </p:nvSpPr>
        <p:spPr>
          <a:xfrm>
            <a:off x="7772400" y="4183856"/>
            <a:ext cx="856684" cy="502444"/>
          </a:xfrm>
          <a:prstGeom prst="rect">
            <a:avLst/>
          </a:prstGeom>
          <a:noFill/>
          <a:ln>
            <a:noFill/>
          </a:ln>
        </p:spPr>
        <p:txBody>
          <a:bodyPr spcFirstLastPara="1" wrap="square" lIns="68575" tIns="34275" rIns="68575" bIns="34275" anchor="b" anchorCtr="0">
            <a:noAutofit/>
          </a:bodyPr>
          <a:lstStyle>
            <a:lvl1pPr marL="0" marR="0" lvl="0" indent="0" algn="r" rtl="0">
              <a:spcBef>
                <a:spcPts val="0"/>
              </a:spcBef>
              <a:buNone/>
              <a:defRPr sz="24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24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24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24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24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24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24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24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24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tm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7.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3.emf"/><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43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1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image" Target="../media/image400.png"/><Relationship Id="rId5" Type="http://schemas.openxmlformats.org/officeDocument/2006/relationships/image" Target="../media/image42.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260.png"/><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tmp"/><Relationship Id="rId1" Type="http://schemas.openxmlformats.org/officeDocument/2006/relationships/slideLayout" Target="../slideLayouts/slideLayout16.xml"/><Relationship Id="rId4" Type="http://schemas.openxmlformats.org/officeDocument/2006/relationships/image" Target="../media/image12.tm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6.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ctrTitle"/>
          </p:nvPr>
        </p:nvSpPr>
        <p:spPr>
          <a:xfrm>
            <a:off x="307180" y="171783"/>
            <a:ext cx="7986712" cy="503881"/>
          </a:xfrm>
          <a:prstGeom prst="rect">
            <a:avLst/>
          </a:prstGeom>
          <a:noFill/>
          <a:ln>
            <a:noFill/>
          </a:ln>
        </p:spPr>
        <p:txBody>
          <a:bodyPr spcFirstLastPara="1" wrap="square" lIns="68575" tIns="34275" rIns="68575" bIns="34275" anchor="b" anchorCtr="0">
            <a:noAutofit/>
          </a:bodyPr>
          <a:lstStyle/>
          <a:p>
            <a:pPr marL="0" lvl="0" indent="0" algn="ctr" rtl="0">
              <a:spcBef>
                <a:spcPts val="0"/>
              </a:spcBef>
              <a:spcAft>
                <a:spcPts val="0"/>
              </a:spcAft>
              <a:buClr>
                <a:schemeClr val="lt1"/>
              </a:buClr>
              <a:buSzPts val="3200"/>
              <a:buFont typeface="Century Gothic"/>
              <a:buNone/>
            </a:pPr>
            <a:r>
              <a:rPr lang="en-US" dirty="0">
                <a:latin typeface="+mj-lt"/>
              </a:rPr>
              <a:t>A Windowless Window to the Universe</a:t>
            </a:r>
            <a:endParaRPr lang="en-US" sz="1050" dirty="0">
              <a:latin typeface="+mj-lt"/>
            </a:endParaRPr>
          </a:p>
        </p:txBody>
      </p:sp>
      <p:sp>
        <p:nvSpPr>
          <p:cNvPr id="185" name="Google Shape;185;p31"/>
          <p:cNvSpPr txBox="1">
            <a:spLocks noGrp="1"/>
          </p:cNvSpPr>
          <p:nvPr>
            <p:ph type="subTitle" idx="1"/>
          </p:nvPr>
        </p:nvSpPr>
        <p:spPr>
          <a:xfrm>
            <a:off x="307180" y="3655696"/>
            <a:ext cx="5154300" cy="1292688"/>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SzPts val="1300"/>
              <a:buNone/>
            </a:pPr>
            <a:endParaRPr lang="en" sz="1000" dirty="0">
              <a:solidFill>
                <a:srgbClr val="FFFF00"/>
              </a:solidFill>
              <a:latin typeface="+mj-lt"/>
            </a:endParaRPr>
          </a:p>
          <a:p>
            <a:pPr marL="0" lvl="0" indent="0" algn="l" rtl="0">
              <a:spcBef>
                <a:spcPts val="0"/>
              </a:spcBef>
              <a:spcAft>
                <a:spcPts val="0"/>
              </a:spcAft>
              <a:buSzPts val="1300"/>
              <a:buNone/>
            </a:pPr>
            <a:r>
              <a:rPr lang="en" sz="1200" dirty="0">
                <a:solidFill>
                  <a:srgbClr val="FFFF00"/>
                </a:solidFill>
                <a:latin typeface="+mj-lt"/>
              </a:rPr>
              <a:t>Ophir Ruimi (Physics Ph.D. </a:t>
            </a:r>
            <a:r>
              <a:rPr lang="en-US" sz="1200" dirty="0">
                <a:solidFill>
                  <a:srgbClr val="FFFF00"/>
                </a:solidFill>
                <a:latin typeface="+mj-lt"/>
              </a:rPr>
              <a:t>Student</a:t>
            </a:r>
            <a:r>
              <a:rPr lang="en" sz="1200" dirty="0">
                <a:solidFill>
                  <a:srgbClr val="FFFF00"/>
                </a:solidFill>
                <a:latin typeface="+mj-lt"/>
              </a:rPr>
              <a:t>)</a:t>
            </a:r>
          </a:p>
          <a:p>
            <a:pPr marL="0" lvl="0" indent="0" algn="l" rtl="0">
              <a:spcBef>
                <a:spcPts val="0"/>
              </a:spcBef>
              <a:spcAft>
                <a:spcPts val="0"/>
              </a:spcAft>
              <a:buSzPts val="1300"/>
              <a:buNone/>
            </a:pPr>
            <a:endParaRPr lang="en" sz="1200" dirty="0">
              <a:solidFill>
                <a:srgbClr val="FFFF00"/>
              </a:solidFill>
              <a:latin typeface="+mj-lt"/>
            </a:endParaRPr>
          </a:p>
          <a:p>
            <a:pPr marL="0" lvl="0" indent="0" algn="l" rtl="0">
              <a:spcBef>
                <a:spcPts val="0"/>
              </a:spcBef>
              <a:spcAft>
                <a:spcPts val="0"/>
              </a:spcAft>
              <a:buSzPts val="1300"/>
              <a:buNone/>
            </a:pPr>
            <a:r>
              <a:rPr lang="en" sz="1200" dirty="0">
                <a:solidFill>
                  <a:srgbClr val="FFFF00"/>
                </a:solidFill>
                <a:latin typeface="+mj-lt"/>
              </a:rPr>
              <a:t>Advisor: Prof. Guy Ron</a:t>
            </a:r>
          </a:p>
          <a:p>
            <a:pPr marL="0" lvl="0" indent="0" algn="l" rtl="0">
              <a:spcBef>
                <a:spcPts val="800"/>
              </a:spcBef>
              <a:spcAft>
                <a:spcPts val="0"/>
              </a:spcAft>
              <a:buSzPts val="1200"/>
              <a:buNone/>
            </a:pPr>
            <a:br>
              <a:rPr lang="en-US" sz="1200" dirty="0">
                <a:solidFill>
                  <a:srgbClr val="FFC000"/>
                </a:solidFill>
                <a:latin typeface="+mj-lt"/>
              </a:rPr>
            </a:br>
            <a:r>
              <a:rPr lang="en-US" sz="1200" dirty="0" err="1">
                <a:solidFill>
                  <a:srgbClr val="FFC000"/>
                </a:solidFill>
                <a:latin typeface="+mj-lt"/>
              </a:rPr>
              <a:t>Erice</a:t>
            </a:r>
            <a:r>
              <a:rPr lang="en-US" sz="1200" dirty="0">
                <a:solidFill>
                  <a:srgbClr val="FFC000"/>
                </a:solidFill>
                <a:latin typeface="+mj-lt"/>
              </a:rPr>
              <a:t> School on Nuclear Physics, September 20</a:t>
            </a:r>
            <a:r>
              <a:rPr lang="en-US" sz="1200" baseline="30000" dirty="0">
                <a:solidFill>
                  <a:srgbClr val="FFC000"/>
                </a:solidFill>
                <a:latin typeface="+mj-lt"/>
              </a:rPr>
              <a:t>th</a:t>
            </a:r>
            <a:r>
              <a:rPr lang="en-US" sz="1200" dirty="0">
                <a:solidFill>
                  <a:srgbClr val="FFC000"/>
                </a:solidFill>
                <a:latin typeface="+mj-lt"/>
              </a:rPr>
              <a:t>, 2021</a:t>
            </a:r>
            <a:endParaRPr lang="en-US" sz="1200" dirty="0">
              <a:latin typeface="+mj-lt"/>
            </a:endParaRPr>
          </a:p>
        </p:txBody>
      </p:sp>
      <p:pic>
        <p:nvPicPr>
          <p:cNvPr id="3" name="Picture 4" descr="Center for Nanoscience and Nanotechnology">
            <a:extLst>
              <a:ext uri="{FF2B5EF4-FFF2-40B4-BE49-F238E27FC236}">
                <a16:creationId xmlns:a16="http://schemas.microsoft.com/office/drawing/2014/main" id="{5565418E-011D-4D65-AF05-3C8FFD3CF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3032" y="4303629"/>
            <a:ext cx="3150227" cy="673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Brookhaven National Laboratory — a passion for discovery">
            <a:extLst>
              <a:ext uri="{FF2B5EF4-FFF2-40B4-BE49-F238E27FC236}">
                <a16:creationId xmlns:a16="http://schemas.microsoft.com/office/drawing/2014/main" id="{CE199979-F105-4EFD-882D-AD9A269C29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0044"/>
          <a:stretch/>
        </p:blipFill>
        <p:spPr bwMode="auto">
          <a:xfrm>
            <a:off x="6648385" y="3459545"/>
            <a:ext cx="2284875" cy="673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oreq Applied Research Accelerator Facility (SARAF)">
            <a:extLst>
              <a:ext uri="{FF2B5EF4-FFF2-40B4-BE49-F238E27FC236}">
                <a16:creationId xmlns:a16="http://schemas.microsoft.com/office/drawing/2014/main" id="{83FF1C60-9C8B-4C74-B877-0720473151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2451" y="2618422"/>
            <a:ext cx="1817952" cy="670370"/>
          </a:xfrm>
          <a:prstGeom prst="rect">
            <a:avLst/>
          </a:prstGeom>
          <a:solidFill>
            <a:schemeClr val="bg1"/>
          </a:solidFill>
        </p:spPr>
      </p:pic>
      <p:pic>
        <p:nvPicPr>
          <p:cNvPr id="17" name="Picture 16">
            <a:extLst>
              <a:ext uri="{FF2B5EF4-FFF2-40B4-BE49-F238E27FC236}">
                <a16:creationId xmlns:a16="http://schemas.microsoft.com/office/drawing/2014/main" id="{0C8B4869-2691-4910-8897-8DCBD4C907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838" y="713890"/>
            <a:ext cx="2838898" cy="2250025"/>
          </a:xfrm>
          <a:prstGeom prst="rect">
            <a:avLst/>
          </a:prstGeom>
        </p:spPr>
      </p:pic>
      <p:pic>
        <p:nvPicPr>
          <p:cNvPr id="18" name="Content Placeholder 9">
            <a:extLst>
              <a:ext uri="{FF2B5EF4-FFF2-40B4-BE49-F238E27FC236}">
                <a16:creationId xmlns:a16="http://schemas.microsoft.com/office/drawing/2014/main" id="{763D5583-6E72-4B38-AA9B-EEBB712633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69"/>
          <a:stretch/>
        </p:blipFill>
        <p:spPr>
          <a:xfrm>
            <a:off x="385760" y="713891"/>
            <a:ext cx="2892733" cy="2250024"/>
          </a:xfrm>
          <a:prstGeom prst="rect">
            <a:avLst/>
          </a:prstGeom>
        </p:spPr>
      </p:pic>
      <p:sp>
        <p:nvSpPr>
          <p:cNvPr id="27" name="TextBox 26">
            <a:extLst>
              <a:ext uri="{FF2B5EF4-FFF2-40B4-BE49-F238E27FC236}">
                <a16:creationId xmlns:a16="http://schemas.microsoft.com/office/drawing/2014/main" id="{DBBA9248-D58D-4C61-BB3D-E13163350E0D}"/>
              </a:ext>
            </a:extLst>
          </p:cNvPr>
          <p:cNvSpPr txBox="1"/>
          <p:nvPr/>
        </p:nvSpPr>
        <p:spPr>
          <a:xfrm>
            <a:off x="307180" y="3119310"/>
            <a:ext cx="5693570" cy="523220"/>
          </a:xfrm>
          <a:prstGeom prst="rect">
            <a:avLst/>
          </a:prstGeom>
          <a:noFill/>
        </p:spPr>
        <p:txBody>
          <a:bodyPr wrap="square">
            <a:spAutoFit/>
          </a:bodyPr>
          <a:lstStyle/>
          <a:p>
            <a:r>
              <a:rPr kumimoji="0" lang="en-GB" sz="1350" i="0" u="none" strike="noStrike" kern="0" cap="none" spc="0" normalizeH="0" baseline="0" noProof="0" dirty="0">
                <a:ln>
                  <a:noFill/>
                </a:ln>
                <a:solidFill>
                  <a:srgbClr val="FFFFFF"/>
                </a:solidFill>
                <a:effectLst/>
                <a:uLnTx/>
                <a:uFillTx/>
                <a:latin typeface="Arial"/>
                <a:sym typeface="Century Gothic"/>
              </a:rPr>
              <a:t>The Use of a Plasma Window as a Vacuum-Atmosphere Interface for Measurements of Stellar Neutron-Induced Reaction Cross Sections</a:t>
            </a:r>
            <a:endParaRPr lang="en-IL" sz="1350" dirty="0"/>
          </a:p>
        </p:txBody>
      </p:sp>
      <p:pic>
        <p:nvPicPr>
          <p:cNvPr id="10" name="Picture 9" descr="bfe.tv: Goethe University relies on BFE for Modernization of Media  Technology">
            <a:extLst>
              <a:ext uri="{FF2B5EF4-FFF2-40B4-BE49-F238E27FC236}">
                <a16:creationId xmlns:a16="http://schemas.microsoft.com/office/drawing/2014/main" id="{E616B92E-A6DF-49CA-BE3A-A2A2A9A02AF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94399" y="1774301"/>
            <a:ext cx="1038860" cy="66613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D12CA-976D-4A7E-8766-F95D5637A7BC}"/>
              </a:ext>
            </a:extLst>
          </p:cNvPr>
          <p:cNvPicPr>
            <a:picLocks noChangeAspect="1"/>
          </p:cNvPicPr>
          <p:nvPr/>
        </p:nvPicPr>
        <p:blipFill rotWithShape="1">
          <a:blip r:embed="rId2"/>
          <a:srcRect l="54497" t="13063" r="15539" b="23071"/>
          <a:stretch/>
        </p:blipFill>
        <p:spPr>
          <a:xfrm>
            <a:off x="1219135" y="420937"/>
            <a:ext cx="6425531" cy="4622006"/>
          </a:xfrm>
          <a:prstGeom prst="rect">
            <a:avLst/>
          </a:prstGeom>
        </p:spPr>
      </p:pic>
      <p:sp>
        <p:nvSpPr>
          <p:cNvPr id="12" name="Title 1">
            <a:extLst>
              <a:ext uri="{FF2B5EF4-FFF2-40B4-BE49-F238E27FC236}">
                <a16:creationId xmlns:a16="http://schemas.microsoft.com/office/drawing/2014/main" id="{BA710738-C796-4196-B03C-9F4E9C9107F0}"/>
              </a:ext>
            </a:extLst>
          </p:cNvPr>
          <p:cNvSpPr>
            <a:spLocks noGrp="1"/>
          </p:cNvSpPr>
          <p:nvPr>
            <p:ph type="title"/>
          </p:nvPr>
        </p:nvSpPr>
        <p:spPr>
          <a:xfrm>
            <a:off x="394931" y="-327821"/>
            <a:ext cx="8408194" cy="1130300"/>
          </a:xfrm>
        </p:spPr>
        <p:txBody>
          <a:bodyPr/>
          <a:lstStyle/>
          <a:p>
            <a:r>
              <a:rPr lang="en-US" sz="2400" dirty="0"/>
              <a:t>Producing a 3D CAD model from hand-written drawings</a:t>
            </a:r>
            <a:endParaRPr lang="en-IL" sz="2400" dirty="0"/>
          </a:p>
        </p:txBody>
      </p:sp>
      <p:sp>
        <p:nvSpPr>
          <p:cNvPr id="13" name="Slide Number Placeholder 3">
            <a:extLst>
              <a:ext uri="{FF2B5EF4-FFF2-40B4-BE49-F238E27FC236}">
                <a16:creationId xmlns:a16="http://schemas.microsoft.com/office/drawing/2014/main" id="{EADA2F77-B78A-4656-A4CE-9A13DC0E2537}"/>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10</a:t>
            </a:fld>
            <a:endParaRPr lang="pl-PL" dirty="0"/>
          </a:p>
        </p:txBody>
      </p:sp>
    </p:spTree>
    <p:extLst>
      <p:ext uri="{BB962C8B-B14F-4D97-AF65-F5344CB8AC3E}">
        <p14:creationId xmlns:p14="http://schemas.microsoft.com/office/powerpoint/2010/main" val="189462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A8A3C-37A2-4CCA-8F05-F6C06ABCDBB2}"/>
              </a:ext>
            </a:extLst>
          </p:cNvPr>
          <p:cNvSpPr>
            <a:spLocks noGrp="1"/>
          </p:cNvSpPr>
          <p:nvPr>
            <p:ph type="title"/>
          </p:nvPr>
        </p:nvSpPr>
        <p:spPr>
          <a:xfrm>
            <a:off x="923093" y="-322263"/>
            <a:ext cx="7863719" cy="1130300"/>
          </a:xfrm>
        </p:spPr>
        <p:txBody>
          <a:bodyPr/>
          <a:lstStyle/>
          <a:p>
            <a:r>
              <a:rPr lang="en-US" dirty="0"/>
              <a:t>Plasma Window components’ terminology</a:t>
            </a:r>
            <a:endParaRPr lang="en-IL" dirty="0"/>
          </a:p>
        </p:txBody>
      </p:sp>
      <p:pic>
        <p:nvPicPr>
          <p:cNvPr id="8" name="Picture 7">
            <a:extLst>
              <a:ext uri="{FF2B5EF4-FFF2-40B4-BE49-F238E27FC236}">
                <a16:creationId xmlns:a16="http://schemas.microsoft.com/office/drawing/2014/main" id="{09AAC288-E56F-4138-A789-8D77FA83F215}"/>
              </a:ext>
            </a:extLst>
          </p:cNvPr>
          <p:cNvPicPr>
            <a:picLocks noChangeAspect="1"/>
          </p:cNvPicPr>
          <p:nvPr/>
        </p:nvPicPr>
        <p:blipFill rotWithShape="1">
          <a:blip r:embed="rId3"/>
          <a:srcRect l="8906" t="26415" r="19141" b="6666"/>
          <a:stretch/>
        </p:blipFill>
        <p:spPr>
          <a:xfrm>
            <a:off x="99537" y="450056"/>
            <a:ext cx="8957919" cy="4686299"/>
          </a:xfrm>
          <a:prstGeom prst="rect">
            <a:avLst/>
          </a:prstGeom>
        </p:spPr>
      </p:pic>
      <p:sp>
        <p:nvSpPr>
          <p:cNvPr id="11" name="Rectangle 10">
            <a:extLst>
              <a:ext uri="{FF2B5EF4-FFF2-40B4-BE49-F238E27FC236}">
                <a16:creationId xmlns:a16="http://schemas.microsoft.com/office/drawing/2014/main" id="{CC3D590C-C1AE-42D7-8C2D-58897CC9A835}"/>
              </a:ext>
            </a:extLst>
          </p:cNvPr>
          <p:cNvSpPr/>
          <p:nvPr/>
        </p:nvSpPr>
        <p:spPr>
          <a:xfrm>
            <a:off x="114300" y="464342"/>
            <a:ext cx="1421606" cy="3008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Slide Number Placeholder 3">
            <a:extLst>
              <a:ext uri="{FF2B5EF4-FFF2-40B4-BE49-F238E27FC236}">
                <a16:creationId xmlns:a16="http://schemas.microsoft.com/office/drawing/2014/main" id="{CA9B4207-DBA6-49E2-A939-3B548F4C2AD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11</a:t>
            </a:fld>
            <a:endParaRPr lang="pl-PL" dirty="0"/>
          </a:p>
        </p:txBody>
      </p:sp>
      <p:sp>
        <p:nvSpPr>
          <p:cNvPr id="3" name="TextBox 2">
            <a:extLst>
              <a:ext uri="{FF2B5EF4-FFF2-40B4-BE49-F238E27FC236}">
                <a16:creationId xmlns:a16="http://schemas.microsoft.com/office/drawing/2014/main" id="{E1EC18E9-50C6-46B9-B50C-D803487E34B9}"/>
              </a:ext>
            </a:extLst>
          </p:cNvPr>
          <p:cNvSpPr txBox="1"/>
          <p:nvPr/>
        </p:nvSpPr>
        <p:spPr>
          <a:xfrm>
            <a:off x="7322343" y="3428365"/>
            <a:ext cx="1621631" cy="369332"/>
          </a:xfrm>
          <a:prstGeom prst="rect">
            <a:avLst/>
          </a:prstGeom>
          <a:noFill/>
        </p:spPr>
        <p:txBody>
          <a:bodyPr wrap="square" rtlCol="0">
            <a:spAutoFit/>
          </a:bodyPr>
          <a:lstStyle/>
          <a:p>
            <a:r>
              <a:rPr lang="en-US" sz="1800" dirty="0"/>
              <a:t>(OFHC Cu)</a:t>
            </a:r>
            <a:endParaRPr lang="en-IL" sz="1800" dirty="0"/>
          </a:p>
        </p:txBody>
      </p:sp>
    </p:spTree>
    <p:extLst>
      <p:ext uri="{BB962C8B-B14F-4D97-AF65-F5344CB8AC3E}">
        <p14:creationId xmlns:p14="http://schemas.microsoft.com/office/powerpoint/2010/main" val="2576512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BABC-0AED-43A4-9ABE-9F2E9EEDBDBE}"/>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1FD84428-1FA8-4567-9866-F195866237DC}"/>
              </a:ext>
            </a:extLst>
          </p:cNvPr>
          <p:cNvSpPr>
            <a:spLocks noGrp="1"/>
          </p:cNvSpPr>
          <p:nvPr>
            <p:ph type="body" idx="1"/>
          </p:nvPr>
        </p:nvSpPr>
        <p:spPr/>
        <p:txBody>
          <a:bodyPr/>
          <a:lstStyle/>
          <a:p>
            <a:endParaRPr lang="en-IL"/>
          </a:p>
        </p:txBody>
      </p:sp>
      <p:sp>
        <p:nvSpPr>
          <p:cNvPr id="4" name="Text Placeholder 3">
            <a:extLst>
              <a:ext uri="{FF2B5EF4-FFF2-40B4-BE49-F238E27FC236}">
                <a16:creationId xmlns:a16="http://schemas.microsoft.com/office/drawing/2014/main" id="{09AF6026-FA65-4800-A270-EFCFB3D93B6A}"/>
              </a:ext>
            </a:extLst>
          </p:cNvPr>
          <p:cNvSpPr>
            <a:spLocks noGrp="1"/>
          </p:cNvSpPr>
          <p:nvPr>
            <p:ph type="body" idx="2"/>
          </p:nvPr>
        </p:nvSpPr>
        <p:spPr/>
        <p:txBody>
          <a:bodyPr/>
          <a:lstStyle/>
          <a:p>
            <a:endParaRPr lang="en-IL"/>
          </a:p>
        </p:txBody>
      </p:sp>
      <p:sp>
        <p:nvSpPr>
          <p:cNvPr id="5" name="Text Placeholder 4">
            <a:extLst>
              <a:ext uri="{FF2B5EF4-FFF2-40B4-BE49-F238E27FC236}">
                <a16:creationId xmlns:a16="http://schemas.microsoft.com/office/drawing/2014/main" id="{981A5B77-85B2-47A7-819A-D997023C3980}"/>
              </a:ext>
            </a:extLst>
          </p:cNvPr>
          <p:cNvSpPr>
            <a:spLocks noGrp="1"/>
          </p:cNvSpPr>
          <p:nvPr>
            <p:ph type="body" idx="3"/>
          </p:nvPr>
        </p:nvSpPr>
        <p:spPr/>
        <p:txBody>
          <a:bodyPr/>
          <a:lstStyle/>
          <a:p>
            <a:endParaRPr lang="en-IL"/>
          </a:p>
        </p:txBody>
      </p:sp>
      <p:sp>
        <p:nvSpPr>
          <p:cNvPr id="6" name="Text Placeholder 5">
            <a:extLst>
              <a:ext uri="{FF2B5EF4-FFF2-40B4-BE49-F238E27FC236}">
                <a16:creationId xmlns:a16="http://schemas.microsoft.com/office/drawing/2014/main" id="{A7FF8612-F46D-44F9-B56E-744A5D5C09E9}"/>
              </a:ext>
            </a:extLst>
          </p:cNvPr>
          <p:cNvSpPr>
            <a:spLocks noGrp="1"/>
          </p:cNvSpPr>
          <p:nvPr>
            <p:ph type="body" idx="4"/>
          </p:nvPr>
        </p:nvSpPr>
        <p:spPr/>
        <p:txBody>
          <a:bodyPr/>
          <a:lstStyle/>
          <a:p>
            <a:endParaRPr lang="en-IL"/>
          </a:p>
        </p:txBody>
      </p:sp>
      <p:pic>
        <p:nvPicPr>
          <p:cNvPr id="8" name="Picture 7">
            <a:extLst>
              <a:ext uri="{FF2B5EF4-FFF2-40B4-BE49-F238E27FC236}">
                <a16:creationId xmlns:a16="http://schemas.microsoft.com/office/drawing/2014/main" id="{8E8AE5CD-4FC2-4DA8-BC09-A64A4FC1A30C}"/>
              </a:ext>
            </a:extLst>
          </p:cNvPr>
          <p:cNvPicPr>
            <a:picLocks noChangeAspect="1"/>
          </p:cNvPicPr>
          <p:nvPr/>
        </p:nvPicPr>
        <p:blipFill rotWithShape="1">
          <a:blip r:embed="rId2"/>
          <a:srcRect l="8984" t="15502" r="13360" b="14028"/>
          <a:stretch/>
        </p:blipFill>
        <p:spPr>
          <a:xfrm>
            <a:off x="-8816" y="235746"/>
            <a:ext cx="9152815" cy="4672013"/>
          </a:xfrm>
          <a:prstGeom prst="rect">
            <a:avLst/>
          </a:prstGeom>
        </p:spPr>
      </p:pic>
      <p:sp>
        <p:nvSpPr>
          <p:cNvPr id="9" name="Rectangle 8">
            <a:extLst>
              <a:ext uri="{FF2B5EF4-FFF2-40B4-BE49-F238E27FC236}">
                <a16:creationId xmlns:a16="http://schemas.microsoft.com/office/drawing/2014/main" id="{2C54780E-3B22-4760-AFFE-4A8A8E9AE518}"/>
              </a:ext>
            </a:extLst>
          </p:cNvPr>
          <p:cNvSpPr/>
          <p:nvPr/>
        </p:nvSpPr>
        <p:spPr>
          <a:xfrm>
            <a:off x="18257" y="2707486"/>
            <a:ext cx="1903412" cy="21859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Slide Number Placeholder 3">
            <a:extLst>
              <a:ext uri="{FF2B5EF4-FFF2-40B4-BE49-F238E27FC236}">
                <a16:creationId xmlns:a16="http://schemas.microsoft.com/office/drawing/2014/main" id="{815BCE17-79F0-405A-9243-AAC2A48D0AD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12</a:t>
            </a:fld>
            <a:endParaRPr lang="pl-PL" dirty="0"/>
          </a:p>
        </p:txBody>
      </p:sp>
    </p:spTree>
    <p:extLst>
      <p:ext uri="{BB962C8B-B14F-4D97-AF65-F5344CB8AC3E}">
        <p14:creationId xmlns:p14="http://schemas.microsoft.com/office/powerpoint/2010/main" val="92291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ACF4E-1702-45A8-986D-F2DEE7F8F0FB}"/>
              </a:ext>
            </a:extLst>
          </p:cNvPr>
          <p:cNvSpPr>
            <a:spLocks noGrp="1"/>
          </p:cNvSpPr>
          <p:nvPr>
            <p:ph type="title"/>
          </p:nvPr>
        </p:nvSpPr>
        <p:spPr/>
        <p:txBody>
          <a:bodyPr/>
          <a:lstStyle/>
          <a:p>
            <a:endParaRPr lang="en-IL"/>
          </a:p>
        </p:txBody>
      </p:sp>
      <p:sp>
        <p:nvSpPr>
          <p:cNvPr id="3" name="Text Placeholder 2">
            <a:extLst>
              <a:ext uri="{FF2B5EF4-FFF2-40B4-BE49-F238E27FC236}">
                <a16:creationId xmlns:a16="http://schemas.microsoft.com/office/drawing/2014/main" id="{2D2DA150-FBD9-4978-B3C0-CBAF867DB8D4}"/>
              </a:ext>
            </a:extLst>
          </p:cNvPr>
          <p:cNvSpPr>
            <a:spLocks noGrp="1"/>
          </p:cNvSpPr>
          <p:nvPr>
            <p:ph type="body" idx="1"/>
          </p:nvPr>
        </p:nvSpPr>
        <p:spPr/>
        <p:txBody>
          <a:bodyPr/>
          <a:lstStyle/>
          <a:p>
            <a:endParaRPr lang="en-IL"/>
          </a:p>
        </p:txBody>
      </p:sp>
      <p:sp>
        <p:nvSpPr>
          <p:cNvPr id="4" name="Text Placeholder 3">
            <a:extLst>
              <a:ext uri="{FF2B5EF4-FFF2-40B4-BE49-F238E27FC236}">
                <a16:creationId xmlns:a16="http://schemas.microsoft.com/office/drawing/2014/main" id="{7B58CBA3-2F0B-4488-9824-5649608E9559}"/>
              </a:ext>
            </a:extLst>
          </p:cNvPr>
          <p:cNvSpPr>
            <a:spLocks noGrp="1"/>
          </p:cNvSpPr>
          <p:nvPr>
            <p:ph type="body" idx="2"/>
          </p:nvPr>
        </p:nvSpPr>
        <p:spPr/>
        <p:txBody>
          <a:bodyPr/>
          <a:lstStyle/>
          <a:p>
            <a:endParaRPr lang="en-IL"/>
          </a:p>
        </p:txBody>
      </p:sp>
      <p:sp>
        <p:nvSpPr>
          <p:cNvPr id="5" name="Text Placeholder 4">
            <a:extLst>
              <a:ext uri="{FF2B5EF4-FFF2-40B4-BE49-F238E27FC236}">
                <a16:creationId xmlns:a16="http://schemas.microsoft.com/office/drawing/2014/main" id="{018CC8CD-73D5-4C81-B1B5-10DDC18E0F1B}"/>
              </a:ext>
            </a:extLst>
          </p:cNvPr>
          <p:cNvSpPr>
            <a:spLocks noGrp="1"/>
          </p:cNvSpPr>
          <p:nvPr>
            <p:ph type="body" idx="3"/>
          </p:nvPr>
        </p:nvSpPr>
        <p:spPr/>
        <p:txBody>
          <a:bodyPr/>
          <a:lstStyle/>
          <a:p>
            <a:endParaRPr lang="en-IL"/>
          </a:p>
        </p:txBody>
      </p:sp>
      <p:sp>
        <p:nvSpPr>
          <p:cNvPr id="6" name="Text Placeholder 5">
            <a:extLst>
              <a:ext uri="{FF2B5EF4-FFF2-40B4-BE49-F238E27FC236}">
                <a16:creationId xmlns:a16="http://schemas.microsoft.com/office/drawing/2014/main" id="{D64D9B07-A99F-4852-A383-3765933E1C87}"/>
              </a:ext>
            </a:extLst>
          </p:cNvPr>
          <p:cNvSpPr>
            <a:spLocks noGrp="1"/>
          </p:cNvSpPr>
          <p:nvPr>
            <p:ph type="body" idx="4"/>
          </p:nvPr>
        </p:nvSpPr>
        <p:spPr/>
        <p:txBody>
          <a:bodyPr/>
          <a:lstStyle/>
          <a:p>
            <a:endParaRPr lang="en-IL"/>
          </a:p>
        </p:txBody>
      </p:sp>
      <p:pic>
        <p:nvPicPr>
          <p:cNvPr id="7" name="Picture 6">
            <a:extLst>
              <a:ext uri="{FF2B5EF4-FFF2-40B4-BE49-F238E27FC236}">
                <a16:creationId xmlns:a16="http://schemas.microsoft.com/office/drawing/2014/main" id="{66A560D7-F81A-4EA6-B34E-110FE634BA1B}"/>
              </a:ext>
            </a:extLst>
          </p:cNvPr>
          <p:cNvPicPr>
            <a:picLocks noChangeAspect="1"/>
          </p:cNvPicPr>
          <p:nvPr/>
        </p:nvPicPr>
        <p:blipFill rotWithShape="1">
          <a:blip r:embed="rId2"/>
          <a:srcRect l="10547" t="14722" r="12656" b="13088"/>
          <a:stretch/>
        </p:blipFill>
        <p:spPr>
          <a:xfrm>
            <a:off x="0" y="146447"/>
            <a:ext cx="9173558" cy="4850606"/>
          </a:xfrm>
          <a:prstGeom prst="rect">
            <a:avLst/>
          </a:prstGeom>
        </p:spPr>
      </p:pic>
      <p:sp>
        <p:nvSpPr>
          <p:cNvPr id="8" name="Slide Number Placeholder 3">
            <a:extLst>
              <a:ext uri="{FF2B5EF4-FFF2-40B4-BE49-F238E27FC236}">
                <a16:creationId xmlns:a16="http://schemas.microsoft.com/office/drawing/2014/main" id="{DA40C3DF-4C83-47F2-A7BB-E50AC87DC806}"/>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13</a:t>
            </a:fld>
            <a:endParaRPr lang="pl-PL" dirty="0"/>
          </a:p>
        </p:txBody>
      </p:sp>
      <p:cxnSp>
        <p:nvCxnSpPr>
          <p:cNvPr id="10" name="Straight Arrow Connector 9">
            <a:extLst>
              <a:ext uri="{FF2B5EF4-FFF2-40B4-BE49-F238E27FC236}">
                <a16:creationId xmlns:a16="http://schemas.microsoft.com/office/drawing/2014/main" id="{39920675-75D6-44B5-9182-AA546E1F30B3}"/>
              </a:ext>
            </a:extLst>
          </p:cNvPr>
          <p:cNvCxnSpPr>
            <a:cxnSpLocks/>
          </p:cNvCxnSpPr>
          <p:nvPr/>
        </p:nvCxnSpPr>
        <p:spPr>
          <a:xfrm flipV="1">
            <a:off x="4029075" y="2278856"/>
            <a:ext cx="187324" cy="50007"/>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C66A532B-D0F8-4F6F-8D92-39BE3244B0DE}"/>
              </a:ext>
            </a:extLst>
          </p:cNvPr>
          <p:cNvSpPr txBox="1"/>
          <p:nvPr/>
        </p:nvSpPr>
        <p:spPr>
          <a:xfrm rot="20887459">
            <a:off x="3878347" y="1781686"/>
            <a:ext cx="3357155" cy="215444"/>
          </a:xfrm>
          <a:prstGeom prst="rect">
            <a:avLst/>
          </a:prstGeom>
          <a:noFill/>
        </p:spPr>
        <p:txBody>
          <a:bodyPr wrap="square" rtlCol="0">
            <a:spAutoFit/>
          </a:bodyPr>
          <a:lstStyle/>
          <a:p>
            <a:r>
              <a:rPr lang="en-US" sz="800" dirty="0"/>
              <a:t>9.5 mm, insulators: 1.4 mm</a:t>
            </a:r>
            <a:endParaRPr lang="en-IL" sz="800" dirty="0"/>
          </a:p>
        </p:txBody>
      </p:sp>
      <p:cxnSp>
        <p:nvCxnSpPr>
          <p:cNvPr id="19" name="Straight Arrow Connector 18">
            <a:extLst>
              <a:ext uri="{FF2B5EF4-FFF2-40B4-BE49-F238E27FC236}">
                <a16:creationId xmlns:a16="http://schemas.microsoft.com/office/drawing/2014/main" id="{C2955872-2DAA-407B-9B06-AEF4D9280E42}"/>
              </a:ext>
            </a:extLst>
          </p:cNvPr>
          <p:cNvCxnSpPr>
            <a:cxnSpLocks/>
          </p:cNvCxnSpPr>
          <p:nvPr/>
        </p:nvCxnSpPr>
        <p:spPr>
          <a:xfrm flipV="1">
            <a:off x="2928938" y="1588295"/>
            <a:ext cx="2815310" cy="586961"/>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FA4D2DA7-6AA6-4046-BAB3-37509AF2CD11}"/>
              </a:ext>
            </a:extLst>
          </p:cNvPr>
          <p:cNvSpPr txBox="1"/>
          <p:nvPr/>
        </p:nvSpPr>
        <p:spPr>
          <a:xfrm rot="20887459">
            <a:off x="3932633" y="1441357"/>
            <a:ext cx="2838981" cy="215444"/>
          </a:xfrm>
          <a:prstGeom prst="rect">
            <a:avLst/>
          </a:prstGeom>
          <a:noFill/>
        </p:spPr>
        <p:txBody>
          <a:bodyPr wrap="square" rtlCol="0">
            <a:spAutoFit/>
          </a:bodyPr>
          <a:lstStyle/>
          <a:p>
            <a:r>
              <a:rPr lang="en-US" sz="800" dirty="0"/>
              <a:t>119.9 mm</a:t>
            </a:r>
            <a:endParaRPr lang="en-IL" sz="800" dirty="0"/>
          </a:p>
        </p:txBody>
      </p:sp>
      <p:cxnSp>
        <p:nvCxnSpPr>
          <p:cNvPr id="23" name="Straight Arrow Connector 22">
            <a:extLst>
              <a:ext uri="{FF2B5EF4-FFF2-40B4-BE49-F238E27FC236}">
                <a16:creationId xmlns:a16="http://schemas.microsoft.com/office/drawing/2014/main" id="{11D8026D-FF51-4288-A376-576C1B8DF34A}"/>
              </a:ext>
            </a:extLst>
          </p:cNvPr>
          <p:cNvCxnSpPr>
            <a:cxnSpLocks/>
          </p:cNvCxnSpPr>
          <p:nvPr/>
        </p:nvCxnSpPr>
        <p:spPr>
          <a:xfrm>
            <a:off x="2736057" y="2686833"/>
            <a:ext cx="328613" cy="1639875"/>
          </a:xfrm>
          <a:prstGeom prst="straightConnector1">
            <a:avLst/>
          </a:prstGeom>
          <a:ln>
            <a:headEnd type="stealth" w="med" len="med"/>
            <a:tailEnd type="stealth" w="med" len="med"/>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5F6D9A1-982B-4D35-8200-A5DF99ABC8BE}"/>
              </a:ext>
            </a:extLst>
          </p:cNvPr>
          <p:cNvSpPr txBox="1"/>
          <p:nvPr/>
        </p:nvSpPr>
        <p:spPr>
          <a:xfrm rot="20887459">
            <a:off x="2386737" y="3229103"/>
            <a:ext cx="3357155" cy="215444"/>
          </a:xfrm>
          <a:prstGeom prst="rect">
            <a:avLst/>
          </a:prstGeom>
          <a:noFill/>
        </p:spPr>
        <p:txBody>
          <a:bodyPr wrap="square" rtlCol="0">
            <a:spAutoFit/>
          </a:bodyPr>
          <a:lstStyle/>
          <a:p>
            <a:r>
              <a:rPr lang="en-US" sz="800" dirty="0"/>
              <a:t>66.8 mm</a:t>
            </a:r>
            <a:endParaRPr lang="en-IL" sz="800" dirty="0"/>
          </a:p>
        </p:txBody>
      </p:sp>
      <p:sp>
        <p:nvSpPr>
          <p:cNvPr id="35" name="TextBox 34">
            <a:extLst>
              <a:ext uri="{FF2B5EF4-FFF2-40B4-BE49-F238E27FC236}">
                <a16:creationId xmlns:a16="http://schemas.microsoft.com/office/drawing/2014/main" id="{99A0B272-DDCA-4F89-B8AA-994913C7D558}"/>
              </a:ext>
            </a:extLst>
          </p:cNvPr>
          <p:cNvSpPr txBox="1"/>
          <p:nvPr/>
        </p:nvSpPr>
        <p:spPr>
          <a:xfrm>
            <a:off x="3713559" y="4355900"/>
            <a:ext cx="3357155" cy="215444"/>
          </a:xfrm>
          <a:prstGeom prst="rect">
            <a:avLst/>
          </a:prstGeom>
          <a:noFill/>
        </p:spPr>
        <p:txBody>
          <a:bodyPr wrap="square" rtlCol="0">
            <a:spAutoFit/>
          </a:bodyPr>
          <a:lstStyle/>
          <a:p>
            <a:r>
              <a:rPr lang="en-US" sz="800" dirty="0"/>
              <a:t>Central aperture: 5 mm</a:t>
            </a:r>
            <a:endParaRPr lang="en-IL" sz="800" dirty="0"/>
          </a:p>
        </p:txBody>
      </p:sp>
      <p:sp>
        <p:nvSpPr>
          <p:cNvPr id="16" name="TextBox 15">
            <a:extLst>
              <a:ext uri="{FF2B5EF4-FFF2-40B4-BE49-F238E27FC236}">
                <a16:creationId xmlns:a16="http://schemas.microsoft.com/office/drawing/2014/main" id="{685E345F-B761-4ACA-B6F9-216A3167D688}"/>
              </a:ext>
            </a:extLst>
          </p:cNvPr>
          <p:cNvSpPr txBox="1"/>
          <p:nvPr/>
        </p:nvSpPr>
        <p:spPr>
          <a:xfrm>
            <a:off x="7543802" y="3222039"/>
            <a:ext cx="1621631" cy="276999"/>
          </a:xfrm>
          <a:prstGeom prst="rect">
            <a:avLst/>
          </a:prstGeom>
          <a:noFill/>
        </p:spPr>
        <p:txBody>
          <a:bodyPr wrap="square" rtlCol="0">
            <a:spAutoFit/>
          </a:bodyPr>
          <a:lstStyle/>
          <a:p>
            <a:r>
              <a:rPr lang="en-US" sz="1200" dirty="0"/>
              <a:t>(OFHC Cu)</a:t>
            </a:r>
            <a:endParaRPr lang="en-IL" sz="1200" dirty="0"/>
          </a:p>
        </p:txBody>
      </p:sp>
    </p:spTree>
    <p:extLst>
      <p:ext uri="{BB962C8B-B14F-4D97-AF65-F5344CB8AC3E}">
        <p14:creationId xmlns:p14="http://schemas.microsoft.com/office/powerpoint/2010/main" val="1740511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40"/>
            <a:ext cx="9144000" cy="685800"/>
          </a:xfrm>
        </p:spPr>
        <p:txBody>
          <a:bodyPr/>
          <a:lstStyle/>
          <a:p>
            <a:pPr algn="ctr"/>
            <a:r>
              <a:rPr lang="en-US" sz="2000" b="1" dirty="0">
                <a:latin typeface="Arial" pitchFamily="34" charset="0"/>
                <a:cs typeface="Arial" pitchFamily="34" charset="0"/>
              </a:rPr>
              <a:t>Plasma Lens </a:t>
            </a:r>
            <a:br>
              <a:rPr lang="en-US" sz="2000" b="1" dirty="0">
                <a:latin typeface="Arial" pitchFamily="34" charset="0"/>
                <a:cs typeface="Arial" pitchFamily="34" charset="0"/>
              </a:rPr>
            </a:br>
            <a:r>
              <a:rPr lang="en-US" sz="2000" dirty="0">
                <a:latin typeface="Arial" pitchFamily="34" charset="0"/>
                <a:cs typeface="Arial" pitchFamily="34" charset="0"/>
              </a:rPr>
              <a:t>(Focuses charged particles similar to light focusing by an optical lens)</a:t>
            </a:r>
          </a:p>
        </p:txBody>
      </p:sp>
      <p:pic>
        <p:nvPicPr>
          <p:cNvPr id="4" name="Content Placeholder 3" descr="http://img.tfd.com/mgh/cep/thumb/Pinch-pressure-on-a-currentcarrying-conductor.jpg"/>
          <p:cNvPicPr>
            <a:picLocks noGrp="1"/>
          </p:cNvPicPr>
          <p:nvPr>
            <p:ph idx="1"/>
          </p:nvPr>
        </p:nvPicPr>
        <p:blipFill rotWithShape="1">
          <a:blip r:embed="rId2">
            <a:extLst>
              <a:ext uri="{28A0092B-C50C-407E-A947-70E740481C1C}">
                <a14:useLocalDpi xmlns:a14="http://schemas.microsoft.com/office/drawing/2010/main" val="0"/>
              </a:ext>
            </a:extLst>
          </a:blip>
          <a:srcRect r="10666"/>
          <a:stretch/>
        </p:blipFill>
        <p:spPr bwMode="auto">
          <a:xfrm>
            <a:off x="2636044" y="995081"/>
            <a:ext cx="2896791" cy="1600200"/>
          </a:xfrm>
          <a:prstGeom prst="rect">
            <a:avLst/>
          </a:prstGeom>
          <a:noFill/>
          <a:ln>
            <a:noFill/>
          </a:ln>
          <a:extLst>
            <a:ext uri="{53640926-AAD7-44D8-BBD7-CCE9431645EC}">
              <a14:shadowObscured xmlns:a14="http://schemas.microsoft.com/office/drawing/2010/main"/>
            </a:ext>
          </a:extLst>
        </p:spPr>
      </p:pic>
      <p:sp>
        <p:nvSpPr>
          <p:cNvPr id="13" name="Right Arrow 12"/>
          <p:cNvSpPr/>
          <p:nvPr/>
        </p:nvSpPr>
        <p:spPr>
          <a:xfrm>
            <a:off x="3943350" y="2854279"/>
            <a:ext cx="733806" cy="36347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4" name="TextBox 13"/>
          <p:cNvSpPr txBox="1"/>
          <p:nvPr/>
        </p:nvSpPr>
        <p:spPr>
          <a:xfrm>
            <a:off x="3771900" y="3429001"/>
            <a:ext cx="1338828" cy="507831"/>
          </a:xfrm>
          <a:prstGeom prst="rect">
            <a:avLst/>
          </a:prstGeom>
          <a:noFill/>
        </p:spPr>
        <p:txBody>
          <a:bodyPr wrap="none" rtlCol="0">
            <a:spAutoFit/>
          </a:bodyPr>
          <a:lstStyle/>
          <a:p>
            <a:r>
              <a:rPr lang="en-US" sz="2700" dirty="0">
                <a:solidFill>
                  <a:schemeClr val="bg1"/>
                </a:solidFill>
              </a:rPr>
              <a:t>Current</a:t>
            </a:r>
          </a:p>
        </p:txBody>
      </p:sp>
      <p:cxnSp>
        <p:nvCxnSpPr>
          <p:cNvPr id="17" name="Straight Arrow Connector 16"/>
          <p:cNvCxnSpPr/>
          <p:nvPr/>
        </p:nvCxnSpPr>
        <p:spPr>
          <a:xfrm flipH="1">
            <a:off x="1314451" y="1733732"/>
            <a:ext cx="1257299" cy="0"/>
          </a:xfrm>
          <a:prstGeom prst="straightConnector1">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79154" y="2371574"/>
            <a:ext cx="1415772" cy="715581"/>
          </a:xfrm>
          <a:prstGeom prst="rect">
            <a:avLst/>
          </a:prstGeom>
          <a:noFill/>
        </p:spPr>
        <p:txBody>
          <a:bodyPr wrap="none" rtlCol="0">
            <a:spAutoFit/>
          </a:bodyPr>
          <a:lstStyle/>
          <a:p>
            <a:r>
              <a:rPr lang="en-US" sz="1350" dirty="0">
                <a:solidFill>
                  <a:schemeClr val="bg1"/>
                </a:solidFill>
                <a:latin typeface="Arial" pitchFamily="34" charset="0"/>
                <a:cs typeface="Arial" pitchFamily="34" charset="0"/>
              </a:rPr>
              <a:t>Electron beam</a:t>
            </a:r>
          </a:p>
          <a:p>
            <a:r>
              <a:rPr lang="en-US" sz="1350" dirty="0">
                <a:solidFill>
                  <a:schemeClr val="bg1"/>
                </a:solidFill>
                <a:latin typeface="Arial" pitchFamily="34" charset="0"/>
                <a:cs typeface="Arial" pitchFamily="34" charset="0"/>
              </a:rPr>
              <a:t>entering plasma</a:t>
            </a:r>
          </a:p>
          <a:p>
            <a:r>
              <a:rPr lang="en-US" sz="1350" dirty="0">
                <a:solidFill>
                  <a:schemeClr val="bg1"/>
                </a:solidFill>
                <a:latin typeface="Arial" pitchFamily="34" charset="0"/>
                <a:cs typeface="Arial" pitchFamily="34" charset="0"/>
              </a:rPr>
              <a:t>window </a:t>
            </a:r>
          </a:p>
        </p:txBody>
      </p:sp>
      <p:sp>
        <p:nvSpPr>
          <p:cNvPr id="20" name="Rectangle 19"/>
          <p:cNvSpPr/>
          <p:nvPr/>
        </p:nvSpPr>
        <p:spPr>
          <a:xfrm>
            <a:off x="1314450" y="2371574"/>
            <a:ext cx="1571625" cy="715581"/>
          </a:xfrm>
          <a:prstGeom prst="rect">
            <a:avLst/>
          </a:prstGeom>
        </p:spPr>
        <p:txBody>
          <a:bodyPr wrap="square">
            <a:spAutoFit/>
          </a:bodyPr>
          <a:lstStyle/>
          <a:p>
            <a:r>
              <a:rPr lang="en-US" sz="1350" dirty="0">
                <a:solidFill>
                  <a:schemeClr val="bg1"/>
                </a:solidFill>
                <a:latin typeface="Arial" pitchFamily="34" charset="0"/>
                <a:cs typeface="Arial" pitchFamily="34" charset="0"/>
              </a:rPr>
              <a:t>Electron beam</a:t>
            </a:r>
          </a:p>
          <a:p>
            <a:r>
              <a:rPr lang="en-US" sz="1350" dirty="0">
                <a:solidFill>
                  <a:schemeClr val="bg1"/>
                </a:solidFill>
                <a:latin typeface="Arial" pitchFamily="34" charset="0"/>
                <a:cs typeface="Arial" pitchFamily="34" charset="0"/>
              </a:rPr>
              <a:t>exiting plasma</a:t>
            </a:r>
          </a:p>
          <a:p>
            <a:r>
              <a:rPr lang="en-US" sz="1350" dirty="0">
                <a:solidFill>
                  <a:schemeClr val="bg1"/>
                </a:solidFill>
                <a:latin typeface="Arial" pitchFamily="34" charset="0"/>
                <a:cs typeface="Arial" pitchFamily="34" charset="0"/>
              </a:rPr>
              <a:t>window </a:t>
            </a:r>
          </a:p>
        </p:txBody>
      </p:sp>
      <mc:AlternateContent xmlns:mc="http://schemas.openxmlformats.org/markup-compatibility/2006" xmlns:a14="http://schemas.microsoft.com/office/drawing/2010/main">
        <mc:Choice Requires="a14">
          <p:sp>
            <p:nvSpPr>
              <p:cNvPr id="21" name="Rectangle 20"/>
              <p:cNvSpPr/>
              <p:nvPr/>
            </p:nvSpPr>
            <p:spPr>
              <a:xfrm>
                <a:off x="1261207" y="4114801"/>
                <a:ext cx="6454043" cy="61625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bar>
                        <m:barPr>
                          <m:ctrlPr>
                            <a:rPr lang="en-US" sz="2800" i="1" smtClean="0">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𝐹</m:t>
                              </m:r>
                            </m:e>
                            <m:sub>
                              <m:r>
                                <a:rPr lang="en-US" sz="2800" i="1">
                                  <a:solidFill>
                                    <a:schemeClr val="bg1"/>
                                  </a:solidFill>
                                  <a:latin typeface="Cambria Math"/>
                                </a:rPr>
                                <m:t>𝑟</m:t>
                              </m:r>
                            </m:sub>
                          </m:sSub>
                        </m:e>
                      </m:bar>
                      <m:r>
                        <a:rPr lang="en-US" sz="2800" i="1">
                          <a:solidFill>
                            <a:schemeClr val="bg1"/>
                          </a:solidFill>
                          <a:latin typeface="Cambria Math"/>
                        </a:rPr>
                        <m:t>=</m:t>
                      </m:r>
                      <m:r>
                        <a:rPr lang="en-US" sz="2800" i="1">
                          <a:solidFill>
                            <a:schemeClr val="bg1"/>
                          </a:solidFill>
                          <a:latin typeface="Cambria Math"/>
                        </a:rPr>
                        <m:t>𝑞</m:t>
                      </m:r>
                      <m:bar>
                        <m:barPr>
                          <m:ctrlPr>
                            <a:rPr lang="en-US" sz="2800" i="1">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𝑉</m:t>
                              </m:r>
                            </m:e>
                            <m:sub>
                              <m:r>
                                <a:rPr lang="en-US" sz="2800" i="1">
                                  <a:solidFill>
                                    <a:schemeClr val="bg1"/>
                                  </a:solidFill>
                                  <a:latin typeface="Cambria Math"/>
                                </a:rPr>
                                <m:t>𝑧</m:t>
                              </m:r>
                            </m:sub>
                          </m:sSub>
                        </m:e>
                      </m:bar>
                      <m:r>
                        <a:rPr lang="en-US" sz="2800" i="1">
                          <a:solidFill>
                            <a:schemeClr val="bg1"/>
                          </a:solidFill>
                          <a:latin typeface="Cambria Math"/>
                        </a:rPr>
                        <m:t>×</m:t>
                      </m:r>
                      <m:bar>
                        <m:barPr>
                          <m:ctrlPr>
                            <a:rPr lang="en-US" sz="2800" i="1">
                              <a:solidFill>
                                <a:schemeClr val="bg1"/>
                              </a:solidFill>
                              <a:latin typeface="Cambria Math" panose="02040503050406030204" pitchFamily="18" charset="0"/>
                            </a:rPr>
                          </m:ctrlPr>
                        </m:barPr>
                        <m:e>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a:rPr>
                                <m:t>𝐵</m:t>
                              </m:r>
                            </m:e>
                            <m:sub>
                              <m:r>
                                <a:rPr lang="en-US" sz="2800" i="1">
                                  <a:solidFill>
                                    <a:schemeClr val="bg1"/>
                                  </a:solidFill>
                                  <a:latin typeface="Cambria Math"/>
                                </a:rPr>
                                <m:t>𝜃</m:t>
                              </m:r>
                            </m:sub>
                          </m:sSub>
                        </m:e>
                      </m:bar>
                    </m:oMath>
                  </m:oMathPara>
                </a14:m>
                <a:endParaRPr lang="en-US" sz="2800" dirty="0">
                  <a:solidFill>
                    <a:schemeClr val="bg1"/>
                  </a:solidFill>
                </a:endParaRPr>
              </a:p>
            </p:txBody>
          </p:sp>
        </mc:Choice>
        <mc:Fallback xmlns="">
          <p:sp>
            <p:nvSpPr>
              <p:cNvPr id="21" name="Rectangle 20"/>
              <p:cNvSpPr>
                <a:spLocks noRot="1" noChangeAspect="1" noMove="1" noResize="1" noEditPoints="1" noAdjustHandles="1" noChangeArrowheads="1" noChangeShapeType="1" noTextEdit="1"/>
              </p:cNvSpPr>
              <p:nvPr/>
            </p:nvSpPr>
            <p:spPr>
              <a:xfrm>
                <a:off x="1261207" y="4114801"/>
                <a:ext cx="6454043" cy="616259"/>
              </a:xfrm>
              <a:prstGeom prst="rect">
                <a:avLst/>
              </a:prstGeom>
              <a:blipFill>
                <a:blip r:embed="rId3"/>
                <a:stretch>
                  <a:fillRect/>
                </a:stretch>
              </a:blipFill>
            </p:spPr>
            <p:txBody>
              <a:bodyPr/>
              <a:lstStyle/>
              <a:p>
                <a:r>
                  <a:rPr lang="en-IL">
                    <a:noFill/>
                  </a:rPr>
                  <a:t> </a:t>
                </a:r>
              </a:p>
            </p:txBody>
          </p:sp>
        </mc:Fallback>
      </mc:AlternateContent>
      <p:cxnSp>
        <p:nvCxnSpPr>
          <p:cNvPr id="5" name="Straight Arrow Connector 4">
            <a:extLst>
              <a:ext uri="{FF2B5EF4-FFF2-40B4-BE49-F238E27FC236}">
                <a16:creationId xmlns:a16="http://schemas.microsoft.com/office/drawing/2014/main" id="{EB65A762-7DBC-49A8-A3E0-49CBCCE86FAD}"/>
              </a:ext>
            </a:extLst>
          </p:cNvPr>
          <p:cNvCxnSpPr/>
          <p:nvPr/>
        </p:nvCxnSpPr>
        <p:spPr>
          <a:xfrm flipH="1">
            <a:off x="5679154" y="1308848"/>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021EEF4-85C1-4CC8-B1BA-1041720C81E1}"/>
              </a:ext>
            </a:extLst>
          </p:cNvPr>
          <p:cNvCxnSpPr/>
          <p:nvPr/>
        </p:nvCxnSpPr>
        <p:spPr>
          <a:xfrm flipH="1">
            <a:off x="5679152" y="1501876"/>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387545B-8D63-4B20-84FE-0E114CF6D8E5}"/>
              </a:ext>
            </a:extLst>
          </p:cNvPr>
          <p:cNvCxnSpPr/>
          <p:nvPr/>
        </p:nvCxnSpPr>
        <p:spPr>
          <a:xfrm flipH="1">
            <a:off x="5679152" y="1679560"/>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60ED97F-80F5-46D8-91EA-142CA2E35696}"/>
              </a:ext>
            </a:extLst>
          </p:cNvPr>
          <p:cNvCxnSpPr/>
          <p:nvPr/>
        </p:nvCxnSpPr>
        <p:spPr>
          <a:xfrm flipH="1">
            <a:off x="5679153" y="1880178"/>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02DA6F3-BDCE-4AB7-9E0C-25D64FE33A72}"/>
              </a:ext>
            </a:extLst>
          </p:cNvPr>
          <p:cNvCxnSpPr/>
          <p:nvPr/>
        </p:nvCxnSpPr>
        <p:spPr>
          <a:xfrm flipH="1">
            <a:off x="5679152" y="2055797"/>
            <a:ext cx="13287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Slide Number Placeholder 3">
            <a:extLst>
              <a:ext uri="{FF2B5EF4-FFF2-40B4-BE49-F238E27FC236}">
                <a16:creationId xmlns:a16="http://schemas.microsoft.com/office/drawing/2014/main" id="{42751912-6771-4364-BEE5-2A9D8DB6B2AE}"/>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14</a:t>
            </a:fld>
            <a:endParaRPr lang="pl-PL" dirty="0"/>
          </a:p>
        </p:txBody>
      </p:sp>
      <p:sp>
        <p:nvSpPr>
          <p:cNvPr id="16" name="Rectangle 15">
            <a:extLst>
              <a:ext uri="{FF2B5EF4-FFF2-40B4-BE49-F238E27FC236}">
                <a16:creationId xmlns:a16="http://schemas.microsoft.com/office/drawing/2014/main" id="{33AF98D1-173F-41B4-A651-DF91E5EFEABB}"/>
              </a:ext>
            </a:extLst>
          </p:cNvPr>
          <p:cNvSpPr/>
          <p:nvPr/>
        </p:nvSpPr>
        <p:spPr>
          <a:xfrm>
            <a:off x="6179291" y="812357"/>
            <a:ext cx="415498" cy="369332"/>
          </a:xfrm>
          <a:prstGeom prst="rect">
            <a:avLst/>
          </a:prstGeom>
        </p:spPr>
        <p:txBody>
          <a:bodyPr wrap="none">
            <a:spAutoFit/>
          </a:bodyPr>
          <a:lstStyle/>
          <a:p>
            <a:pPr lvl="0"/>
            <a:r>
              <a:rPr lang="en-US" sz="1800" dirty="0">
                <a:solidFill>
                  <a:srgbClr val="000000"/>
                </a:solidFill>
                <a:latin typeface="Arial" pitchFamily="34" charset="0"/>
                <a:cs typeface="Arial" pitchFamily="34" charset="0"/>
              </a:rPr>
              <a:t>V</a:t>
            </a:r>
            <a:r>
              <a:rPr lang="en-US" sz="1800" baseline="-25000" dirty="0">
                <a:solidFill>
                  <a:srgbClr val="000000"/>
                </a:solidFill>
                <a:latin typeface="Arial" pitchFamily="34" charset="0"/>
                <a:cs typeface="Arial" pitchFamily="34" charset="0"/>
              </a:rPr>
              <a:t>z</a:t>
            </a:r>
            <a:endParaRPr lang="en-US" sz="1800" dirty="0">
              <a:solidFill>
                <a:srgbClr val="000000"/>
              </a:solidFill>
              <a:latin typeface="Arial" pitchFamily="34" charset="0"/>
              <a:cs typeface="Arial" pitchFamily="34" charset="0"/>
            </a:endParaRPr>
          </a:p>
        </p:txBody>
      </p:sp>
      <p:sp>
        <p:nvSpPr>
          <p:cNvPr id="26" name="Rectangle 25">
            <a:extLst>
              <a:ext uri="{FF2B5EF4-FFF2-40B4-BE49-F238E27FC236}">
                <a16:creationId xmlns:a16="http://schemas.microsoft.com/office/drawing/2014/main" id="{93150C4B-423C-470C-8619-8F7FA51A48B7}"/>
              </a:ext>
            </a:extLst>
          </p:cNvPr>
          <p:cNvSpPr/>
          <p:nvPr/>
        </p:nvSpPr>
        <p:spPr>
          <a:xfrm>
            <a:off x="2847637" y="652117"/>
            <a:ext cx="377026" cy="369332"/>
          </a:xfrm>
          <a:prstGeom prst="rect">
            <a:avLst/>
          </a:prstGeom>
        </p:spPr>
        <p:txBody>
          <a:bodyPr wrap="none">
            <a:spAutoFit/>
          </a:bodyPr>
          <a:lstStyle/>
          <a:p>
            <a:pPr lvl="0"/>
            <a:r>
              <a:rPr lang="en-US" sz="1800" dirty="0">
                <a:solidFill>
                  <a:srgbClr val="000000"/>
                </a:solidFill>
                <a:latin typeface="Arial" pitchFamily="34" charset="0"/>
                <a:cs typeface="Arial" pitchFamily="34" charset="0"/>
              </a:rPr>
              <a:t>F</a:t>
            </a:r>
            <a:r>
              <a:rPr lang="en-US" sz="1800" baseline="-25000" dirty="0">
                <a:solidFill>
                  <a:srgbClr val="000000"/>
                </a:solidFill>
                <a:latin typeface="Arial" pitchFamily="34" charset="0"/>
                <a:cs typeface="Arial" pitchFamily="34" charset="0"/>
              </a:rPr>
              <a:t>r</a:t>
            </a:r>
            <a:endParaRPr lang="en-US" sz="1800" dirty="0">
              <a:solidFill>
                <a:srgbClr val="000000"/>
              </a:solidFill>
              <a:latin typeface="Arial" pitchFamily="34" charset="0"/>
              <a:cs typeface="Arial" pitchFamily="34" charset="0"/>
            </a:endParaRPr>
          </a:p>
        </p:txBody>
      </p:sp>
      <p:sp>
        <p:nvSpPr>
          <p:cNvPr id="27" name="TextBox 26">
            <a:extLst>
              <a:ext uri="{FF2B5EF4-FFF2-40B4-BE49-F238E27FC236}">
                <a16:creationId xmlns:a16="http://schemas.microsoft.com/office/drawing/2014/main" id="{04AB4115-F476-4DEF-B14E-6E46EED20F12}"/>
              </a:ext>
            </a:extLst>
          </p:cNvPr>
          <p:cNvSpPr txBox="1"/>
          <p:nvPr/>
        </p:nvSpPr>
        <p:spPr>
          <a:xfrm>
            <a:off x="4823523" y="2238408"/>
            <a:ext cx="423514" cy="369332"/>
          </a:xfrm>
          <a:prstGeom prst="rect">
            <a:avLst/>
          </a:prstGeom>
          <a:noFill/>
        </p:spPr>
        <p:txBody>
          <a:bodyPr wrap="none" rtlCol="0">
            <a:spAutoFit/>
          </a:bodyPr>
          <a:lstStyle/>
          <a:p>
            <a:r>
              <a:rPr lang="en-US" sz="1800" dirty="0">
                <a:latin typeface="Arial" pitchFamily="34" charset="0"/>
                <a:cs typeface="Arial" pitchFamily="34" charset="0"/>
              </a:rPr>
              <a:t>B</a:t>
            </a:r>
            <a:r>
              <a:rPr lang="el-GR" sz="1800" baseline="-25000" dirty="0">
                <a:latin typeface="Arial" pitchFamily="34" charset="0"/>
                <a:cs typeface="Arial" pitchFamily="34" charset="0"/>
              </a:rPr>
              <a:t>θ</a:t>
            </a:r>
            <a:endParaRPr lang="en-US" sz="1800" dirty="0">
              <a:latin typeface="Arial" pitchFamily="34" charset="0"/>
              <a:cs typeface="Arial" pitchFamily="34" charset="0"/>
            </a:endParaRPr>
          </a:p>
        </p:txBody>
      </p:sp>
    </p:spTree>
    <p:extLst>
      <p:ext uri="{BB962C8B-B14F-4D97-AF65-F5344CB8AC3E}">
        <p14:creationId xmlns:p14="http://schemas.microsoft.com/office/powerpoint/2010/main" val="1322020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5077" y="565589"/>
            <a:ext cx="1742453" cy="1314450"/>
          </a:xfrm>
        </p:spPr>
        <p:txBody>
          <a:bodyPr/>
          <a:lstStyle/>
          <a:p>
            <a:r>
              <a:rPr lang="en-US" sz="1400" dirty="0">
                <a:latin typeface="+mj-lt"/>
              </a:rPr>
              <a:t>RIKEN (RIBF) Plasma Window</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2582" y="129300"/>
            <a:ext cx="4444332" cy="2215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2" descr="SEED Grants 2019 | Office of Brookhaven National Laboratory Affairs">
            <a:extLst>
              <a:ext uri="{FF2B5EF4-FFF2-40B4-BE49-F238E27FC236}">
                <a16:creationId xmlns:a16="http://schemas.microsoft.com/office/drawing/2014/main" id="{6FED0F04-182E-47FD-BA46-63BDADC90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116" y="1172689"/>
            <a:ext cx="1326466" cy="199778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F2674756-31E7-424F-A643-853BDC9F82E6}"/>
              </a:ext>
            </a:extLst>
          </p:cNvPr>
          <p:cNvSpPr txBox="1">
            <a:spLocks/>
          </p:cNvSpPr>
          <p:nvPr/>
        </p:nvSpPr>
        <p:spPr>
          <a:xfrm>
            <a:off x="558764" y="3063634"/>
            <a:ext cx="1933577" cy="648851"/>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US" sz="1400" dirty="0" err="1"/>
              <a:t>Ady</a:t>
            </a:r>
            <a:r>
              <a:rPr lang="en-US" sz="1400" dirty="0"/>
              <a:t> </a:t>
            </a:r>
            <a:r>
              <a:rPr lang="en-US" sz="1400" dirty="0" err="1"/>
              <a:t>Hershcovitch</a:t>
            </a:r>
            <a:endParaRPr lang="en-US" sz="1400" dirty="0"/>
          </a:p>
        </p:txBody>
      </p:sp>
      <p:pic>
        <p:nvPicPr>
          <p:cNvPr id="8" name="Content Placeholder 3">
            <a:extLst>
              <a:ext uri="{FF2B5EF4-FFF2-40B4-BE49-F238E27FC236}">
                <a16:creationId xmlns:a16="http://schemas.microsoft.com/office/drawing/2014/main" id="{244D4DA2-0D28-4E08-AE83-B64BA24BF1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7086" y="2336004"/>
            <a:ext cx="3829828" cy="2691231"/>
          </a:xfrm>
          <a:prstGeom prst="rect">
            <a:avLst/>
          </a:prstGeom>
        </p:spPr>
      </p:pic>
      <p:sp>
        <p:nvSpPr>
          <p:cNvPr id="12" name="TextBox 11">
            <a:extLst>
              <a:ext uri="{FF2B5EF4-FFF2-40B4-BE49-F238E27FC236}">
                <a16:creationId xmlns:a16="http://schemas.microsoft.com/office/drawing/2014/main" id="{5EAA4A0A-99CB-40F9-8490-E14537EA503E}"/>
              </a:ext>
            </a:extLst>
          </p:cNvPr>
          <p:cNvSpPr txBox="1"/>
          <p:nvPr/>
        </p:nvSpPr>
        <p:spPr>
          <a:xfrm>
            <a:off x="6585077" y="3139162"/>
            <a:ext cx="1587373" cy="738664"/>
          </a:xfrm>
          <a:prstGeom prst="rect">
            <a:avLst/>
          </a:prstGeom>
          <a:noFill/>
        </p:spPr>
        <p:txBody>
          <a:bodyPr wrap="square">
            <a:spAutoFit/>
          </a:bodyPr>
          <a:lstStyle/>
          <a:p>
            <a:r>
              <a:rPr lang="en-US" dirty="0">
                <a:solidFill>
                  <a:schemeClr val="bg1"/>
                </a:solidFill>
              </a:rPr>
              <a:t>BNL Gas Stripper R&amp;D for MSU FRIB </a:t>
            </a:r>
            <a:endParaRPr lang="en-IL" dirty="0">
              <a:solidFill>
                <a:schemeClr val="bg1"/>
              </a:solidFill>
            </a:endParaRPr>
          </a:p>
        </p:txBody>
      </p:sp>
      <p:sp>
        <p:nvSpPr>
          <p:cNvPr id="14" name="Slide Number Placeholder 3">
            <a:extLst>
              <a:ext uri="{FF2B5EF4-FFF2-40B4-BE49-F238E27FC236}">
                <a16:creationId xmlns:a16="http://schemas.microsoft.com/office/drawing/2014/main" id="{EA25CCC2-D0EE-4F9B-A493-3BE221A8976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15</a:t>
            </a:fld>
            <a:endParaRPr lang="pl-PL" dirty="0"/>
          </a:p>
        </p:txBody>
      </p:sp>
    </p:spTree>
    <p:extLst>
      <p:ext uri="{BB962C8B-B14F-4D97-AF65-F5344CB8AC3E}">
        <p14:creationId xmlns:p14="http://schemas.microsoft.com/office/powerpoint/2010/main" val="2600712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3452"/>
            <a:ext cx="9144000" cy="1565670"/>
          </a:xfrm>
        </p:spPr>
        <p:txBody>
          <a:bodyPr>
            <a:noAutofit/>
          </a:bodyPr>
          <a:lstStyle/>
          <a:p>
            <a:pPr algn="just"/>
            <a:br>
              <a:rPr lang="en-US" sz="1600" b="1" dirty="0">
                <a:latin typeface="Arial" pitchFamily="34" charset="0"/>
                <a:cs typeface="Arial" pitchFamily="34" charset="0"/>
              </a:rPr>
            </a:br>
            <a:br>
              <a:rPr lang="en-US" sz="1600" b="1" dirty="0">
                <a:latin typeface="Arial" pitchFamily="34" charset="0"/>
                <a:cs typeface="Arial" pitchFamily="34" charset="0"/>
              </a:rPr>
            </a:br>
            <a:r>
              <a:rPr lang="en-US" sz="1600" b="1" dirty="0">
                <a:latin typeface="Arial" pitchFamily="34" charset="0"/>
                <a:cs typeface="Arial" pitchFamily="34" charset="0"/>
              </a:rPr>
              <a:t>The challenge: </a:t>
            </a:r>
            <a:r>
              <a:rPr lang="en-US" sz="1600" b="1" dirty="0">
                <a:latin typeface="Arial"/>
                <a:ea typeface="Times New Roman"/>
              </a:rPr>
              <a:t>Particle beams and electromagnetic radiation are usually generated in vacuum. For some applications it is desirable to bring beams in air or pass the beams through internal gas targets. Such applications include Nuclear Physics experiment, as well as electron beams for welding, X-ray, VUV, EUV for use in microscopy, lithography, etc.</a:t>
            </a:r>
            <a:br>
              <a:rPr lang="en-US" sz="1600" b="1" dirty="0">
                <a:latin typeface="Arial" pitchFamily="34" charset="0"/>
                <a:cs typeface="Arial" pitchFamily="34" charset="0"/>
              </a:rPr>
            </a:br>
            <a:br>
              <a:rPr lang="en-US" sz="1600" dirty="0">
                <a:latin typeface="Arial" pitchFamily="34" charset="0"/>
                <a:cs typeface="Arial" pitchFamily="34" charset="0"/>
              </a:rPr>
            </a:br>
            <a:endParaRPr lang="en-US" sz="1600" dirty="0">
              <a:latin typeface="Arial" pitchFamily="34" charset="0"/>
              <a:cs typeface="Arial" pitchFamily="34" charset="0"/>
            </a:endParaRPr>
          </a:p>
        </p:txBody>
      </p:sp>
      <p:sp>
        <p:nvSpPr>
          <p:cNvPr id="17" name="TextBox 16">
            <a:extLst>
              <a:ext uri="{FF2B5EF4-FFF2-40B4-BE49-F238E27FC236}">
                <a16:creationId xmlns:a16="http://schemas.microsoft.com/office/drawing/2014/main" id="{BC5FB31C-0D86-43E4-B06D-A01FDCA13ACB}"/>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pic>
        <p:nvPicPr>
          <p:cNvPr id="21" name="irc_mi" descr="http://www.ptreb.com/Customer-Content/WWW/CMS/images/Electron-Beam-EB-Welding.jpg">
            <a:extLst>
              <a:ext uri="{FF2B5EF4-FFF2-40B4-BE49-F238E27FC236}">
                <a16:creationId xmlns:a16="http://schemas.microsoft.com/office/drawing/2014/main" id="{B7B4E78B-15AE-4307-910B-1A3BB815FA04}"/>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7093744" y="1550194"/>
            <a:ext cx="1995510" cy="3513091"/>
          </a:xfrm>
          <a:prstGeom prst="rect">
            <a:avLst/>
          </a:prstGeom>
          <a:noFill/>
          <a:ln>
            <a:noFill/>
          </a:ln>
        </p:spPr>
      </p:pic>
      <p:pic>
        <p:nvPicPr>
          <p:cNvPr id="22" name="irc_mi" descr="http://newsline.linearcollider.org/wp-content/uploads/2011/06/Electron-beam-welding-machine-at-KEK.jpg">
            <a:extLst>
              <a:ext uri="{FF2B5EF4-FFF2-40B4-BE49-F238E27FC236}">
                <a16:creationId xmlns:a16="http://schemas.microsoft.com/office/drawing/2014/main" id="{960065A8-70C1-4EA4-A27C-BC3A40B1453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91309" y="2728913"/>
            <a:ext cx="1747687" cy="2342685"/>
          </a:xfrm>
          <a:prstGeom prst="rect">
            <a:avLst/>
          </a:prstGeom>
          <a:noFill/>
          <a:ln>
            <a:noFill/>
          </a:ln>
        </p:spPr>
      </p:pic>
      <p:pic>
        <p:nvPicPr>
          <p:cNvPr id="24" name="Picture 23" descr="http://protein.nsls.bnl.gov/mediawiki/images/thumb/4/45/Mono2.jpg/260px-Mono2.jpg">
            <a:extLst>
              <a:ext uri="{FF2B5EF4-FFF2-40B4-BE49-F238E27FC236}">
                <a16:creationId xmlns:a16="http://schemas.microsoft.com/office/drawing/2014/main" id="{7FD63C66-93A6-43B9-A7B2-384F93A136D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0269" y="3549979"/>
            <a:ext cx="2857500" cy="1521619"/>
          </a:xfrm>
          <a:prstGeom prst="rect">
            <a:avLst/>
          </a:prstGeom>
          <a:noFill/>
          <a:ln>
            <a:noFill/>
          </a:ln>
        </p:spPr>
      </p:pic>
      <p:sp>
        <p:nvSpPr>
          <p:cNvPr id="29" name="Title 1">
            <a:extLst>
              <a:ext uri="{FF2B5EF4-FFF2-40B4-BE49-F238E27FC236}">
                <a16:creationId xmlns:a16="http://schemas.microsoft.com/office/drawing/2014/main" id="{329FD5F9-47A7-4523-B051-FFE4FF849420}"/>
              </a:ext>
            </a:extLst>
          </p:cNvPr>
          <p:cNvSpPr txBox="1">
            <a:spLocks/>
          </p:cNvSpPr>
          <p:nvPr/>
        </p:nvSpPr>
        <p:spPr>
          <a:xfrm>
            <a:off x="0" y="1126726"/>
            <a:ext cx="6472238" cy="2180013"/>
          </a:xfrm>
          <a:prstGeom prst="rect">
            <a:avLst/>
          </a:prstGeom>
          <a:noFill/>
          <a:ln>
            <a:noFill/>
          </a:ln>
        </p:spPr>
        <p:txBody>
          <a:bodyPr spcFirstLastPara="1" wrap="square" lIns="68575" tIns="34275" rIns="68575" bIns="34275" anchor="ctr" anchorCtr="0">
            <a:normAutofit fontScale="975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7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US" sz="1600" dirty="0">
                <a:latin typeface="Arial"/>
                <a:ea typeface="Calibri"/>
                <a:cs typeface="Times New Roman"/>
              </a:rPr>
              <a:t>Electron-beam welding is the highest quality welding that can be performed. But, it’s done in vacuum, resulting in low production rates and limits on object size. Double hull ship can’t fit in a vacuum system. Past in-air EBW: lower quality.</a:t>
            </a:r>
            <a:r>
              <a:rPr lang="en-US" sz="1600" b="1" dirty="0">
                <a:latin typeface="Arial" pitchFamily="34" charset="0"/>
                <a:ea typeface="Times New Roman"/>
                <a:cs typeface="Arial" pitchFamily="34" charset="0"/>
              </a:rPr>
              <a:t>                </a:t>
            </a:r>
            <a:r>
              <a:rPr lang="en-US" sz="1600" dirty="0">
                <a:latin typeface="Arial" pitchFamily="34" charset="0"/>
                <a:ea typeface="Calibri"/>
                <a:cs typeface="Arial" pitchFamily="34" charset="0"/>
              </a:rPr>
              <a:t>  </a:t>
            </a:r>
            <a:br>
              <a:rPr lang="en-US" sz="1600" dirty="0">
                <a:latin typeface="Arial" pitchFamily="34" charset="0"/>
                <a:ea typeface="Calibri"/>
                <a:cs typeface="Arial" pitchFamily="34" charset="0"/>
              </a:rPr>
            </a:br>
            <a:endParaRPr lang="en-US" sz="1600" dirty="0">
              <a:solidFill>
                <a:srgbClr val="FF0000"/>
              </a:solidFill>
              <a:latin typeface="Arial" pitchFamily="34" charset="0"/>
              <a:cs typeface="Arial" pitchFamily="34" charset="0"/>
            </a:endParaRPr>
          </a:p>
        </p:txBody>
      </p:sp>
      <p:pic>
        <p:nvPicPr>
          <p:cNvPr id="30" name="irc_mi" descr="http://www.kd-weld.com/images/eb5.jpg">
            <a:extLst>
              <a:ext uri="{FF2B5EF4-FFF2-40B4-BE49-F238E27FC236}">
                <a16:creationId xmlns:a16="http://schemas.microsoft.com/office/drawing/2014/main" id="{8D5134B7-5199-4CF6-94B7-F278BCA8894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8424" y="2891585"/>
            <a:ext cx="2245476" cy="2180013"/>
          </a:xfrm>
          <a:prstGeom prst="rect">
            <a:avLst/>
          </a:prstGeom>
          <a:noFill/>
          <a:ln>
            <a:noFill/>
          </a:ln>
        </p:spPr>
      </p:pic>
      <p:sp>
        <p:nvSpPr>
          <p:cNvPr id="10" name="Slide Number Placeholder 3">
            <a:extLst>
              <a:ext uri="{FF2B5EF4-FFF2-40B4-BE49-F238E27FC236}">
                <a16:creationId xmlns:a16="http://schemas.microsoft.com/office/drawing/2014/main" id="{8B8DF29A-EA96-487A-9D4C-4D15FCD77A7C}"/>
              </a:ext>
            </a:extLst>
          </p:cNvPr>
          <p:cNvSpPr>
            <a:spLocks noGrp="1"/>
          </p:cNvSpPr>
          <p:nvPr>
            <p:ph type="sldNum" idx="12"/>
          </p:nvPr>
        </p:nvSpPr>
        <p:spPr>
          <a:xfrm>
            <a:off x="8091499" y="4191000"/>
            <a:ext cx="856684" cy="502444"/>
          </a:xfrm>
        </p:spPr>
        <p:txBody>
          <a:bodyPr/>
          <a:lstStyle/>
          <a:p>
            <a:fld id="{00000000-1234-1234-1234-123412341234}" type="slidenum">
              <a:rPr lang="pl-PL" smtClean="0"/>
              <a:pPr/>
              <a:t>16</a:t>
            </a:fld>
            <a:endParaRPr lang="pl-PL" dirty="0"/>
          </a:p>
        </p:txBody>
      </p:sp>
      <p:pic>
        <p:nvPicPr>
          <p:cNvPr id="11" name="Content Placeholder 6" descr="http://www.ptreb.com/Customer-Content/WWW/CMS/images/Fig_6b.jpg">
            <a:extLst>
              <a:ext uri="{FF2B5EF4-FFF2-40B4-BE49-F238E27FC236}">
                <a16:creationId xmlns:a16="http://schemas.microsoft.com/office/drawing/2014/main" id="{29D5AD90-93B6-4FCD-9C01-95BE4DD121A3}"/>
              </a:ext>
            </a:extLst>
          </p:cNvPr>
          <p:cNvPicPr>
            <a:picLocks/>
          </p:cNvPicPr>
          <p:nvPr/>
        </p:nvPicPr>
        <p:blipFill>
          <a:blip r:embed="rId6">
            <a:extLst>
              <a:ext uri="{28A0092B-C50C-407E-A947-70E740481C1C}">
                <a14:useLocalDpi xmlns:a14="http://schemas.microsoft.com/office/drawing/2010/main" val="0"/>
              </a:ext>
            </a:extLst>
          </a:blip>
          <a:srcRect/>
          <a:stretch>
            <a:fillRect/>
          </a:stretch>
        </p:blipFill>
        <p:spPr bwMode="auto">
          <a:xfrm>
            <a:off x="70269" y="2891584"/>
            <a:ext cx="2863236" cy="2180013"/>
          </a:xfrm>
          <a:prstGeom prst="rect">
            <a:avLst/>
          </a:prstGeom>
          <a:noFill/>
          <a:ln>
            <a:noFill/>
          </a:ln>
        </p:spPr>
      </p:pic>
    </p:spTree>
    <p:extLst>
      <p:ext uri="{BB962C8B-B14F-4D97-AF65-F5344CB8AC3E}">
        <p14:creationId xmlns:p14="http://schemas.microsoft.com/office/powerpoint/2010/main" val="3526239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5C497CC-7ED5-4EA1-9D82-B84E7366B171}"/>
              </a:ext>
            </a:extLst>
          </p:cNvPr>
          <p:cNvSpPr/>
          <p:nvPr/>
        </p:nvSpPr>
        <p:spPr>
          <a:xfrm>
            <a:off x="1" y="415637"/>
            <a:ext cx="9144000" cy="47278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2560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4550" y="415637"/>
            <a:ext cx="4925743"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150" y="2269331"/>
            <a:ext cx="488156" cy="2674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57550" y="5029200"/>
            <a:ext cx="1428750" cy="114300"/>
          </a:xfrm>
          <a:prstGeom prst="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cxnSp>
        <p:nvCxnSpPr>
          <p:cNvPr id="6" name="Straight Arrow Connector 5"/>
          <p:cNvCxnSpPr/>
          <p:nvPr/>
        </p:nvCxnSpPr>
        <p:spPr>
          <a:xfrm flipH="1">
            <a:off x="4686300" y="4857750"/>
            <a:ext cx="971550" cy="17145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657850" y="4694751"/>
            <a:ext cx="1059906" cy="300082"/>
          </a:xfrm>
          <a:prstGeom prst="rect">
            <a:avLst/>
          </a:prstGeom>
          <a:noFill/>
        </p:spPr>
        <p:txBody>
          <a:bodyPr wrap="none" rtlCol="0">
            <a:spAutoFit/>
          </a:bodyPr>
          <a:lstStyle/>
          <a:p>
            <a:r>
              <a:rPr lang="en-US" sz="1350" b="1" dirty="0">
                <a:latin typeface="Arial" pitchFamily="34" charset="0"/>
                <a:cs typeface="Arial" pitchFamily="34" charset="0"/>
              </a:rPr>
              <a:t>Workpiece</a:t>
            </a:r>
          </a:p>
        </p:txBody>
      </p:sp>
      <p:pic>
        <p:nvPicPr>
          <p:cNvPr id="327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18009"/>
            <a:ext cx="885825" cy="3811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143001" y="2638857"/>
            <a:ext cx="761747" cy="507831"/>
          </a:xfrm>
          <a:prstGeom prst="rect">
            <a:avLst/>
          </a:prstGeom>
          <a:noFill/>
        </p:spPr>
        <p:txBody>
          <a:bodyPr wrap="none" rtlCol="0">
            <a:spAutoFit/>
          </a:bodyPr>
          <a:lstStyle/>
          <a:p>
            <a:r>
              <a:rPr lang="en-US" sz="2700" dirty="0">
                <a:latin typeface="Arial" pitchFamily="34" charset="0"/>
                <a:cs typeface="Arial" pitchFamily="34" charset="0"/>
              </a:rPr>
              <a:t>1 m</a:t>
            </a:r>
          </a:p>
        </p:txBody>
      </p:sp>
      <p:sp>
        <p:nvSpPr>
          <p:cNvPr id="2" name="Title 1"/>
          <p:cNvSpPr>
            <a:spLocks noGrp="1"/>
          </p:cNvSpPr>
          <p:nvPr>
            <p:ph type="title"/>
          </p:nvPr>
        </p:nvSpPr>
        <p:spPr>
          <a:xfrm>
            <a:off x="10842" y="426004"/>
            <a:ext cx="6858000" cy="514350"/>
          </a:xfrm>
        </p:spPr>
        <p:txBody>
          <a:bodyPr/>
          <a:lstStyle/>
          <a:p>
            <a:r>
              <a:rPr lang="en-US" sz="2000" dirty="0">
                <a:solidFill>
                  <a:sysClr val="windowText" lastClr="000000"/>
                </a:solidFill>
                <a:latin typeface="Arial" pitchFamily="34" charset="0"/>
                <a:cs typeface="Arial" pitchFamily="34" charset="0"/>
              </a:rPr>
              <a:t>Electron Beam Through Plasma Window </a:t>
            </a:r>
          </a:p>
        </p:txBody>
      </p:sp>
      <p:sp>
        <p:nvSpPr>
          <p:cNvPr id="12" name="TextBox 11">
            <a:extLst>
              <a:ext uri="{FF2B5EF4-FFF2-40B4-BE49-F238E27FC236}">
                <a16:creationId xmlns:a16="http://schemas.microsoft.com/office/drawing/2014/main" id="{6584A4B8-C2A8-478E-AC0F-D234426026E0}"/>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sp>
        <p:nvSpPr>
          <p:cNvPr id="13" name="Slide Number Placeholder 3">
            <a:extLst>
              <a:ext uri="{FF2B5EF4-FFF2-40B4-BE49-F238E27FC236}">
                <a16:creationId xmlns:a16="http://schemas.microsoft.com/office/drawing/2014/main" id="{721E2716-0799-44F6-9173-30CD834083F7}"/>
              </a:ext>
            </a:extLst>
          </p:cNvPr>
          <p:cNvSpPr>
            <a:spLocks noGrp="1"/>
          </p:cNvSpPr>
          <p:nvPr>
            <p:ph type="sldNum" idx="12"/>
          </p:nvPr>
        </p:nvSpPr>
        <p:spPr>
          <a:xfrm>
            <a:off x="8091499" y="4191000"/>
            <a:ext cx="856684" cy="502444"/>
          </a:xfrm>
        </p:spPr>
        <p:txBody>
          <a:bodyPr/>
          <a:lstStyle/>
          <a:p>
            <a:fld id="{00000000-1234-1234-1234-123412341234}" type="slidenum">
              <a:rPr lang="pl-PL" smtClean="0"/>
              <a:pPr/>
              <a:t>17</a:t>
            </a:fld>
            <a:endParaRPr lang="pl-PL" dirty="0"/>
          </a:p>
        </p:txBody>
      </p:sp>
      <p:pic>
        <p:nvPicPr>
          <p:cNvPr id="14" name="Picture 2">
            <a:extLst>
              <a:ext uri="{FF2B5EF4-FFF2-40B4-BE49-F238E27FC236}">
                <a16:creationId xmlns:a16="http://schemas.microsoft.com/office/drawing/2014/main" id="{1DDC7FAA-7873-410A-93C8-3CBDA5BEA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4671" y="415637"/>
            <a:ext cx="2378487" cy="1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13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4296"/>
            <a:ext cx="6858000" cy="285750"/>
          </a:xfrm>
        </p:spPr>
        <p:txBody>
          <a:bodyPr/>
          <a:lstStyle/>
          <a:p>
            <a:pPr algn="ctr"/>
            <a:r>
              <a:rPr lang="en-US" sz="2400" b="1" dirty="0">
                <a:solidFill>
                  <a:schemeClr val="bg1"/>
                </a:solidFill>
                <a:latin typeface="Arial" panose="020B0604020202020204" pitchFamily="34" charset="0"/>
                <a:cs typeface="Arial" panose="020B0604020202020204" pitchFamily="34" charset="0"/>
              </a:rPr>
              <a:t>Further applications: Commercial &amp; Scientific</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961822"/>
                <a:ext cx="9144000" cy="3391305"/>
              </a:xfrm>
            </p:spPr>
            <p:txBody>
              <a:bodyPr>
                <a:noAutofit/>
              </a:bodyPr>
              <a:lstStyle/>
              <a:p>
                <a:pPr marL="0" marR="0" lvl="0" indent="0" algn="l" defTabSz="685800" rtl="0" eaLnBrk="1" fontAlgn="auto" latinLnBrk="0" hangingPunct="1">
                  <a:lnSpc>
                    <a:spcPct val="100000"/>
                  </a:lnSpc>
                  <a:spcBef>
                    <a:spcPts val="0"/>
                  </a:spcBef>
                  <a:spcAft>
                    <a:spcPts val="0"/>
                  </a:spcAft>
                  <a:buClrTx/>
                  <a:buSzTx/>
                  <a:buNone/>
                  <a:tabLst/>
                  <a:defRPr/>
                </a:pPr>
                <a:r>
                  <a:rPr lang="en-GB" sz="1100" b="1" dirty="0">
                    <a:solidFill>
                      <a:schemeClr val="bg1"/>
                    </a:solidFill>
                    <a:latin typeface="+mj-lt"/>
                  </a:rPr>
                  <a:t>Several different types of accelerator systems can benefit from the utilization of the PW system.</a:t>
                </a:r>
              </a:p>
              <a:p>
                <a:pPr marL="0" marR="0" lvl="0" indent="0" algn="l" defTabSz="685800" rtl="0" eaLnBrk="1" fontAlgn="auto" latinLnBrk="0" hangingPunct="1">
                  <a:lnSpc>
                    <a:spcPct val="100000"/>
                  </a:lnSpc>
                  <a:spcBef>
                    <a:spcPts val="0"/>
                  </a:spcBef>
                  <a:spcAft>
                    <a:spcPts val="0"/>
                  </a:spcAft>
                  <a:buClrTx/>
                  <a:buSzTx/>
                  <a:buNone/>
                  <a:tabLst/>
                  <a:defRPr/>
                </a:pPr>
                <a:r>
                  <a:rPr lang="en-GB" sz="1000" b="1" dirty="0">
                    <a:solidFill>
                      <a:schemeClr val="bg1"/>
                    </a:solidFill>
                    <a:latin typeface="+mj-lt"/>
                  </a:rPr>
                  <a:t>Commercial Applications: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Non-vacuum electron beam welding</a:t>
                </a:r>
                <a:r>
                  <a:rPr lang="en-GB" sz="1000" dirty="0">
                    <a:solidFill>
                      <a:schemeClr val="bg1"/>
                    </a:solidFill>
                    <a:latin typeface="+mj-lt"/>
                  </a:rPr>
                  <a:t>: With PWs, higher production rates, no limit on the size of target objects, and high quality electron beams in atmosphere.</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Non-vacuum material modifications by ion implantation, and dry etching, or micro-fabrication</a:t>
                </a:r>
                <a:r>
                  <a:rPr lang="en-GB" sz="1000" dirty="0">
                    <a:solidFill>
                      <a:schemeClr val="bg1"/>
                    </a:solidFill>
                    <a:latin typeface="+mj-lt"/>
                  </a:rPr>
                  <a:t>: Presently performed only in vacuum, since ion beams at energies used in these applications are completely attenuated by foils and by long differentially pumped sections. </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Electron beam melting</a:t>
                </a:r>
                <a:r>
                  <a:rPr lang="en-GB" sz="1000" dirty="0">
                    <a:solidFill>
                      <a:schemeClr val="bg1"/>
                    </a:solidFill>
                    <a:latin typeface="+mj-lt"/>
                  </a:rPr>
                  <a:t>: for manufacturing alloys is performed at a pressure of about </a:t>
                </a:r>
                <a14:m>
                  <m:oMath xmlns:m="http://schemas.openxmlformats.org/officeDocument/2006/math">
                    <m:sSup>
                      <m:sSupPr>
                        <m:ctrlPr>
                          <a:rPr lang="en-US" sz="1000" b="0" i="1" dirty="0" smtClean="0">
                            <a:solidFill>
                              <a:schemeClr val="bg1"/>
                            </a:solidFill>
                            <a:latin typeface="Cambria Math" panose="02040503050406030204" pitchFamily="18" charset="0"/>
                          </a:rPr>
                        </m:ctrlPr>
                      </m:sSupPr>
                      <m:e>
                        <m:r>
                          <a:rPr lang="en-GB" sz="1000" i="1" dirty="0" smtClean="0">
                            <a:solidFill>
                              <a:schemeClr val="bg1"/>
                            </a:solidFill>
                            <a:latin typeface="Cambria Math" panose="02040503050406030204" pitchFamily="18" charset="0"/>
                          </a:rPr>
                          <m:t>10</m:t>
                        </m:r>
                      </m:e>
                      <m:sup>
                        <m:r>
                          <a:rPr lang="en-GB" sz="1000" i="1" dirty="0" smtClean="0">
                            <a:solidFill>
                              <a:schemeClr val="bg1"/>
                            </a:solidFill>
                            <a:latin typeface="Cambria Math" panose="02040503050406030204" pitchFamily="18" charset="0"/>
                          </a:rPr>
                          <m:t>−2</m:t>
                        </m:r>
                      </m:sup>
                    </m:sSup>
                    <m:r>
                      <a:rPr lang="en-GB" sz="1000" i="1" dirty="0" smtClean="0">
                        <a:solidFill>
                          <a:schemeClr val="bg1"/>
                        </a:solidFill>
                        <a:latin typeface="Cambria Math" panose="02040503050406030204" pitchFamily="18" charset="0"/>
                      </a:rPr>
                      <m:t> </m:t>
                    </m:r>
                  </m:oMath>
                </a14:m>
                <a:r>
                  <a:rPr lang="en-GB" sz="1000" dirty="0">
                    <a:solidFill>
                      <a:schemeClr val="bg1"/>
                    </a:solidFill>
                    <a:latin typeface="+mj-lt"/>
                  </a:rPr>
                  <a:t>Torr. A major drawback of operating at this pressure range is the loss of elements with low vapor pressure. Consequently, it is desirable to raise the operating pressure to a higher level. </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Electron beam generation of photo-neutrons for the production of medical isotopes (e.g., Tc-99)</a:t>
                </a:r>
                <a:r>
                  <a:rPr lang="en-GB" sz="1000" dirty="0">
                    <a:solidFill>
                      <a:schemeClr val="bg1"/>
                    </a:solidFill>
                    <a:latin typeface="+mj-lt"/>
                  </a:rPr>
                  <a:t>: A 40 MeV electron beam strikes a W target. Resultant radiation can dislodge a neutron (via a giant resonance) to create a new element. With a plasma window, the target can be in the air, sufficiently cooled to absorb an intense electron beam to generate photo-neutrons.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gas targets</a:t>
                </a:r>
                <a:r>
                  <a:rPr lang="en-GB" sz="1000" dirty="0">
                    <a:solidFill>
                      <a:schemeClr val="bg1"/>
                    </a:solidFill>
                    <a:latin typeface="+mj-lt"/>
                  </a:rPr>
                  <a:t> for fast neutron radiography to detect nitrogen (weapons) and carbon (diamonds), as well as for other forms of neutron tomography and therapy (BNCT).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Windows for high power lasers</a:t>
                </a:r>
                <a:r>
                  <a:rPr lang="en-GB" sz="1000" dirty="0">
                    <a:solidFill>
                      <a:schemeClr val="bg1"/>
                    </a:solidFill>
                    <a:latin typeface="+mj-lt"/>
                  </a:rPr>
                  <a:t> (especially high-pressure gas lasers).</a:t>
                </a:r>
              </a:p>
              <a:p>
                <a:pPr marL="0" marR="0" lvl="0" indent="0" algn="l" defTabSz="685800" rtl="0" eaLnBrk="1" fontAlgn="auto" latinLnBrk="0" hangingPunct="1">
                  <a:lnSpc>
                    <a:spcPct val="100000"/>
                  </a:lnSpc>
                  <a:spcBef>
                    <a:spcPts val="0"/>
                  </a:spcBef>
                  <a:spcAft>
                    <a:spcPts val="0"/>
                  </a:spcAft>
                  <a:buClrTx/>
                  <a:buSzTx/>
                  <a:buNone/>
                  <a:tabLst/>
                  <a:defRPr/>
                </a:pPr>
                <a:r>
                  <a:rPr lang="en-GB" sz="1000" b="1" dirty="0">
                    <a:solidFill>
                      <a:schemeClr val="bg1"/>
                    </a:solidFill>
                    <a:latin typeface="+mj-lt"/>
                  </a:rPr>
                  <a:t>Scientific Applications: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beamlines for transmission of synchrotron radiation</a:t>
                </a:r>
                <a:r>
                  <a:rPr lang="en-GB" sz="1000" dirty="0">
                    <a:solidFill>
                      <a:schemeClr val="bg1"/>
                    </a:solidFill>
                    <a:latin typeface="+mj-lt"/>
                  </a:rPr>
                  <a:t>: Plasma windows offer many advantages over presently used beryllium windows: </a:t>
                </a:r>
                <a:br>
                  <a:rPr lang="en-GB" sz="1000" dirty="0">
                    <a:solidFill>
                      <a:schemeClr val="bg1"/>
                    </a:solidFill>
                    <a:latin typeface="+mj-lt"/>
                  </a:rPr>
                </a:br>
                <a:r>
                  <a:rPr lang="en-GB" sz="1000" dirty="0">
                    <a:solidFill>
                      <a:schemeClr val="bg1"/>
                    </a:solidFill>
                    <a:latin typeface="+mj-lt"/>
                  </a:rPr>
                  <a:t>radiation passes through the window unaffected. A plasma window cannot be damaged by radiation. UV filter for rejection of ‘high-order’ light is of </a:t>
                </a:r>
                <a:br>
                  <a:rPr lang="en-GB" sz="1000" dirty="0">
                    <a:solidFill>
                      <a:schemeClr val="bg1"/>
                    </a:solidFill>
                    <a:latin typeface="+mj-lt"/>
                  </a:rPr>
                </a:br>
                <a:r>
                  <a:rPr lang="en-GB" sz="1000" dirty="0">
                    <a:solidFill>
                      <a:schemeClr val="bg1"/>
                    </a:solidFill>
                    <a:latin typeface="+mj-lt"/>
                  </a:rPr>
                  <a:t>significant benefit to experiments like threshold photoionization spectroscopy, where contamination even at the </a:t>
                </a:r>
                <a14:m>
                  <m:oMath xmlns:m="http://schemas.openxmlformats.org/officeDocument/2006/math">
                    <m:sSup>
                      <m:sSupPr>
                        <m:ctrlPr>
                          <a:rPr lang="en-US" sz="1000" b="0" i="1" dirty="0" smtClean="0">
                            <a:solidFill>
                              <a:schemeClr val="bg1"/>
                            </a:solidFill>
                            <a:latin typeface="Cambria Math" panose="02040503050406030204" pitchFamily="18" charset="0"/>
                          </a:rPr>
                        </m:ctrlPr>
                      </m:sSupPr>
                      <m:e>
                        <m:r>
                          <a:rPr lang="en-GB" sz="1000" i="1" dirty="0" smtClean="0">
                            <a:solidFill>
                              <a:schemeClr val="bg1"/>
                            </a:solidFill>
                            <a:latin typeface="Cambria Math" panose="02040503050406030204" pitchFamily="18" charset="0"/>
                          </a:rPr>
                          <m:t>10</m:t>
                        </m:r>
                      </m:e>
                      <m:sup>
                        <m:r>
                          <a:rPr lang="en-GB" sz="1000" i="1" dirty="0" smtClean="0">
                            <a:solidFill>
                              <a:schemeClr val="bg1"/>
                            </a:solidFill>
                            <a:latin typeface="Cambria Math" panose="02040503050406030204" pitchFamily="18" charset="0"/>
                          </a:rPr>
                          <m:t>−</m:t>
                        </m:r>
                        <m:r>
                          <a:rPr lang="en-US" sz="1000" b="0" i="1" dirty="0" smtClean="0">
                            <a:solidFill>
                              <a:schemeClr val="bg1"/>
                            </a:solidFill>
                            <a:latin typeface="Cambria Math" panose="02040503050406030204" pitchFamily="18" charset="0"/>
                          </a:rPr>
                          <m:t>4</m:t>
                        </m:r>
                      </m:sup>
                    </m:sSup>
                  </m:oMath>
                </a14:m>
                <a:r>
                  <a:rPr lang="en-GB" sz="1000" dirty="0">
                    <a:solidFill>
                      <a:schemeClr val="bg1"/>
                    </a:solidFill>
                    <a:latin typeface="+mj-lt"/>
                  </a:rPr>
                  <a:t> harmonic content can obscure </a:t>
                </a:r>
                <a:br>
                  <a:rPr lang="en-GB" sz="1000" dirty="0">
                    <a:solidFill>
                      <a:schemeClr val="bg1"/>
                    </a:solidFill>
                    <a:latin typeface="+mj-lt"/>
                  </a:rPr>
                </a:br>
                <a:r>
                  <a:rPr lang="en-GB" sz="1000" dirty="0">
                    <a:solidFill>
                      <a:schemeClr val="bg1"/>
                    </a:solidFill>
                    <a:latin typeface="+mj-lt"/>
                  </a:rPr>
                  <a:t>the features of the spectrum of interest. X-ray microscopies, since it is free from the attenuation and spatial structure that attend the use of </a:t>
                </a:r>
                <a:br>
                  <a:rPr lang="en-GB" sz="1000" dirty="0">
                    <a:solidFill>
                      <a:schemeClr val="bg1"/>
                    </a:solidFill>
                    <a:latin typeface="+mj-lt"/>
                  </a:rPr>
                </a:br>
                <a:r>
                  <a:rPr lang="en-GB" sz="1000" dirty="0">
                    <a:solidFill>
                      <a:schemeClr val="bg1"/>
                    </a:solidFill>
                    <a:latin typeface="+mj-lt"/>
                  </a:rPr>
                  <a:t>conventional window materials (e.g. beryllium or </a:t>
                </a:r>
                <a:r>
                  <a:rPr lang="en-GB" sz="1000" dirty="0" err="1">
                    <a:solidFill>
                      <a:schemeClr val="bg1"/>
                    </a:solidFill>
                    <a:latin typeface="+mj-lt"/>
                  </a:rPr>
                  <a:t>SiN</a:t>
                </a:r>
                <a:r>
                  <a:rPr lang="en-GB" sz="1000" dirty="0">
                    <a:solidFill>
                      <a:schemeClr val="bg1"/>
                    </a:solidFill>
                    <a:latin typeface="+mj-lt"/>
                  </a:rPr>
                  <a:t>), i.e., no scratches.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Windowless gas targets</a:t>
                </a:r>
                <a:r>
                  <a:rPr lang="en-GB" sz="1000" dirty="0">
                    <a:solidFill>
                      <a:schemeClr val="bg1"/>
                    </a:solidFill>
                    <a:latin typeface="+mj-lt"/>
                  </a:rPr>
                  <a:t> for fast (fusion) neutron generation (neutron sources).</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Radioactive waste transmutation (ATW)</a:t>
                </a:r>
                <a:r>
                  <a:rPr lang="en-GB" sz="1000" dirty="0">
                    <a:solidFill>
                      <a:schemeClr val="bg1"/>
                    </a:solidFill>
                    <a:latin typeface="+mj-lt"/>
                  </a:rPr>
                  <a:t>: protons are accelerated to 2 GeV unto a heavy metal target in air. Resultant spallation neutrons </a:t>
                </a:r>
                <a:br>
                  <a:rPr lang="en-GB" sz="1000" dirty="0">
                    <a:solidFill>
                      <a:schemeClr val="bg1"/>
                    </a:solidFill>
                    <a:latin typeface="+mj-lt"/>
                  </a:rPr>
                </a:br>
                <a:r>
                  <a:rPr lang="en-GB" sz="1000" dirty="0">
                    <a:solidFill>
                      <a:schemeClr val="bg1"/>
                    </a:solidFill>
                    <a:latin typeface="+mj-lt"/>
                  </a:rPr>
                  <a:t>reduce radioactive waste. Presently, windows limit proton output.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APT – tritium production by accelerator</a:t>
                </a:r>
                <a:r>
                  <a:rPr lang="en-GB" sz="1000" dirty="0">
                    <a:solidFill>
                      <a:schemeClr val="bg1"/>
                    </a:solidFill>
                    <a:latin typeface="+mj-lt"/>
                  </a:rPr>
                  <a:t>: Solid windows limit beam and tritium output.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Spallation Neutron Source (SNS)</a:t>
                </a:r>
                <a:r>
                  <a:rPr lang="en-GB" sz="1000" dirty="0">
                    <a:solidFill>
                      <a:schemeClr val="bg1"/>
                    </a:solidFill>
                    <a:latin typeface="+mj-lt"/>
                  </a:rPr>
                  <a:t>: To replace various solid windows with cooling problem.</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Windows for high power x-ray source (DARHT)</a:t>
                </a:r>
                <a:r>
                  <a:rPr lang="en-GB" sz="1000" dirty="0">
                    <a:solidFill>
                      <a:schemeClr val="bg1"/>
                    </a:solidFill>
                    <a:latin typeface="+mj-lt"/>
                  </a:rPr>
                  <a:t>.</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Internal (gas or plasma) targets, strippers, lenses in storage rings</a:t>
                </a:r>
                <a:r>
                  <a:rPr lang="en-GB" sz="1000" dirty="0">
                    <a:solidFill>
                      <a:schemeClr val="bg1"/>
                    </a:solidFill>
                    <a:latin typeface="+mj-lt"/>
                  </a:rPr>
                  <a:t>: A plasma stripper/lens or an internal gas target "sandwiched" between two PWs. Examples: BNCT based on recirculating proton beams and various internal targets (including spin polarized).</a:t>
                </a:r>
              </a:p>
              <a:p>
                <a:pPr marL="171450" indent="-171450" defTabSz="685800">
                  <a:spcBef>
                    <a:spcPts val="0"/>
                  </a:spcBef>
                  <a:buClrTx/>
                  <a:buSzTx/>
                  <a:buFont typeface="Arial" panose="020B0604020202020204" pitchFamily="34" charset="0"/>
                  <a:buChar char="•"/>
                  <a:defRPr/>
                </a:pPr>
                <a:r>
                  <a:rPr lang="en-GB" sz="1000" u="sng" dirty="0">
                    <a:solidFill>
                      <a:schemeClr val="bg1"/>
                    </a:solidFill>
                    <a:latin typeface="+mj-lt"/>
                  </a:rPr>
                  <a:t>Fast acting valves in UHV beamlines</a:t>
                </a:r>
                <a:r>
                  <a:rPr lang="en-GB" sz="1000" dirty="0">
                    <a:solidFill>
                      <a:schemeClr val="bg1"/>
                    </a:solidFill>
                    <a:latin typeface="+mj-lt"/>
                  </a:rPr>
                  <a:t>. In case of vacuum breach, plasmas can be ignited faster than mechanical valves without damage to beamline (unlike, presently used, msec spring loaded shutters).</a:t>
                </a:r>
                <a:endParaRPr kumimoji="0" lang="en-US" sz="900" b="0" i="0" u="none" strike="noStrike" kern="1200" cap="none" spc="0" normalizeH="0" baseline="0" noProof="0" dirty="0">
                  <a:ln>
                    <a:noFill/>
                  </a:ln>
                  <a:solidFill>
                    <a:schemeClr val="bg1"/>
                  </a:solidFill>
                  <a:effectLst/>
                  <a:uLnTx/>
                  <a:uFillTx/>
                  <a:latin typeface="+mj-lt"/>
                  <a:ea typeface="+mn-ea"/>
                  <a:cs typeface="+mn-cs"/>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961822"/>
                <a:ext cx="9144000" cy="3391305"/>
              </a:xfrm>
              <a:blipFill>
                <a:blip r:embed="rId2"/>
                <a:stretch>
                  <a:fillRect l="-200" t="-16906" r="-400" b="-17626"/>
                </a:stretch>
              </a:blipFill>
            </p:spPr>
            <p:txBody>
              <a:bodyPr/>
              <a:lstStyle/>
              <a:p>
                <a:r>
                  <a:rPr lang="en-IL">
                    <a:noFill/>
                  </a:rPr>
                  <a:t> </a:t>
                </a:r>
              </a:p>
            </p:txBody>
          </p:sp>
        </mc:Fallback>
      </mc:AlternateContent>
      <p:sp>
        <p:nvSpPr>
          <p:cNvPr id="4" name="Slide Number Placeholder 3">
            <a:extLst>
              <a:ext uri="{FF2B5EF4-FFF2-40B4-BE49-F238E27FC236}">
                <a16:creationId xmlns:a16="http://schemas.microsoft.com/office/drawing/2014/main" id="{02D541AD-F491-469F-96B5-5AF43850BFFC}"/>
              </a:ext>
            </a:extLst>
          </p:cNvPr>
          <p:cNvSpPr>
            <a:spLocks noGrp="1"/>
          </p:cNvSpPr>
          <p:nvPr>
            <p:ph type="sldNum" idx="12"/>
          </p:nvPr>
        </p:nvSpPr>
        <p:spPr>
          <a:xfrm>
            <a:off x="8287316" y="4705350"/>
            <a:ext cx="856684" cy="502444"/>
          </a:xfrm>
        </p:spPr>
        <p:txBody>
          <a:bodyPr/>
          <a:lstStyle/>
          <a:p>
            <a:fld id="{00000000-1234-1234-1234-123412341234}" type="slidenum">
              <a:rPr lang="pl-PL" smtClean="0"/>
              <a:pPr/>
              <a:t>18</a:t>
            </a:fld>
            <a:endParaRPr lang="pl-PL" dirty="0"/>
          </a:p>
        </p:txBody>
      </p:sp>
    </p:spTree>
    <p:extLst>
      <p:ext uri="{BB962C8B-B14F-4D97-AF65-F5344CB8AC3E}">
        <p14:creationId xmlns:p14="http://schemas.microsoft.com/office/powerpoint/2010/main" val="4133367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15A00-CD2F-46B5-A562-CE68A94202DD}"/>
              </a:ext>
            </a:extLst>
          </p:cNvPr>
          <p:cNvSpPr>
            <a:spLocks noGrp="1"/>
          </p:cNvSpPr>
          <p:nvPr>
            <p:ph type="title"/>
          </p:nvPr>
        </p:nvSpPr>
        <p:spPr>
          <a:xfrm>
            <a:off x="287982" y="104693"/>
            <a:ext cx="8958262" cy="1130300"/>
          </a:xfrm>
        </p:spPr>
        <p:txBody>
          <a:bodyPr/>
          <a:lstStyle/>
          <a:p>
            <a:r>
              <a:rPr lang="en-US" sz="2400" dirty="0"/>
              <a:t>The </a:t>
            </a:r>
            <a:r>
              <a:rPr lang="en-US" sz="2400" b="1" dirty="0" err="1"/>
              <a:t>S</a:t>
            </a:r>
            <a:r>
              <a:rPr lang="en-US" sz="2400" dirty="0" err="1"/>
              <a:t>oreq</a:t>
            </a:r>
            <a:r>
              <a:rPr lang="en-US" sz="2400" dirty="0"/>
              <a:t> </a:t>
            </a:r>
            <a:r>
              <a:rPr lang="en-US" sz="2400" b="1" dirty="0"/>
              <a:t>A</a:t>
            </a:r>
            <a:r>
              <a:rPr lang="en-US" sz="2400" dirty="0"/>
              <a:t>pplied </a:t>
            </a:r>
            <a:r>
              <a:rPr lang="en-US" sz="2400" b="1" dirty="0"/>
              <a:t>R</a:t>
            </a:r>
            <a:r>
              <a:rPr lang="en-US" sz="2400" dirty="0"/>
              <a:t>esearch </a:t>
            </a:r>
            <a:r>
              <a:rPr lang="en-US" sz="2400" b="1" dirty="0"/>
              <a:t>A</a:t>
            </a:r>
            <a:r>
              <a:rPr lang="en-US" sz="2400" dirty="0"/>
              <a:t>ccelerator </a:t>
            </a:r>
            <a:r>
              <a:rPr lang="en-US" sz="2400" b="1" dirty="0"/>
              <a:t>F</a:t>
            </a:r>
            <a:r>
              <a:rPr lang="en-US" sz="2400" dirty="0"/>
              <a:t>acility - </a:t>
            </a:r>
            <a:r>
              <a:rPr lang="en-US" sz="2400" b="1" dirty="0"/>
              <a:t>SARAF</a:t>
            </a:r>
            <a:endParaRPr lang="en-IL" sz="2400" b="1" dirty="0"/>
          </a:p>
        </p:txBody>
      </p:sp>
      <p:pic>
        <p:nvPicPr>
          <p:cNvPr id="7" name="Picture 6">
            <a:extLst>
              <a:ext uri="{FF2B5EF4-FFF2-40B4-BE49-F238E27FC236}">
                <a16:creationId xmlns:a16="http://schemas.microsoft.com/office/drawing/2014/main" id="{C9983520-830D-49E0-B61B-FD0BF7887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1612" y="2644472"/>
            <a:ext cx="5111353" cy="25117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2" descr="Soreq Applied Research Accelerator Facility (SARAF)">
            <a:extLst>
              <a:ext uri="{FF2B5EF4-FFF2-40B4-BE49-F238E27FC236}">
                <a16:creationId xmlns:a16="http://schemas.microsoft.com/office/drawing/2014/main" id="{FEFB70A2-5BE5-4940-82AF-D4DCC322B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7" y="2177010"/>
            <a:ext cx="4493419" cy="29735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11D497-F684-44B2-8DFE-BFB4A405DA12}"/>
              </a:ext>
            </a:extLst>
          </p:cNvPr>
          <p:cNvSpPr txBox="1"/>
          <p:nvPr/>
        </p:nvSpPr>
        <p:spPr>
          <a:xfrm>
            <a:off x="117873" y="938202"/>
            <a:ext cx="4597002" cy="1169551"/>
          </a:xfrm>
          <a:prstGeom prst="rect">
            <a:avLst/>
          </a:prstGeom>
          <a:noFill/>
        </p:spPr>
        <p:txBody>
          <a:bodyPr wrap="square">
            <a:spAutoFit/>
          </a:bodyPr>
          <a:lstStyle/>
          <a:p>
            <a:r>
              <a:rPr lang="en-GB" b="0" i="0" dirty="0">
                <a:solidFill>
                  <a:schemeClr val="bg1"/>
                </a:solidFill>
                <a:effectLst/>
                <a:latin typeface="Arial" panose="020B0604020202020204" pitchFamily="34" charset="0"/>
              </a:rPr>
              <a:t>A multi-user and versatile particle accelerator. It is based on a proton/deuteron RF superconducting linear accelerator, with variable energy (up to 40 MeV) and a continuous wave (CW) high ion current (0.04-5 mA), located at the </a:t>
            </a:r>
            <a:r>
              <a:rPr lang="en-GB" b="0" i="0" dirty="0" err="1">
                <a:solidFill>
                  <a:schemeClr val="bg1"/>
                </a:solidFill>
                <a:effectLst/>
                <a:latin typeface="Arial" panose="020B0604020202020204" pitchFamily="34" charset="0"/>
              </a:rPr>
              <a:t>Soreq</a:t>
            </a:r>
            <a:r>
              <a:rPr lang="en-GB" b="0" i="0" dirty="0">
                <a:solidFill>
                  <a:schemeClr val="bg1"/>
                </a:solidFill>
                <a:effectLst/>
                <a:latin typeface="Arial" panose="020B0604020202020204" pitchFamily="34" charset="0"/>
              </a:rPr>
              <a:t> Nuclear Research </a:t>
            </a:r>
            <a:r>
              <a:rPr lang="en-GB" b="0" i="0" dirty="0" err="1">
                <a:solidFill>
                  <a:schemeClr val="bg1"/>
                </a:solidFill>
                <a:effectLst/>
                <a:latin typeface="Arial" panose="020B0604020202020204" pitchFamily="34" charset="0"/>
              </a:rPr>
              <a:t>Center</a:t>
            </a:r>
            <a:r>
              <a:rPr lang="en-GB" b="0" i="0" dirty="0">
                <a:solidFill>
                  <a:schemeClr val="bg1"/>
                </a:solidFill>
                <a:effectLst/>
                <a:latin typeface="Arial" panose="020B0604020202020204" pitchFamily="34" charset="0"/>
              </a:rPr>
              <a:t>.</a:t>
            </a:r>
            <a:endParaRPr lang="en-IL" dirty="0">
              <a:solidFill>
                <a:schemeClr val="bg1"/>
              </a:solidFill>
            </a:endParaRPr>
          </a:p>
        </p:txBody>
      </p:sp>
      <p:pic>
        <p:nvPicPr>
          <p:cNvPr id="8194" name="Picture 2">
            <a:extLst>
              <a:ext uri="{FF2B5EF4-FFF2-40B4-BE49-F238E27FC236}">
                <a16:creationId xmlns:a16="http://schemas.microsoft.com/office/drawing/2014/main" id="{12B7A949-C5A9-42D9-B3D9-A68978ED6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351" y="944549"/>
            <a:ext cx="4257675" cy="16668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BF16352-6178-419D-8251-1272034D2391}"/>
              </a:ext>
            </a:extLst>
          </p:cNvPr>
          <p:cNvSpPr txBox="1"/>
          <p:nvPr/>
        </p:nvSpPr>
        <p:spPr>
          <a:xfrm>
            <a:off x="3654027" y="9075"/>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sp>
        <p:nvSpPr>
          <p:cNvPr id="9" name="Slide Number Placeholder 3">
            <a:extLst>
              <a:ext uri="{FF2B5EF4-FFF2-40B4-BE49-F238E27FC236}">
                <a16:creationId xmlns:a16="http://schemas.microsoft.com/office/drawing/2014/main" id="{C69C9837-F043-43AF-872E-C9DB1FC0326A}"/>
              </a:ext>
            </a:extLst>
          </p:cNvPr>
          <p:cNvSpPr>
            <a:spLocks noGrp="1"/>
          </p:cNvSpPr>
          <p:nvPr>
            <p:ph type="sldNum" idx="12"/>
          </p:nvPr>
        </p:nvSpPr>
        <p:spPr>
          <a:xfrm>
            <a:off x="8351040" y="4198951"/>
            <a:ext cx="856684" cy="502444"/>
          </a:xfrm>
        </p:spPr>
        <p:txBody>
          <a:bodyPr/>
          <a:lstStyle/>
          <a:p>
            <a:fld id="{00000000-1234-1234-1234-123412341234}" type="slidenum">
              <a:rPr lang="pl-PL" smtClean="0"/>
              <a:pPr/>
              <a:t>19</a:t>
            </a:fld>
            <a:endParaRPr lang="pl-PL" dirty="0"/>
          </a:p>
        </p:txBody>
      </p:sp>
      <p:sp>
        <p:nvSpPr>
          <p:cNvPr id="4" name="Rectangle 3">
            <a:extLst>
              <a:ext uri="{FF2B5EF4-FFF2-40B4-BE49-F238E27FC236}">
                <a16:creationId xmlns:a16="http://schemas.microsoft.com/office/drawing/2014/main" id="{A668B1B2-0EF0-4AC9-8BA4-C5278F3F9576}"/>
              </a:ext>
            </a:extLst>
          </p:cNvPr>
          <p:cNvSpPr/>
          <p:nvPr/>
        </p:nvSpPr>
        <p:spPr>
          <a:xfrm>
            <a:off x="7322345" y="1064419"/>
            <a:ext cx="292894"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3" name="TextBox 2">
            <a:extLst>
              <a:ext uri="{FF2B5EF4-FFF2-40B4-BE49-F238E27FC236}">
                <a16:creationId xmlns:a16="http://schemas.microsoft.com/office/drawing/2014/main" id="{DA2F0888-AAA2-48FE-911F-BA4FCBCE31EA}"/>
              </a:ext>
            </a:extLst>
          </p:cNvPr>
          <p:cNvSpPr txBox="1"/>
          <p:nvPr/>
        </p:nvSpPr>
        <p:spPr>
          <a:xfrm>
            <a:off x="7254480" y="1011305"/>
            <a:ext cx="457199" cy="230832"/>
          </a:xfrm>
          <a:prstGeom prst="rect">
            <a:avLst/>
          </a:prstGeom>
          <a:noFill/>
          <a:ln>
            <a:noFill/>
          </a:ln>
        </p:spPr>
        <p:txBody>
          <a:bodyPr wrap="square" rtlCol="0">
            <a:spAutoFit/>
          </a:bodyPr>
          <a:lstStyle/>
          <a:p>
            <a:r>
              <a:rPr lang="en-US" sz="900" b="1" dirty="0"/>
              <a:t>2023</a:t>
            </a:r>
            <a:endParaRPr lang="en-IL" sz="900" b="1" dirty="0"/>
          </a:p>
        </p:txBody>
      </p:sp>
    </p:spTree>
    <p:extLst>
      <p:ext uri="{BB962C8B-B14F-4D97-AF65-F5344CB8AC3E}">
        <p14:creationId xmlns:p14="http://schemas.microsoft.com/office/powerpoint/2010/main" val="6178865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F6C5-95D6-D34D-A7B2-43320D64830E}"/>
              </a:ext>
            </a:extLst>
          </p:cNvPr>
          <p:cNvSpPr>
            <a:spLocks noGrp="1"/>
          </p:cNvSpPr>
          <p:nvPr>
            <p:ph type="title"/>
          </p:nvPr>
        </p:nvSpPr>
        <p:spPr>
          <a:xfrm>
            <a:off x="1217" y="2030279"/>
            <a:ext cx="6400800" cy="619125"/>
          </a:xfrm>
        </p:spPr>
        <p:txBody>
          <a:bodyPr/>
          <a:lstStyle/>
          <a:p>
            <a:pPr algn="ctr"/>
            <a:r>
              <a:rPr lang="en-US" dirty="0">
                <a:latin typeface="+mj-lt"/>
              </a:rPr>
              <a:t>Talk Outline</a:t>
            </a:r>
          </a:p>
        </p:txBody>
      </p:sp>
      <p:sp>
        <p:nvSpPr>
          <p:cNvPr id="3" name="Text Placeholder 2">
            <a:extLst>
              <a:ext uri="{FF2B5EF4-FFF2-40B4-BE49-F238E27FC236}">
                <a16:creationId xmlns:a16="http://schemas.microsoft.com/office/drawing/2014/main" id="{5C085994-CF2B-1445-B25E-5EF42A342267}"/>
              </a:ext>
            </a:extLst>
          </p:cNvPr>
          <p:cNvSpPr>
            <a:spLocks noGrp="1"/>
          </p:cNvSpPr>
          <p:nvPr>
            <p:ph type="body" idx="1"/>
          </p:nvPr>
        </p:nvSpPr>
        <p:spPr>
          <a:xfrm>
            <a:off x="22649" y="2953940"/>
            <a:ext cx="5753046" cy="2355056"/>
          </a:xfrm>
        </p:spPr>
        <p:txBody>
          <a:bodyPr/>
          <a:lstStyle/>
          <a:p>
            <a:pPr>
              <a:buFont typeface="Arial" panose="020B0604020202020204" pitchFamily="34" charset="0"/>
              <a:buChar char="•"/>
            </a:pPr>
            <a:r>
              <a:rPr lang="en-US" sz="2000" dirty="0">
                <a:solidFill>
                  <a:schemeClr val="bg1"/>
                </a:solidFill>
                <a:latin typeface="+mj-lt"/>
              </a:rPr>
              <a:t>Why Plasma Windows</a:t>
            </a:r>
          </a:p>
          <a:p>
            <a:pPr>
              <a:buFont typeface="Arial" panose="020B0604020202020204" pitchFamily="34" charset="0"/>
              <a:buChar char="•"/>
            </a:pPr>
            <a:r>
              <a:rPr lang="en-US" sz="2000" dirty="0">
                <a:solidFill>
                  <a:schemeClr val="bg1"/>
                </a:solidFill>
                <a:latin typeface="+mj-lt"/>
              </a:rPr>
              <a:t>Operation principles, applications, Sci-Fi</a:t>
            </a:r>
          </a:p>
          <a:p>
            <a:pPr>
              <a:buFont typeface="Arial" panose="020B0604020202020204" pitchFamily="34" charset="0"/>
              <a:buChar char="•"/>
            </a:pPr>
            <a:r>
              <a:rPr lang="en-US" sz="2000" dirty="0">
                <a:solidFill>
                  <a:schemeClr val="bg1"/>
                </a:solidFill>
                <a:latin typeface="+mj-lt"/>
              </a:rPr>
              <a:t>Motivation: Stellar nucleosynthesis </a:t>
            </a:r>
          </a:p>
          <a:p>
            <a:pPr>
              <a:buFont typeface="Arial" panose="020B0604020202020204" pitchFamily="34" charset="0"/>
              <a:buChar char="•"/>
            </a:pPr>
            <a:r>
              <a:rPr lang="en-US" sz="2000" dirty="0">
                <a:solidFill>
                  <a:schemeClr val="bg1"/>
                </a:solidFill>
                <a:latin typeface="+mj-lt"/>
              </a:rPr>
              <a:t>Nuclear Astrophysics at SARAF: Liquid Lithium and enriched water </a:t>
            </a:r>
            <a:r>
              <a:rPr lang="en-US" sz="2000" b="0" dirty="0">
                <a:solidFill>
                  <a:schemeClr val="bg1"/>
                </a:solidFill>
                <a:latin typeface="+mj-lt"/>
              </a:rPr>
              <a:t>targets</a:t>
            </a:r>
          </a:p>
          <a:p>
            <a:pPr>
              <a:buFont typeface="Arial" panose="020B0604020202020204" pitchFamily="34" charset="0"/>
              <a:buChar char="•"/>
            </a:pPr>
            <a:r>
              <a:rPr lang="en-GB" sz="2000" dirty="0">
                <a:solidFill>
                  <a:schemeClr val="bg1"/>
                </a:solidFill>
                <a:latin typeface="+mj-lt"/>
              </a:rPr>
              <a:t>Results, conclusions and future work</a:t>
            </a:r>
          </a:p>
          <a:p>
            <a:pPr>
              <a:buFont typeface="Arial" panose="020B0604020202020204" pitchFamily="34" charset="0"/>
              <a:buChar char="•"/>
            </a:pPr>
            <a:r>
              <a:rPr lang="en-GB" sz="2000" dirty="0">
                <a:solidFill>
                  <a:schemeClr val="bg1"/>
                </a:solidFill>
                <a:latin typeface="+mj-lt"/>
              </a:rPr>
              <a:t>Answer questions</a:t>
            </a:r>
          </a:p>
          <a:p>
            <a:pPr>
              <a:buFont typeface="Arial" panose="020B0604020202020204" pitchFamily="34" charset="0"/>
              <a:buChar char="•"/>
            </a:pPr>
            <a:endParaRPr lang="en-US" sz="2000" dirty="0">
              <a:solidFill>
                <a:schemeClr val="bg1"/>
              </a:solidFill>
              <a:latin typeface="+mj-lt"/>
            </a:endParaRPr>
          </a:p>
          <a:p>
            <a:pPr marL="371475" indent="-285750">
              <a:buFont typeface="Arial" panose="020B0604020202020204" pitchFamily="34" charset="0"/>
              <a:buChar char="•"/>
            </a:pPr>
            <a:endParaRPr lang="en-US" sz="2000" dirty="0">
              <a:solidFill>
                <a:schemeClr val="bg1"/>
              </a:solidFill>
              <a:latin typeface="+mj-lt"/>
            </a:endParaRPr>
          </a:p>
        </p:txBody>
      </p:sp>
      <p:sp>
        <p:nvSpPr>
          <p:cNvPr id="4" name="Slide Number Placeholder 3">
            <a:extLst>
              <a:ext uri="{FF2B5EF4-FFF2-40B4-BE49-F238E27FC236}">
                <a16:creationId xmlns:a16="http://schemas.microsoft.com/office/drawing/2014/main" id="{02792244-4E07-8347-923C-63A3870ED5FD}"/>
              </a:ext>
            </a:extLst>
          </p:cNvPr>
          <p:cNvSpPr>
            <a:spLocks noGrp="1"/>
          </p:cNvSpPr>
          <p:nvPr>
            <p:ph type="sldNum" idx="12"/>
          </p:nvPr>
        </p:nvSpPr>
        <p:spPr/>
        <p:txBody>
          <a:bodyPr/>
          <a:lstStyle/>
          <a:p>
            <a:fld id="{00000000-1234-1234-1234-123412341234}" type="slidenum">
              <a:rPr lang="pl-PL" smtClean="0">
                <a:latin typeface="+mj-lt"/>
              </a:rPr>
              <a:pPr/>
              <a:t>2</a:t>
            </a:fld>
            <a:endParaRPr lang="pl-PL" dirty="0">
              <a:latin typeface="+mj-lt"/>
            </a:endParaRPr>
          </a:p>
        </p:txBody>
      </p:sp>
      <p:sp>
        <p:nvSpPr>
          <p:cNvPr id="6" name="TextBox 5">
            <a:extLst>
              <a:ext uri="{FF2B5EF4-FFF2-40B4-BE49-F238E27FC236}">
                <a16:creationId xmlns:a16="http://schemas.microsoft.com/office/drawing/2014/main" id="{68F42394-3F3B-4F52-8853-A1DEA0C9ED1E}"/>
              </a:ext>
            </a:extLst>
          </p:cNvPr>
          <p:cNvSpPr txBox="1"/>
          <p:nvPr/>
        </p:nvSpPr>
        <p:spPr>
          <a:xfrm>
            <a:off x="94086" y="744042"/>
            <a:ext cx="9049914" cy="1077218"/>
          </a:xfrm>
          <a:prstGeom prst="rect">
            <a:avLst/>
          </a:prstGeom>
          <a:noFill/>
        </p:spPr>
        <p:txBody>
          <a:bodyPr wrap="square">
            <a:spAutoFit/>
          </a:bodyPr>
          <a:lstStyle/>
          <a:p>
            <a:r>
              <a:rPr lang="en-US" sz="1600" dirty="0">
                <a:solidFill>
                  <a:schemeClr val="bg1"/>
                </a:solidFill>
                <a:latin typeface="+mj-lt"/>
                <a:ea typeface="Calibri" panose="020F0502020204030204" pitchFamily="34" charset="0"/>
                <a:cs typeface="Times New Roman" panose="02020603050405020304" pitchFamily="18" charset="0"/>
              </a:rPr>
              <a:t>The </a:t>
            </a:r>
            <a:r>
              <a:rPr lang="en-US" sz="1600" b="1" dirty="0">
                <a:solidFill>
                  <a:schemeClr val="bg1"/>
                </a:solidFill>
                <a:latin typeface="+mj-lt"/>
                <a:ea typeface="Calibri" panose="020F0502020204030204" pitchFamily="34" charset="0"/>
                <a:cs typeface="Times New Roman" panose="02020603050405020304" pitchFamily="18" charset="0"/>
              </a:rPr>
              <a:t>Plasma Window</a:t>
            </a:r>
            <a:r>
              <a:rPr lang="en-US" sz="1600" dirty="0">
                <a:solidFill>
                  <a:schemeClr val="bg1"/>
                </a:solidFill>
                <a:latin typeface="+mj-lt"/>
                <a:ea typeface="Calibri" panose="020F0502020204030204" pitchFamily="34" charset="0"/>
                <a:cs typeface="Times New Roman" panose="02020603050405020304" pitchFamily="18" charset="0"/>
              </a:rPr>
              <a:t> is a novel apparatus that utilizes a stabilized plasma arc as an interface between vacuum and atmosphere or pressurized targets without solid material. </a:t>
            </a:r>
            <a:r>
              <a:rPr lang="en-US" sz="1600" dirty="0">
                <a:solidFill>
                  <a:schemeClr val="bg1"/>
                </a:solidFill>
                <a:latin typeface="+mj-lt"/>
                <a:cs typeface="Arial" pitchFamily="34" charset="0"/>
              </a:rPr>
              <a:t>It’s useful in non-vacuum electron-beam welding, as well as in some Physics experiments.</a:t>
            </a:r>
          </a:p>
          <a:p>
            <a:r>
              <a:rPr lang="en-US" sz="1600" dirty="0">
                <a:latin typeface="+mj-lt"/>
                <a:ea typeface="Calibri" panose="020F0502020204030204" pitchFamily="34" charset="0"/>
                <a:cs typeface="Times New Roman" panose="02020603050405020304" pitchFamily="18" charset="0"/>
              </a:rPr>
              <a:t> </a:t>
            </a:r>
            <a:endParaRPr lang="en-IL" sz="1600" dirty="0">
              <a:latin typeface="+mj-lt"/>
            </a:endParaRPr>
          </a:p>
        </p:txBody>
      </p:sp>
      <p:pic>
        <p:nvPicPr>
          <p:cNvPr id="7" name="Picture 2">
            <a:extLst>
              <a:ext uri="{FF2B5EF4-FFF2-40B4-BE49-F238E27FC236}">
                <a16:creationId xmlns:a16="http://schemas.microsoft.com/office/drawing/2014/main" id="{621094E5-9F62-4342-B19F-C08AF4E4B0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863" y="1328738"/>
            <a:ext cx="2378487" cy="1790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13">
            <a:extLst>
              <a:ext uri="{FF2B5EF4-FFF2-40B4-BE49-F238E27FC236}">
                <a16:creationId xmlns:a16="http://schemas.microsoft.com/office/drawing/2014/main" id="{79C305FA-7CF3-45C8-99E1-F90F1669DE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9429" y="3136106"/>
            <a:ext cx="3539066" cy="1990725"/>
          </a:xfrm>
          <a:prstGeom prst="rect">
            <a:avLst/>
          </a:prstGeom>
        </p:spPr>
      </p:pic>
      <p:sp>
        <p:nvSpPr>
          <p:cNvPr id="9" name="TextBox 8">
            <a:extLst>
              <a:ext uri="{FF2B5EF4-FFF2-40B4-BE49-F238E27FC236}">
                <a16:creationId xmlns:a16="http://schemas.microsoft.com/office/drawing/2014/main" id="{77164424-F364-4DCA-9104-9AF92C2BE54F}"/>
              </a:ext>
            </a:extLst>
          </p:cNvPr>
          <p:cNvSpPr txBox="1"/>
          <p:nvPr/>
        </p:nvSpPr>
        <p:spPr>
          <a:xfrm>
            <a:off x="1829124" y="69102"/>
            <a:ext cx="7100563" cy="646331"/>
          </a:xfrm>
          <a:prstGeom prst="rect">
            <a:avLst/>
          </a:prstGeom>
          <a:noFill/>
        </p:spPr>
        <p:txBody>
          <a:bodyPr wrap="square">
            <a:spAutoFit/>
          </a:bodyPr>
          <a:lstStyle/>
          <a:p>
            <a:r>
              <a:rPr lang="en-US" sz="36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What is a Plasma Window?</a:t>
            </a:r>
            <a:endParaRPr lang="en-IL" sz="36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84E11A6-BB30-4140-A5F8-F7D38A84A7D0}"/>
              </a:ext>
            </a:extLst>
          </p:cNvPr>
          <p:cNvSpPr txBox="1"/>
          <p:nvPr/>
        </p:nvSpPr>
        <p:spPr>
          <a:xfrm>
            <a:off x="5589429" y="4866501"/>
            <a:ext cx="3458604" cy="276999"/>
          </a:xfrm>
          <a:prstGeom prst="rect">
            <a:avLst/>
          </a:prstGeom>
          <a:noFill/>
        </p:spPr>
        <p:txBody>
          <a:bodyPr wrap="square">
            <a:spAutoFit/>
          </a:bodyPr>
          <a:lstStyle/>
          <a:p>
            <a:r>
              <a:rPr kumimoji="0" lang="en-GB" sz="1200" b="0" i="1" u="none" strike="noStrike" kern="0" cap="none" spc="0" normalizeH="0" baseline="0" noProof="0" dirty="0">
                <a:ln>
                  <a:noFill/>
                </a:ln>
                <a:solidFill>
                  <a:schemeClr val="bg1"/>
                </a:solidFill>
                <a:effectLst/>
                <a:uLnTx/>
                <a:uFillTx/>
                <a:latin typeface="Century Gothic"/>
                <a:sym typeface="Century Gothic"/>
              </a:rPr>
              <a:t>Star Trek: The Next Generation </a:t>
            </a:r>
            <a:r>
              <a:rPr kumimoji="0" lang="en-US" sz="1200" b="0" i="1" u="none" strike="noStrike" kern="0" cap="none" spc="0" normalizeH="0" baseline="0" noProof="0" dirty="0">
                <a:ln>
                  <a:noFill/>
                </a:ln>
                <a:solidFill>
                  <a:schemeClr val="bg1"/>
                </a:solidFill>
                <a:effectLst/>
                <a:uLnTx/>
                <a:uFillTx/>
                <a:latin typeface="Century Gothic"/>
                <a:sym typeface="Century Gothic"/>
              </a:rPr>
              <a:t>(1987)</a:t>
            </a:r>
            <a:endParaRPr lang="en-IL" sz="1200" i="1" dirty="0">
              <a:solidFill>
                <a:schemeClr val="bg1"/>
              </a:solidFill>
            </a:endParaRPr>
          </a:p>
        </p:txBody>
      </p:sp>
      <p:pic>
        <p:nvPicPr>
          <p:cNvPr id="11" name="Picture 5">
            <a:extLst>
              <a:ext uri="{FF2B5EF4-FFF2-40B4-BE49-F238E27FC236}">
                <a16:creationId xmlns:a16="http://schemas.microsoft.com/office/drawing/2014/main" id="{5BED30DF-D75A-420D-92A1-017FF42BE7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261676" y="2375109"/>
            <a:ext cx="223149" cy="1222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212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2E77407-4FB3-468D-B68C-EB3F4F86ACD3}"/>
              </a:ext>
            </a:extLst>
          </p:cNvPr>
          <p:cNvSpPr txBox="1"/>
          <p:nvPr/>
        </p:nvSpPr>
        <p:spPr>
          <a:xfrm>
            <a:off x="93918" y="569695"/>
            <a:ext cx="5113876" cy="1200329"/>
          </a:xfrm>
          <a:prstGeom prst="rect">
            <a:avLst/>
          </a:prstGeom>
          <a:noFill/>
        </p:spPr>
        <p:txBody>
          <a:bodyPr wrap="square">
            <a:spAutoFit/>
          </a:bodyPr>
          <a:lstStyle/>
          <a:p>
            <a:pPr algn="just"/>
            <a:r>
              <a:rPr lang="en-GB" sz="1200" b="0" i="0" u="none" strike="noStrike" baseline="0" dirty="0">
                <a:solidFill>
                  <a:schemeClr val="bg1"/>
                </a:solidFill>
                <a:latin typeface="Arial" panose="020B0604020202020204" pitchFamily="34" charset="0"/>
              </a:rPr>
              <a:t>Characterization of neutron-induced reaction rates on unstable isotopes is essential for understanding the nucleosynthesis occurring in astrophysical events involving massive stars (s-processes - </a:t>
            </a:r>
            <a:r>
              <a:rPr lang="en-GB" sz="1200" dirty="0">
                <a:solidFill>
                  <a:schemeClr val="bg1"/>
                </a:solidFill>
                <a:latin typeface="Arial" panose="020B0604020202020204" pitchFamily="34" charset="0"/>
              </a:rPr>
              <a:t>e.g., t</a:t>
            </a:r>
            <a:r>
              <a:rPr lang="en-GB" sz="1200" b="0" i="0" u="none" strike="noStrike" baseline="0" dirty="0">
                <a:solidFill>
                  <a:schemeClr val="bg1"/>
                </a:solidFill>
                <a:latin typeface="Arial" panose="020B0604020202020204" pitchFamily="34" charset="0"/>
              </a:rPr>
              <a:t>he s-process acting in the range from Ag to Sb):</a:t>
            </a:r>
          </a:p>
          <a:p>
            <a:pPr algn="just"/>
            <a:endParaRPr lang="en-GB" sz="1200" b="0" i="0" u="none" strike="noStrike" baseline="0" dirty="0">
              <a:solidFill>
                <a:schemeClr val="bg1"/>
              </a:solidFill>
              <a:latin typeface="Arial" panose="020B0604020202020204" pitchFamily="34" charset="0"/>
            </a:endParaRPr>
          </a:p>
          <a:p>
            <a:pPr algn="just"/>
            <a:endParaRPr lang="en-US" sz="1200" b="0" i="0" u="none" strike="noStrike" baseline="0" dirty="0">
              <a:solidFill>
                <a:schemeClr val="bg1"/>
              </a:solidFill>
              <a:latin typeface="Arial" panose="020B0604020202020204" pitchFamily="34" charset="0"/>
            </a:endParaRPr>
          </a:p>
        </p:txBody>
      </p:sp>
      <p:sp>
        <p:nvSpPr>
          <p:cNvPr id="18" name="TextBox 17">
            <a:extLst>
              <a:ext uri="{FF2B5EF4-FFF2-40B4-BE49-F238E27FC236}">
                <a16:creationId xmlns:a16="http://schemas.microsoft.com/office/drawing/2014/main" id="{60FD6809-E579-4902-A275-F385A9F044BF}"/>
              </a:ext>
            </a:extLst>
          </p:cNvPr>
          <p:cNvSpPr txBox="1"/>
          <p:nvPr/>
        </p:nvSpPr>
        <p:spPr>
          <a:xfrm>
            <a:off x="1921546" y="111161"/>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pic>
        <p:nvPicPr>
          <p:cNvPr id="22" name="Picture 21">
            <a:extLst>
              <a:ext uri="{FF2B5EF4-FFF2-40B4-BE49-F238E27FC236}">
                <a16:creationId xmlns:a16="http://schemas.microsoft.com/office/drawing/2014/main" id="{CA05C132-A4E4-47DC-8E6C-D695A61B99FF}"/>
              </a:ext>
            </a:extLst>
          </p:cNvPr>
          <p:cNvPicPr>
            <a:picLocks noChangeAspect="1"/>
          </p:cNvPicPr>
          <p:nvPr/>
        </p:nvPicPr>
        <p:blipFill rotWithShape="1">
          <a:blip r:embed="rId2"/>
          <a:srcRect l="71172" t="18889" r="3047" b="60278"/>
          <a:stretch/>
        </p:blipFill>
        <p:spPr>
          <a:xfrm>
            <a:off x="5315348" y="57807"/>
            <a:ext cx="3770453" cy="1713843"/>
          </a:xfrm>
          <a:prstGeom prst="rect">
            <a:avLst/>
          </a:prstGeom>
        </p:spPr>
      </p:pic>
      <p:pic>
        <p:nvPicPr>
          <p:cNvPr id="19" name="Picture 20" descr="Observing nuclear reactions in the formation of heavy elements">
            <a:extLst>
              <a:ext uri="{FF2B5EF4-FFF2-40B4-BE49-F238E27FC236}">
                <a16:creationId xmlns:a16="http://schemas.microsoft.com/office/drawing/2014/main" id="{71EA3D19-F959-4DF5-B88D-40E827EEC6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3069" y="1821656"/>
            <a:ext cx="5802732" cy="326403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365E9B0-9A48-49C3-9792-DD35F9F8D181}"/>
                  </a:ext>
                </a:extLst>
              </p:cNvPr>
              <p:cNvSpPr txBox="1"/>
              <p:nvPr/>
            </p:nvSpPr>
            <p:spPr>
              <a:xfrm>
                <a:off x="93918" y="1578578"/>
                <a:ext cx="3189151" cy="2718052"/>
              </a:xfrm>
              <a:prstGeom prst="rect">
                <a:avLst/>
              </a:prstGeom>
              <a:noFill/>
            </p:spPr>
            <p:txBody>
              <a:bodyPr wrap="square">
                <a:spAutoFit/>
              </a:bodyPr>
              <a:lstStyle/>
              <a:p>
                <a:pPr algn="just"/>
                <a:r>
                  <a:rPr lang="en-US" sz="1200" b="0" i="0" u="none" strike="noStrike" baseline="0" dirty="0">
                    <a:solidFill>
                      <a:schemeClr val="bg1"/>
                    </a:solidFill>
                    <a:latin typeface="Arial" panose="020B0604020202020204" pitchFamily="34" charset="0"/>
                  </a:rPr>
                  <a:t>An enriched water (</a:t>
                </a:r>
                <a14:m>
                  <m:oMath xmlns:m="http://schemas.openxmlformats.org/officeDocument/2006/math">
                    <m:sSub>
                      <m:sSubPr>
                        <m:ctrlPr>
                          <a:rPr lang="en-US" sz="1200" i="1" dirty="0">
                            <a:solidFill>
                              <a:schemeClr val="bg1"/>
                            </a:solidFill>
                            <a:latin typeface="Cambria Math" panose="02040503050406030204" pitchFamily="18" charset="0"/>
                          </a:rPr>
                        </m:ctrlPr>
                      </m:sSubPr>
                      <m:e>
                        <m:r>
                          <a:rPr lang="en-US" sz="1200" i="1" dirty="0">
                            <a:solidFill>
                              <a:schemeClr val="bg1"/>
                            </a:solidFill>
                            <a:latin typeface="Cambria Math" panose="02040503050406030204" pitchFamily="18" charset="0"/>
                          </a:rPr>
                          <m:t>𝐻</m:t>
                        </m:r>
                      </m:e>
                      <m:sub>
                        <m:r>
                          <a:rPr lang="en-US" sz="1200" i="1" dirty="0">
                            <a:solidFill>
                              <a:schemeClr val="bg1"/>
                            </a:solidFill>
                            <a:latin typeface="Cambria Math" panose="02040503050406030204" pitchFamily="18" charset="0"/>
                          </a:rPr>
                          <m:t>2</m:t>
                        </m:r>
                      </m:sub>
                    </m:sSub>
                    <m:sPre>
                      <m:sPrePr>
                        <m:ctrlPr>
                          <a:rPr lang="en-US" sz="1200" i="1" dirty="0">
                            <a:solidFill>
                              <a:schemeClr val="bg1"/>
                            </a:solidFill>
                            <a:latin typeface="Cambria Math" panose="02040503050406030204" pitchFamily="18" charset="0"/>
                          </a:rPr>
                        </m:ctrlPr>
                      </m:sPrePr>
                      <m:sub/>
                      <m:sup>
                        <m:r>
                          <a:rPr lang="en-US" sz="1200" i="1">
                            <a:solidFill>
                              <a:schemeClr val="bg1"/>
                            </a:solidFill>
                            <a:latin typeface="Cambria Math" panose="02040503050406030204" pitchFamily="18" charset="0"/>
                          </a:rPr>
                          <m:t>18</m:t>
                        </m:r>
                      </m:sup>
                      <m:e>
                        <m:r>
                          <a:rPr lang="en-US" sz="1200" i="1">
                            <a:solidFill>
                              <a:schemeClr val="bg1"/>
                            </a:solidFill>
                            <a:latin typeface="Cambria Math" panose="02040503050406030204" pitchFamily="18" charset="0"/>
                          </a:rPr>
                          <m:t>𝑂</m:t>
                        </m:r>
                      </m:e>
                    </m:sPre>
                  </m:oMath>
                </a14:m>
                <a:r>
                  <a:rPr lang="en-GB" sz="1200" b="0" i="0" u="none" strike="noStrike" baseline="0" dirty="0">
                    <a:solidFill>
                      <a:schemeClr val="bg1"/>
                    </a:solidFill>
                    <a:latin typeface="Arial" panose="020B0604020202020204" pitchFamily="34" charset="0"/>
                  </a:rPr>
                  <a:t>) target is under consideration at SARAF, for using the (</a:t>
                </a:r>
                <a:r>
                  <a:rPr lang="en-GB" sz="1200" b="0" i="0" u="none" strike="noStrike" baseline="0" dirty="0" err="1">
                    <a:solidFill>
                      <a:schemeClr val="bg1"/>
                    </a:solidFill>
                    <a:latin typeface="Arial" panose="020B0604020202020204" pitchFamily="34" charset="0"/>
                  </a:rPr>
                  <a:t>p,n</a:t>
                </a:r>
                <a:r>
                  <a:rPr lang="en-GB" sz="1200" b="0" i="0" u="none" strike="noStrike" baseline="0" dirty="0">
                    <a:solidFill>
                      <a:schemeClr val="bg1"/>
                    </a:solidFill>
                    <a:latin typeface="Arial" panose="020B0604020202020204" pitchFamily="34" charset="0"/>
                  </a:rPr>
                  <a:t>) reaction at an accelerated proton energy of 2.6 MeV in order to produce a 5 </a:t>
                </a:r>
                <a:r>
                  <a:rPr lang="en-US" sz="1200" dirty="0">
                    <a:solidFill>
                      <a:schemeClr val="bg1"/>
                    </a:solidFill>
                    <a:latin typeface="Arial" panose="020B0604020202020204" pitchFamily="34" charset="0"/>
                  </a:rPr>
                  <a:t>k</a:t>
                </a:r>
                <a:r>
                  <a:rPr lang="en-GB" sz="1200" b="0" i="0" u="none" strike="noStrike" baseline="0" dirty="0">
                    <a:solidFill>
                      <a:schemeClr val="bg1"/>
                    </a:solidFill>
                    <a:latin typeface="Arial" panose="020B0604020202020204" pitchFamily="34" charset="0"/>
                  </a:rPr>
                  <a:t>eV Quasi-Maxwellian neutron spectrum. So far, this reaction has been operated on solid targets, with corresponding low proton current and neutron flux. We aim to make use of the very high current available at SARAF-II to produce orders of magnitude more neutrons, and thus require a high-density target that is able to withstand high currents, which leads us to select a liquid based target. The only relevant liquid is </a:t>
                </a:r>
                <a14:m>
                  <m:oMath xmlns:m="http://schemas.openxmlformats.org/officeDocument/2006/math">
                    <m:sSub>
                      <m:sSubPr>
                        <m:ctrlPr>
                          <a:rPr lang="en-US" sz="1200" i="1" dirty="0">
                            <a:solidFill>
                              <a:schemeClr val="bg1"/>
                            </a:solidFill>
                            <a:latin typeface="Cambria Math" panose="02040503050406030204" pitchFamily="18" charset="0"/>
                          </a:rPr>
                        </m:ctrlPr>
                      </m:sSubPr>
                      <m:e>
                        <m:r>
                          <a:rPr lang="en-US" sz="1200" i="1" dirty="0">
                            <a:solidFill>
                              <a:schemeClr val="bg1"/>
                            </a:solidFill>
                            <a:latin typeface="Cambria Math" panose="02040503050406030204" pitchFamily="18" charset="0"/>
                          </a:rPr>
                          <m:t>𝐻</m:t>
                        </m:r>
                      </m:e>
                      <m:sub>
                        <m:r>
                          <a:rPr lang="en-US" sz="1200" i="1" dirty="0">
                            <a:solidFill>
                              <a:schemeClr val="bg1"/>
                            </a:solidFill>
                            <a:latin typeface="Cambria Math" panose="02040503050406030204" pitchFamily="18" charset="0"/>
                          </a:rPr>
                          <m:t>2</m:t>
                        </m:r>
                      </m:sub>
                    </m:sSub>
                    <m:sPre>
                      <m:sPrePr>
                        <m:ctrlPr>
                          <a:rPr lang="en-US" sz="1200" i="1" dirty="0">
                            <a:solidFill>
                              <a:schemeClr val="bg1"/>
                            </a:solidFill>
                            <a:latin typeface="Cambria Math" panose="02040503050406030204" pitchFamily="18" charset="0"/>
                          </a:rPr>
                        </m:ctrlPr>
                      </m:sPrePr>
                      <m:sub/>
                      <m:sup>
                        <m:r>
                          <a:rPr lang="en-US" sz="1200" i="1">
                            <a:solidFill>
                              <a:schemeClr val="bg1"/>
                            </a:solidFill>
                            <a:latin typeface="Cambria Math" panose="02040503050406030204" pitchFamily="18" charset="0"/>
                          </a:rPr>
                          <m:t>18</m:t>
                        </m:r>
                      </m:sup>
                      <m:e>
                        <m:r>
                          <a:rPr lang="en-US" sz="1200" i="1">
                            <a:solidFill>
                              <a:schemeClr val="bg1"/>
                            </a:solidFill>
                            <a:latin typeface="Cambria Math" panose="02040503050406030204" pitchFamily="18" charset="0"/>
                          </a:rPr>
                          <m:t>𝑂</m:t>
                        </m:r>
                      </m:e>
                    </m:sPre>
                  </m:oMath>
                </a14:m>
                <a:r>
                  <a:rPr lang="en-US" sz="1200" b="0" i="0" u="none" strike="noStrike" baseline="0" dirty="0">
                    <a:solidFill>
                      <a:schemeClr val="bg1"/>
                    </a:solidFill>
                    <a:latin typeface="Arial" panose="020B0604020202020204" pitchFamily="34" charset="0"/>
                  </a:rPr>
                  <a:t>.</a:t>
                </a:r>
              </a:p>
            </p:txBody>
          </p:sp>
        </mc:Choice>
        <mc:Fallback xmlns="">
          <p:sp>
            <p:nvSpPr>
              <p:cNvPr id="21" name="TextBox 20">
                <a:extLst>
                  <a:ext uri="{FF2B5EF4-FFF2-40B4-BE49-F238E27FC236}">
                    <a16:creationId xmlns:a16="http://schemas.microsoft.com/office/drawing/2014/main" id="{C365E9B0-9A48-49C3-9792-DD35F9F8D181}"/>
                  </a:ext>
                </a:extLst>
              </p:cNvPr>
              <p:cNvSpPr txBox="1">
                <a:spLocks noRot="1" noChangeAspect="1" noMove="1" noResize="1" noEditPoints="1" noAdjustHandles="1" noChangeArrowheads="1" noChangeShapeType="1" noTextEdit="1"/>
              </p:cNvSpPr>
              <p:nvPr/>
            </p:nvSpPr>
            <p:spPr>
              <a:xfrm>
                <a:off x="93918" y="1578578"/>
                <a:ext cx="3189151" cy="2718052"/>
              </a:xfrm>
              <a:prstGeom prst="rect">
                <a:avLst/>
              </a:prstGeom>
              <a:blipFill>
                <a:blip r:embed="rId4"/>
                <a:stretch>
                  <a:fillRect b="-448"/>
                </a:stretch>
              </a:blipFill>
            </p:spPr>
            <p:txBody>
              <a:bodyPr/>
              <a:lstStyle/>
              <a:p>
                <a:r>
                  <a:rPr lang="en-IL">
                    <a:noFill/>
                  </a:rPr>
                  <a:t> </a:t>
                </a:r>
              </a:p>
            </p:txBody>
          </p:sp>
        </mc:Fallback>
      </mc:AlternateContent>
      <p:sp>
        <p:nvSpPr>
          <p:cNvPr id="26" name="Slide Number Placeholder 3">
            <a:extLst>
              <a:ext uri="{FF2B5EF4-FFF2-40B4-BE49-F238E27FC236}">
                <a16:creationId xmlns:a16="http://schemas.microsoft.com/office/drawing/2014/main" id="{75290013-107E-4430-B65B-1B3C07D5673E}"/>
              </a:ext>
            </a:extLst>
          </p:cNvPr>
          <p:cNvSpPr>
            <a:spLocks noGrp="1"/>
          </p:cNvSpPr>
          <p:nvPr>
            <p:ph type="sldNum" idx="12"/>
          </p:nvPr>
        </p:nvSpPr>
        <p:spPr>
          <a:xfrm>
            <a:off x="8065290" y="4241814"/>
            <a:ext cx="856684" cy="502444"/>
          </a:xfrm>
        </p:spPr>
        <p:txBody>
          <a:bodyPr/>
          <a:lstStyle/>
          <a:p>
            <a:fld id="{00000000-1234-1234-1234-123412341234}" type="slidenum">
              <a:rPr lang="pl-PL" smtClean="0"/>
              <a:pPr/>
              <a:t>20</a:t>
            </a:fld>
            <a:endParaRPr lang="pl-PL"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E1A97EE-1DE1-4661-B003-6FBD0A9E0226}"/>
                  </a:ext>
                </a:extLst>
              </p:cNvPr>
              <p:cNvSpPr txBox="1"/>
              <p:nvPr/>
            </p:nvSpPr>
            <p:spPr>
              <a:xfrm>
                <a:off x="-654657" y="4417272"/>
                <a:ext cx="4686300" cy="5477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L" sz="1100" i="1" smtClean="0">
                          <a:solidFill>
                            <a:schemeClr val="bg1"/>
                          </a:solidFill>
                          <a:latin typeface="Cambria Math" panose="02040503050406030204" pitchFamily="18" charset="0"/>
                        </a:rPr>
                        <m:t>𝑀𝐴𝐶𝑆</m:t>
                      </m:r>
                      <m:r>
                        <a:rPr lang="en-IL" sz="1100" i="0">
                          <a:solidFill>
                            <a:schemeClr val="bg1"/>
                          </a:solidFill>
                          <a:latin typeface="Cambria Math" panose="02040503050406030204" pitchFamily="18" charset="0"/>
                        </a:rPr>
                        <m:t>=</m:t>
                      </m:r>
                      <m:d>
                        <m:dPr>
                          <m:begChr m:val="〈"/>
                          <m:endChr m:val="〉"/>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𝜎</m:t>
                          </m:r>
                        </m:e>
                      </m:d>
                      <m:r>
                        <a:rPr lang="en-IL" sz="1100" i="0">
                          <a:solidFill>
                            <a:schemeClr val="bg1"/>
                          </a:solidFill>
                          <a:latin typeface="Cambria Math" panose="02040503050406030204" pitchFamily="18" charset="0"/>
                        </a:rPr>
                        <m:t>=</m:t>
                      </m:r>
                      <m:f>
                        <m:fPr>
                          <m:ctrlPr>
                            <a:rPr lang="en-IL" sz="1100" i="1">
                              <a:solidFill>
                                <a:schemeClr val="bg1"/>
                              </a:solidFill>
                              <a:latin typeface="Cambria Math" panose="02040503050406030204" pitchFamily="18" charset="0"/>
                            </a:rPr>
                          </m:ctrlPr>
                        </m:fPr>
                        <m:num>
                          <m:d>
                            <m:dPr>
                              <m:begChr m:val="〈"/>
                              <m:endChr m:val="〉"/>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𝜎</m:t>
                              </m:r>
                              <m:r>
                                <a:rPr lang="en-IL" sz="1100" i="1">
                                  <a:solidFill>
                                    <a:schemeClr val="bg1"/>
                                  </a:solidFill>
                                  <a:latin typeface="Cambria Math" panose="02040503050406030204" pitchFamily="18" charset="0"/>
                                </a:rPr>
                                <m:t>𝑣</m:t>
                              </m:r>
                            </m:e>
                          </m:d>
                        </m:num>
                        <m:den>
                          <m:sSub>
                            <m:sSubPr>
                              <m:ctrlPr>
                                <a:rPr lang="en-IL" sz="1100" i="1">
                                  <a:solidFill>
                                    <a:schemeClr val="bg1"/>
                                  </a:solidFill>
                                  <a:latin typeface="Cambria Math" panose="02040503050406030204" pitchFamily="18" charset="0"/>
                                </a:rPr>
                              </m:ctrlPr>
                            </m:sSubPr>
                            <m:e>
                              <m:r>
                                <a:rPr lang="en-IL" sz="1100" i="1">
                                  <a:solidFill>
                                    <a:schemeClr val="bg1"/>
                                  </a:solidFill>
                                  <a:latin typeface="Cambria Math" panose="02040503050406030204" pitchFamily="18" charset="0"/>
                                </a:rPr>
                                <m:t>𝑣</m:t>
                              </m:r>
                            </m:e>
                            <m:sub>
                              <m:r>
                                <m:rPr>
                                  <m:sty m:val="p"/>
                                </m:rPr>
                                <a:rPr lang="en-IL" sz="1100" i="0">
                                  <a:solidFill>
                                    <a:schemeClr val="bg1"/>
                                  </a:solidFill>
                                  <a:latin typeface="Cambria Math" panose="02040503050406030204" pitchFamily="18" charset="0"/>
                                </a:rPr>
                                <m:t>T</m:t>
                              </m:r>
                            </m:sub>
                          </m:sSub>
                        </m:den>
                      </m:f>
                      <m:r>
                        <a:rPr lang="en-IL" sz="1100" i="0">
                          <a:solidFill>
                            <a:schemeClr val="bg1"/>
                          </a:solidFill>
                          <a:latin typeface="Cambria Math" panose="02040503050406030204" pitchFamily="18" charset="0"/>
                        </a:rPr>
                        <m:t>=</m:t>
                      </m:r>
                      <m:f>
                        <m:fPr>
                          <m:ctrlPr>
                            <a:rPr lang="en-IL" sz="1100" i="1">
                              <a:solidFill>
                                <a:schemeClr val="bg1"/>
                              </a:solidFill>
                              <a:latin typeface="Cambria Math" panose="02040503050406030204" pitchFamily="18" charset="0"/>
                            </a:rPr>
                          </m:ctrlPr>
                        </m:fPr>
                        <m:num>
                          <m:r>
                            <a:rPr lang="en-IL" sz="1100" i="0">
                              <a:solidFill>
                                <a:schemeClr val="bg1"/>
                              </a:solidFill>
                              <a:latin typeface="Cambria Math" panose="02040503050406030204" pitchFamily="18" charset="0"/>
                            </a:rPr>
                            <m:t>2</m:t>
                          </m:r>
                        </m:num>
                        <m:den>
                          <m:rad>
                            <m:radPr>
                              <m:degHide m:val="on"/>
                              <m:ctrlPr>
                                <a:rPr lang="en-IL" sz="1100" i="1">
                                  <a:solidFill>
                                    <a:schemeClr val="bg1"/>
                                  </a:solidFill>
                                  <a:latin typeface="Cambria Math" panose="02040503050406030204" pitchFamily="18" charset="0"/>
                                </a:rPr>
                              </m:ctrlPr>
                            </m:radPr>
                            <m:deg/>
                            <m:e>
                              <m:r>
                                <a:rPr lang="en-IL" sz="1100" i="1">
                                  <a:solidFill>
                                    <a:schemeClr val="bg1"/>
                                  </a:solidFill>
                                  <a:latin typeface="Cambria Math" panose="02040503050406030204" pitchFamily="18" charset="0"/>
                                </a:rPr>
                                <m:t>𝜋</m:t>
                              </m:r>
                            </m:e>
                          </m:rad>
                        </m:den>
                      </m:f>
                      <m:f>
                        <m:fPr>
                          <m:ctrlPr>
                            <a:rPr lang="en-IL" sz="1100" i="1">
                              <a:solidFill>
                                <a:schemeClr val="bg1"/>
                              </a:solidFill>
                              <a:latin typeface="Cambria Math" panose="02040503050406030204" pitchFamily="18" charset="0"/>
                            </a:rPr>
                          </m:ctrlPr>
                        </m:fPr>
                        <m:num>
                          <m:nary>
                            <m:naryPr>
                              <m:limLoc m:val="subSup"/>
                              <m:ctrlPr>
                                <a:rPr lang="en-IL" sz="1100" i="1">
                                  <a:solidFill>
                                    <a:schemeClr val="bg1"/>
                                  </a:solidFill>
                                  <a:latin typeface="Cambria Math" panose="02040503050406030204" pitchFamily="18" charset="0"/>
                                </a:rPr>
                              </m:ctrlPr>
                            </m:naryPr>
                            <m:sub>
                              <m:r>
                                <a:rPr lang="en-IL" sz="1100" i="0">
                                  <a:solidFill>
                                    <a:schemeClr val="bg1"/>
                                  </a:solidFill>
                                  <a:latin typeface="Cambria Math" panose="02040503050406030204" pitchFamily="18" charset="0"/>
                                </a:rPr>
                                <m:t>0</m:t>
                              </m:r>
                            </m:sub>
                            <m:sup>
                              <m:r>
                                <a:rPr lang="en-IL" sz="1100" i="0">
                                  <a:solidFill>
                                    <a:schemeClr val="bg1"/>
                                  </a:solidFill>
                                  <a:latin typeface="Cambria Math" panose="02040503050406030204" pitchFamily="18" charset="0"/>
                                </a:rPr>
                                <m:t>∞</m:t>
                              </m:r>
                            </m:sup>
                            <m:e>
                              <m:sSup>
                                <m:sSupPr>
                                  <m:ctrlPr>
                                    <a:rPr lang="en-IL" sz="1100" i="1">
                                      <a:solidFill>
                                        <a:schemeClr val="bg1"/>
                                      </a:solidFill>
                                      <a:latin typeface="Cambria Math" panose="02040503050406030204" pitchFamily="18" charset="0"/>
                                    </a:rPr>
                                  </m:ctrlPr>
                                </m:sSupPr>
                                <m:e>
                                  <m:r>
                                    <a:rPr lang="en-IL" sz="1100" i="1">
                                      <a:solidFill>
                                        <a:schemeClr val="bg1"/>
                                      </a:solidFill>
                                      <a:latin typeface="Cambria Math" panose="02040503050406030204" pitchFamily="18" charset="0"/>
                                    </a:rPr>
                                    <m:t>𝑒</m:t>
                                  </m:r>
                                </m:e>
                                <m:sup>
                                  <m:r>
                                    <a:rPr lang="en-IL" sz="1100" i="0">
                                      <a:solidFill>
                                        <a:schemeClr val="bg1"/>
                                      </a:solidFill>
                                      <a:latin typeface="Cambria Math" panose="02040503050406030204" pitchFamily="18" charset="0"/>
                                    </a:rPr>
                                    <m:t>−</m:t>
                                  </m:r>
                                  <m:f>
                                    <m:fPr>
                                      <m:type m:val="lin"/>
                                      <m:ctrlPr>
                                        <a:rPr lang="en-IL" sz="1100" i="1">
                                          <a:solidFill>
                                            <a:schemeClr val="bg1"/>
                                          </a:solidFill>
                                          <a:latin typeface="Cambria Math" panose="02040503050406030204" pitchFamily="18" charset="0"/>
                                        </a:rPr>
                                      </m:ctrlPr>
                                    </m:fPr>
                                    <m:num>
                                      <m:r>
                                        <a:rPr lang="en-IL" sz="1100" i="1">
                                          <a:solidFill>
                                            <a:schemeClr val="bg1"/>
                                          </a:solidFill>
                                          <a:latin typeface="Cambria Math" panose="02040503050406030204" pitchFamily="18" charset="0"/>
                                        </a:rPr>
                                        <m:t>𝐸</m:t>
                                      </m:r>
                                    </m:num>
                                    <m:den>
                                      <m:r>
                                        <a:rPr lang="en-IL" sz="1100" i="1">
                                          <a:solidFill>
                                            <a:schemeClr val="bg1"/>
                                          </a:solidFill>
                                          <a:latin typeface="Cambria Math" panose="02040503050406030204" pitchFamily="18" charset="0"/>
                                        </a:rPr>
                                        <m:t>𝑘</m:t>
                                      </m:r>
                                    </m:den>
                                  </m:f>
                                  <m:r>
                                    <a:rPr lang="en-IL" sz="1100" i="1">
                                      <a:solidFill>
                                        <a:schemeClr val="bg1"/>
                                      </a:solidFill>
                                      <a:latin typeface="Cambria Math" panose="02040503050406030204" pitchFamily="18" charset="0"/>
                                    </a:rPr>
                                    <m:t>𝑇</m:t>
                                  </m:r>
                                </m:sup>
                              </m:sSup>
                              <m:r>
                                <a:rPr lang="en-IL" sz="1100" i="1">
                                  <a:solidFill>
                                    <a:schemeClr val="bg1"/>
                                  </a:solidFill>
                                  <a:latin typeface="Cambria Math" panose="02040503050406030204" pitchFamily="18" charset="0"/>
                                </a:rPr>
                                <m:t>𝜎</m:t>
                              </m:r>
                              <m:d>
                                <m:dPr>
                                  <m:ctrlPr>
                                    <a:rPr lang="en-IL" sz="1100" i="1">
                                      <a:solidFill>
                                        <a:schemeClr val="bg1"/>
                                      </a:solidFill>
                                      <a:latin typeface="Cambria Math" panose="02040503050406030204" pitchFamily="18" charset="0"/>
                                    </a:rPr>
                                  </m:ctrlPr>
                                </m:dPr>
                                <m:e>
                                  <m:r>
                                    <a:rPr lang="en-IL" sz="1100" i="1">
                                      <a:solidFill>
                                        <a:schemeClr val="bg1"/>
                                      </a:solidFill>
                                      <a:latin typeface="Cambria Math" panose="02040503050406030204" pitchFamily="18" charset="0"/>
                                    </a:rPr>
                                    <m:t>𝐸</m:t>
                                  </m:r>
                                </m:e>
                              </m:d>
                              <m:r>
                                <a:rPr lang="en-IL" sz="1100" i="1">
                                  <a:solidFill>
                                    <a:schemeClr val="bg1"/>
                                  </a:solidFill>
                                  <a:latin typeface="Cambria Math" panose="02040503050406030204" pitchFamily="18" charset="0"/>
                                </a:rPr>
                                <m:t>𝐸𝑑𝐸</m:t>
                              </m:r>
                            </m:e>
                          </m:nary>
                        </m:num>
                        <m:den>
                          <m:nary>
                            <m:naryPr>
                              <m:limLoc m:val="subSup"/>
                              <m:ctrlPr>
                                <a:rPr lang="en-IL" sz="1100" i="1">
                                  <a:solidFill>
                                    <a:schemeClr val="bg1"/>
                                  </a:solidFill>
                                  <a:latin typeface="Cambria Math" panose="02040503050406030204" pitchFamily="18" charset="0"/>
                                </a:rPr>
                              </m:ctrlPr>
                            </m:naryPr>
                            <m:sub>
                              <m:r>
                                <a:rPr lang="en-IL" sz="1100" i="0">
                                  <a:solidFill>
                                    <a:schemeClr val="bg1"/>
                                  </a:solidFill>
                                  <a:latin typeface="Cambria Math" panose="02040503050406030204" pitchFamily="18" charset="0"/>
                                </a:rPr>
                                <m:t>0</m:t>
                              </m:r>
                            </m:sub>
                            <m:sup>
                              <m:r>
                                <a:rPr lang="en-IL" sz="1100" i="0">
                                  <a:solidFill>
                                    <a:schemeClr val="bg1"/>
                                  </a:solidFill>
                                  <a:latin typeface="Cambria Math" panose="02040503050406030204" pitchFamily="18" charset="0"/>
                                </a:rPr>
                                <m:t>∞</m:t>
                              </m:r>
                            </m:sup>
                            <m:e>
                              <m:sSup>
                                <m:sSupPr>
                                  <m:ctrlPr>
                                    <a:rPr lang="en-IL" sz="1100" i="1">
                                      <a:solidFill>
                                        <a:schemeClr val="bg1"/>
                                      </a:solidFill>
                                      <a:latin typeface="Cambria Math" panose="02040503050406030204" pitchFamily="18" charset="0"/>
                                    </a:rPr>
                                  </m:ctrlPr>
                                </m:sSupPr>
                                <m:e>
                                  <m:r>
                                    <a:rPr lang="en-IL" sz="1100" i="1">
                                      <a:solidFill>
                                        <a:schemeClr val="bg1"/>
                                      </a:solidFill>
                                      <a:latin typeface="Cambria Math" panose="02040503050406030204" pitchFamily="18" charset="0"/>
                                    </a:rPr>
                                    <m:t>𝑒</m:t>
                                  </m:r>
                                </m:e>
                                <m:sup>
                                  <m:r>
                                    <a:rPr lang="en-IL" sz="1100" i="0">
                                      <a:solidFill>
                                        <a:schemeClr val="bg1"/>
                                      </a:solidFill>
                                      <a:latin typeface="Cambria Math" panose="02040503050406030204" pitchFamily="18" charset="0"/>
                                    </a:rPr>
                                    <m:t>−</m:t>
                                  </m:r>
                                  <m:f>
                                    <m:fPr>
                                      <m:type m:val="lin"/>
                                      <m:ctrlPr>
                                        <a:rPr lang="en-IL" sz="1100" i="1">
                                          <a:solidFill>
                                            <a:schemeClr val="bg1"/>
                                          </a:solidFill>
                                          <a:latin typeface="Cambria Math" panose="02040503050406030204" pitchFamily="18" charset="0"/>
                                        </a:rPr>
                                      </m:ctrlPr>
                                    </m:fPr>
                                    <m:num>
                                      <m:r>
                                        <a:rPr lang="en-IL" sz="1100" i="1">
                                          <a:solidFill>
                                            <a:schemeClr val="bg1"/>
                                          </a:solidFill>
                                          <a:latin typeface="Cambria Math" panose="02040503050406030204" pitchFamily="18" charset="0"/>
                                        </a:rPr>
                                        <m:t>𝐸</m:t>
                                      </m:r>
                                    </m:num>
                                    <m:den>
                                      <m:r>
                                        <a:rPr lang="en-IL" sz="1100" i="1">
                                          <a:solidFill>
                                            <a:schemeClr val="bg1"/>
                                          </a:solidFill>
                                          <a:latin typeface="Cambria Math" panose="02040503050406030204" pitchFamily="18" charset="0"/>
                                        </a:rPr>
                                        <m:t>𝑘</m:t>
                                      </m:r>
                                    </m:den>
                                  </m:f>
                                  <m:r>
                                    <a:rPr lang="en-IL" sz="1100" i="1">
                                      <a:solidFill>
                                        <a:schemeClr val="bg1"/>
                                      </a:solidFill>
                                      <a:latin typeface="Cambria Math" panose="02040503050406030204" pitchFamily="18" charset="0"/>
                                    </a:rPr>
                                    <m:t>𝑇</m:t>
                                  </m:r>
                                </m:sup>
                              </m:sSup>
                              <m:r>
                                <a:rPr lang="en-IL" sz="1100" i="1">
                                  <a:solidFill>
                                    <a:schemeClr val="bg1"/>
                                  </a:solidFill>
                                  <a:latin typeface="Cambria Math" panose="02040503050406030204" pitchFamily="18" charset="0"/>
                                </a:rPr>
                                <m:t>𝐸𝑑𝐸</m:t>
                              </m:r>
                            </m:e>
                          </m:nary>
                        </m:den>
                      </m:f>
                    </m:oMath>
                  </m:oMathPara>
                </a14:m>
                <a:endParaRPr lang="en-IL" sz="1100" dirty="0">
                  <a:solidFill>
                    <a:schemeClr val="bg1"/>
                  </a:solidFill>
                </a:endParaRPr>
              </a:p>
            </p:txBody>
          </p:sp>
        </mc:Choice>
        <mc:Fallback xmlns="">
          <p:sp>
            <p:nvSpPr>
              <p:cNvPr id="27" name="TextBox 26">
                <a:extLst>
                  <a:ext uri="{FF2B5EF4-FFF2-40B4-BE49-F238E27FC236}">
                    <a16:creationId xmlns:a16="http://schemas.microsoft.com/office/drawing/2014/main" id="{CE1A97EE-1DE1-4661-B003-6FBD0A9E0226}"/>
                  </a:ext>
                </a:extLst>
              </p:cNvPr>
              <p:cNvSpPr txBox="1">
                <a:spLocks noRot="1" noChangeAspect="1" noMove="1" noResize="1" noEditPoints="1" noAdjustHandles="1" noChangeArrowheads="1" noChangeShapeType="1" noTextEdit="1"/>
              </p:cNvSpPr>
              <p:nvPr/>
            </p:nvSpPr>
            <p:spPr>
              <a:xfrm>
                <a:off x="-654657" y="4417272"/>
                <a:ext cx="4686300" cy="547779"/>
              </a:xfrm>
              <a:prstGeom prst="rect">
                <a:avLst/>
              </a:prstGeom>
              <a:blipFill>
                <a:blip r:embed="rId5"/>
                <a:stretch>
                  <a:fillRect t="-55056" b="-86517"/>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D3C1872A-44F7-4CEB-86EC-BB3A00706BAE}"/>
                  </a:ext>
                </a:extLst>
              </p:cNvPr>
              <p:cNvSpPr txBox="1"/>
              <p:nvPr/>
            </p:nvSpPr>
            <p:spPr>
              <a:xfrm>
                <a:off x="3390623" y="1329246"/>
                <a:ext cx="1753865" cy="334066"/>
              </a:xfrm>
              <a:prstGeom prst="rect">
                <a:avLst/>
              </a:prstGeom>
              <a:noFill/>
              <a:ln>
                <a:solidFill>
                  <a:schemeClr val="bg1"/>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pt-BR" b="0" i="1" dirty="0" smtClean="0">
                          <a:solidFill>
                            <a:schemeClr val="bg1"/>
                          </a:solidFill>
                          <a:effectLst/>
                          <a:latin typeface="Cambria Math" panose="02040503050406030204" pitchFamily="18" charset="0"/>
                        </a:rPr>
                        <m:t>𝑛</m:t>
                      </m:r>
                      <m:r>
                        <a:rPr lang="pt-BR" b="0" i="1" dirty="0" smtClean="0">
                          <a:solidFill>
                            <a:schemeClr val="bg1"/>
                          </a:solidFill>
                          <a:effectLst/>
                          <a:latin typeface="Cambria Math" panose="02040503050406030204" pitchFamily="18" charset="0"/>
                        </a:rPr>
                        <m:t> → </m:t>
                      </m:r>
                      <m:r>
                        <a:rPr lang="pt-BR" b="0" i="1" dirty="0" smtClean="0">
                          <a:solidFill>
                            <a:schemeClr val="bg1"/>
                          </a:solidFill>
                          <a:effectLst/>
                          <a:latin typeface="Cambria Math" panose="02040503050406030204" pitchFamily="18" charset="0"/>
                        </a:rPr>
                        <m:t>𝑝</m:t>
                      </m:r>
                      <m:r>
                        <a:rPr lang="pt-BR" b="0" i="1" dirty="0" smtClean="0">
                          <a:solidFill>
                            <a:schemeClr val="bg1"/>
                          </a:solidFill>
                          <a:effectLst/>
                          <a:latin typeface="Cambria Math" panose="02040503050406030204" pitchFamily="18" charset="0"/>
                        </a:rPr>
                        <m:t> + </m:t>
                      </m:r>
                      <m:sSup>
                        <m:sSupPr>
                          <m:ctrlPr>
                            <a:rPr lang="en-US" b="0" i="1" dirty="0" smtClean="0">
                              <a:solidFill>
                                <a:schemeClr val="bg1"/>
                              </a:solidFill>
                              <a:effectLst/>
                              <a:latin typeface="Cambria Math" panose="02040503050406030204" pitchFamily="18" charset="0"/>
                            </a:rPr>
                          </m:ctrlPr>
                        </m:sSupPr>
                        <m:e>
                          <m:r>
                            <a:rPr lang="pt-BR" b="0" i="1" dirty="0" smtClean="0">
                              <a:solidFill>
                                <a:schemeClr val="bg1"/>
                              </a:solidFill>
                              <a:effectLst/>
                              <a:latin typeface="Cambria Math" panose="02040503050406030204" pitchFamily="18" charset="0"/>
                            </a:rPr>
                            <m:t>𝑒</m:t>
                          </m:r>
                        </m:e>
                        <m:sup>
                          <m:r>
                            <a:rPr lang="en-US" b="0" i="1" dirty="0" smtClean="0">
                              <a:solidFill>
                                <a:schemeClr val="bg1"/>
                              </a:solidFill>
                              <a:effectLst/>
                              <a:latin typeface="Cambria Math" panose="02040503050406030204" pitchFamily="18" charset="0"/>
                            </a:rPr>
                            <m:t>−</m:t>
                          </m:r>
                        </m:sup>
                      </m:sSup>
                      <m:r>
                        <a:rPr lang="pt-BR" b="0" i="1" dirty="0" smtClean="0">
                          <a:solidFill>
                            <a:schemeClr val="bg1"/>
                          </a:solidFill>
                          <a:effectLst/>
                          <a:latin typeface="Cambria Math" panose="02040503050406030204" pitchFamily="18" charset="0"/>
                        </a:rPr>
                        <m:t> </m:t>
                      </m:r>
                      <m:r>
                        <a:rPr lang="pt-BR" b="0" i="1" dirty="0">
                          <a:solidFill>
                            <a:schemeClr val="bg1"/>
                          </a:solidFill>
                          <a:effectLst/>
                          <a:latin typeface="Cambria Math" panose="02040503050406030204" pitchFamily="18" charset="0"/>
                        </a:rPr>
                        <m:t>+</m:t>
                      </m:r>
                      <m:sSub>
                        <m:sSubPr>
                          <m:ctrlPr>
                            <a:rPr lang="pt-BR" b="0" i="1" dirty="0" smtClean="0">
                              <a:solidFill>
                                <a:schemeClr val="bg1"/>
                              </a:solidFill>
                              <a:effectLst/>
                              <a:latin typeface="Cambria Math" panose="02040503050406030204" pitchFamily="18" charset="0"/>
                            </a:rPr>
                          </m:ctrlPr>
                        </m:sSubPr>
                        <m:e>
                          <m:acc>
                            <m:accPr>
                              <m:chr m:val="̅"/>
                              <m:ctrlPr>
                                <a:rPr lang="pt-BR" i="1" dirty="0">
                                  <a:solidFill>
                                    <a:schemeClr val="bg1"/>
                                  </a:solidFill>
                                  <a:latin typeface="Cambria Math" panose="02040503050406030204" pitchFamily="18" charset="0"/>
                                </a:rPr>
                              </m:ctrlPr>
                            </m:accPr>
                            <m:e>
                              <m:r>
                                <a:rPr lang="pt-BR" i="1" dirty="0">
                                  <a:solidFill>
                                    <a:schemeClr val="bg1"/>
                                  </a:solidFill>
                                  <a:latin typeface="Cambria Math" panose="02040503050406030204" pitchFamily="18" charset="0"/>
                                </a:rPr>
                                <m:t>𝜈</m:t>
                              </m:r>
                            </m:e>
                          </m:acc>
                        </m:e>
                        <m:sub>
                          <m:r>
                            <a:rPr lang="en-US" b="0" i="1" dirty="0" smtClean="0">
                              <a:solidFill>
                                <a:schemeClr val="bg1"/>
                              </a:solidFill>
                              <a:effectLst/>
                              <a:latin typeface="Cambria Math" panose="02040503050406030204" pitchFamily="18" charset="0"/>
                            </a:rPr>
                            <m:t>𝑒</m:t>
                          </m:r>
                        </m:sub>
                      </m:sSub>
                      <m:r>
                        <a:rPr lang="pt-BR" b="0" i="1" dirty="0">
                          <a:solidFill>
                            <a:schemeClr val="bg1"/>
                          </a:solidFill>
                          <a:effectLst/>
                          <a:latin typeface="Cambria Math" panose="02040503050406030204" pitchFamily="18" charset="0"/>
                        </a:rPr>
                        <m:t> </m:t>
                      </m:r>
                    </m:oMath>
                  </m:oMathPara>
                </a14:m>
                <a:endParaRPr lang="en-IL" dirty="0">
                  <a:solidFill>
                    <a:schemeClr val="bg1"/>
                  </a:solidFill>
                </a:endParaRPr>
              </a:p>
            </p:txBody>
          </p:sp>
        </mc:Choice>
        <mc:Fallback xmlns="">
          <p:sp>
            <p:nvSpPr>
              <p:cNvPr id="10" name="TextBox 9">
                <a:extLst>
                  <a:ext uri="{FF2B5EF4-FFF2-40B4-BE49-F238E27FC236}">
                    <a16:creationId xmlns:a16="http://schemas.microsoft.com/office/drawing/2014/main" id="{D3C1872A-44F7-4CEB-86EC-BB3A00706BAE}"/>
                  </a:ext>
                </a:extLst>
              </p:cNvPr>
              <p:cNvSpPr txBox="1">
                <a:spLocks noRot="1" noChangeAspect="1" noMove="1" noResize="1" noEditPoints="1" noAdjustHandles="1" noChangeArrowheads="1" noChangeShapeType="1" noTextEdit="1"/>
              </p:cNvSpPr>
              <p:nvPr/>
            </p:nvSpPr>
            <p:spPr>
              <a:xfrm>
                <a:off x="3390623" y="1329246"/>
                <a:ext cx="1753865" cy="334066"/>
              </a:xfrm>
              <a:prstGeom prst="rect">
                <a:avLst/>
              </a:prstGeom>
              <a:blipFill>
                <a:blip r:embed="rId6"/>
                <a:stretch>
                  <a:fillRect r="-2414" b="-15789"/>
                </a:stretch>
              </a:blipFill>
              <a:ln>
                <a:solidFill>
                  <a:schemeClr val="bg1"/>
                </a:solidFill>
              </a:ln>
            </p:spPr>
            <p:txBody>
              <a:bodyPr/>
              <a:lstStyle/>
              <a:p>
                <a:r>
                  <a:rPr lang="en-IL">
                    <a:noFill/>
                  </a:rPr>
                  <a:t> </a:t>
                </a:r>
              </a:p>
            </p:txBody>
          </p:sp>
        </mc:Fallback>
      </mc:AlternateContent>
      <p:sp>
        <p:nvSpPr>
          <p:cNvPr id="2" name="TextBox 1">
            <a:extLst>
              <a:ext uri="{FF2B5EF4-FFF2-40B4-BE49-F238E27FC236}">
                <a16:creationId xmlns:a16="http://schemas.microsoft.com/office/drawing/2014/main" id="{49FFAFFE-B81B-4BEE-998E-5EEDF978C753}"/>
              </a:ext>
            </a:extLst>
          </p:cNvPr>
          <p:cNvSpPr txBox="1"/>
          <p:nvPr/>
        </p:nvSpPr>
        <p:spPr>
          <a:xfrm>
            <a:off x="6493669" y="4903189"/>
            <a:ext cx="3296723" cy="261610"/>
          </a:xfrm>
          <a:prstGeom prst="rect">
            <a:avLst/>
          </a:prstGeom>
          <a:noFill/>
        </p:spPr>
        <p:txBody>
          <a:bodyPr wrap="square" rtlCol="0">
            <a:spAutoFit/>
          </a:bodyPr>
          <a:lstStyle/>
          <a:p>
            <a:r>
              <a:rPr lang="pt-BR" sz="1100" dirty="0">
                <a:solidFill>
                  <a:srgbClr val="2E74B5"/>
                </a:solidFill>
                <a:effectLst/>
                <a:latin typeface="Calibri" panose="020F0502020204030204" pitchFamily="34" charset="0"/>
                <a:ea typeface="Calibri" panose="020F0502020204030204" pitchFamily="34" charset="0"/>
                <a:cs typeface="Arial" panose="020B0604020202020204" pitchFamily="34" charset="0"/>
              </a:rPr>
              <a:t>Image courtesy of EMMI, GSI/Different Arts.</a:t>
            </a:r>
            <a:endParaRPr lang="en-IL" sz="1000" dirty="0"/>
          </a:p>
        </p:txBody>
      </p:sp>
    </p:spTree>
    <p:extLst>
      <p:ext uri="{BB962C8B-B14F-4D97-AF65-F5344CB8AC3E}">
        <p14:creationId xmlns:p14="http://schemas.microsoft.com/office/powerpoint/2010/main" val="111951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6AF3A60-A822-4A78-B860-3AAD56B5D26C}"/>
              </a:ext>
            </a:extLst>
          </p:cNvPr>
          <p:cNvSpPr txBox="1"/>
          <p:nvPr/>
        </p:nvSpPr>
        <p:spPr>
          <a:xfrm>
            <a:off x="3418073" y="1134121"/>
            <a:ext cx="3454886" cy="2062103"/>
          </a:xfrm>
          <a:prstGeom prst="rect">
            <a:avLst/>
          </a:prstGeom>
          <a:noFill/>
          <a:ln>
            <a:noFill/>
          </a:ln>
        </p:spPr>
        <p:txBody>
          <a:bodyPr wrap="square" rtlCol="0">
            <a:spAutoFit/>
          </a:bodyPr>
          <a:lstStyle/>
          <a:p>
            <a:r>
              <a:rPr lang="es-ES" sz="1600" dirty="0" err="1">
                <a:solidFill>
                  <a:schemeClr val="bg1"/>
                </a:solidFill>
              </a:rPr>
              <a:t>Endgoal</a:t>
            </a:r>
            <a:r>
              <a:rPr lang="es-ES" sz="1600" dirty="0">
                <a:solidFill>
                  <a:schemeClr val="bg1"/>
                </a:solidFill>
              </a:rPr>
              <a:t> – </a:t>
            </a:r>
            <a:r>
              <a:rPr lang="es-ES" sz="1600" dirty="0" err="1">
                <a:solidFill>
                  <a:schemeClr val="bg1"/>
                </a:solidFill>
              </a:rPr>
              <a:t>The</a:t>
            </a:r>
            <a:r>
              <a:rPr lang="es-ES" sz="1600" dirty="0">
                <a:solidFill>
                  <a:schemeClr val="bg1"/>
                </a:solidFill>
              </a:rPr>
              <a:t> </a:t>
            </a:r>
            <a:r>
              <a:rPr lang="es-ES" sz="1600" dirty="0" err="1">
                <a:solidFill>
                  <a:schemeClr val="bg1"/>
                </a:solidFill>
              </a:rPr>
              <a:t>better</a:t>
            </a:r>
            <a:r>
              <a:rPr lang="es-ES" sz="1600" dirty="0">
                <a:solidFill>
                  <a:schemeClr val="bg1"/>
                </a:solidFill>
              </a:rPr>
              <a:t> </a:t>
            </a:r>
            <a:r>
              <a:rPr lang="es-ES" sz="1600" dirty="0" err="1">
                <a:solidFill>
                  <a:schemeClr val="bg1"/>
                </a:solidFill>
              </a:rPr>
              <a:t>understanding</a:t>
            </a:r>
            <a:r>
              <a:rPr lang="es-ES" sz="1600" dirty="0">
                <a:solidFill>
                  <a:schemeClr val="bg1"/>
                </a:solidFill>
              </a:rPr>
              <a:t> </a:t>
            </a:r>
            <a:r>
              <a:rPr lang="es-ES" sz="1600" dirty="0" err="1">
                <a:solidFill>
                  <a:schemeClr val="bg1"/>
                </a:solidFill>
              </a:rPr>
              <a:t>of</a:t>
            </a:r>
            <a:r>
              <a:rPr lang="es-ES" sz="1600" dirty="0">
                <a:solidFill>
                  <a:schemeClr val="bg1"/>
                </a:solidFill>
              </a:rPr>
              <a:t> </a:t>
            </a:r>
            <a:r>
              <a:rPr lang="es-ES" sz="1600" dirty="0" err="1">
                <a:solidFill>
                  <a:schemeClr val="bg1"/>
                </a:solidFill>
              </a:rPr>
              <a:t>processes</a:t>
            </a:r>
            <a:r>
              <a:rPr lang="es-ES" sz="1600" dirty="0">
                <a:solidFill>
                  <a:schemeClr val="bg1"/>
                </a:solidFill>
              </a:rPr>
              <a:t> </a:t>
            </a:r>
            <a:r>
              <a:rPr lang="es-ES" sz="1600" dirty="0" err="1">
                <a:solidFill>
                  <a:schemeClr val="bg1"/>
                </a:solidFill>
              </a:rPr>
              <a:t>occuring</a:t>
            </a:r>
            <a:r>
              <a:rPr lang="es-ES" sz="1600" dirty="0">
                <a:solidFill>
                  <a:schemeClr val="bg1"/>
                </a:solidFill>
              </a:rPr>
              <a:t> in:</a:t>
            </a:r>
          </a:p>
          <a:p>
            <a:pPr marL="214313" indent="-214313">
              <a:buFont typeface="Arial" panose="020B0604020202020204" pitchFamily="34" charset="0"/>
              <a:buChar char="•"/>
            </a:pPr>
            <a:r>
              <a:rPr lang="es-ES" sz="1600" dirty="0" err="1">
                <a:solidFill>
                  <a:schemeClr val="bg1"/>
                </a:solidFill>
              </a:rPr>
              <a:t>Asymptotic</a:t>
            </a:r>
            <a:r>
              <a:rPr lang="es-ES" sz="1600" dirty="0">
                <a:solidFill>
                  <a:schemeClr val="bg1"/>
                </a:solidFill>
              </a:rPr>
              <a:t> </a:t>
            </a:r>
            <a:r>
              <a:rPr lang="es-ES" sz="1600" dirty="0" err="1">
                <a:solidFill>
                  <a:schemeClr val="bg1"/>
                </a:solidFill>
              </a:rPr>
              <a:t>giant</a:t>
            </a:r>
            <a:r>
              <a:rPr lang="es-ES" sz="1600" dirty="0">
                <a:solidFill>
                  <a:schemeClr val="bg1"/>
                </a:solidFill>
              </a:rPr>
              <a:t> </a:t>
            </a:r>
            <a:r>
              <a:rPr lang="es-ES" sz="1600" dirty="0" err="1">
                <a:solidFill>
                  <a:schemeClr val="bg1"/>
                </a:solidFill>
              </a:rPr>
              <a:t>branch</a:t>
            </a:r>
            <a:r>
              <a:rPr lang="es-ES" sz="1600" dirty="0">
                <a:solidFill>
                  <a:schemeClr val="bg1"/>
                </a:solidFill>
              </a:rPr>
              <a:t> </a:t>
            </a:r>
            <a:r>
              <a:rPr lang="es-ES" sz="1600" dirty="0" err="1">
                <a:solidFill>
                  <a:schemeClr val="bg1"/>
                </a:solidFill>
              </a:rPr>
              <a:t>stars</a:t>
            </a:r>
            <a:r>
              <a:rPr lang="es-ES" sz="1600" dirty="0">
                <a:solidFill>
                  <a:schemeClr val="bg1"/>
                </a:solidFill>
              </a:rPr>
              <a:t> </a:t>
            </a:r>
          </a:p>
          <a:p>
            <a:pPr marL="214313" indent="-214313">
              <a:buFont typeface="Arial" panose="020B0604020202020204" pitchFamily="34" charset="0"/>
              <a:buChar char="•"/>
            </a:pPr>
            <a:r>
              <a:rPr lang="es-ES" sz="1600" dirty="0" err="1">
                <a:solidFill>
                  <a:schemeClr val="bg1"/>
                </a:solidFill>
              </a:rPr>
              <a:t>Pulsars</a:t>
            </a:r>
            <a:r>
              <a:rPr lang="es-ES" sz="1600" dirty="0">
                <a:solidFill>
                  <a:schemeClr val="bg1"/>
                </a:solidFill>
              </a:rPr>
              <a:t>, </a:t>
            </a:r>
            <a:r>
              <a:rPr lang="es-ES" sz="1600" dirty="0" err="1">
                <a:solidFill>
                  <a:schemeClr val="bg1"/>
                </a:solidFill>
              </a:rPr>
              <a:t>binary</a:t>
            </a:r>
            <a:r>
              <a:rPr lang="es-ES" sz="1600" dirty="0">
                <a:solidFill>
                  <a:schemeClr val="bg1"/>
                </a:solidFill>
              </a:rPr>
              <a:t> </a:t>
            </a:r>
            <a:r>
              <a:rPr lang="es-ES" sz="1600" dirty="0" err="1">
                <a:solidFill>
                  <a:schemeClr val="bg1"/>
                </a:solidFill>
              </a:rPr>
              <a:t>mergers</a:t>
            </a:r>
            <a:endParaRPr lang="es-ES" sz="1600" dirty="0">
              <a:solidFill>
                <a:schemeClr val="bg1"/>
              </a:solidFill>
            </a:endParaRPr>
          </a:p>
          <a:p>
            <a:pPr marL="214313" indent="-214313">
              <a:buFont typeface="Arial" panose="020B0604020202020204" pitchFamily="34" charset="0"/>
              <a:buChar char="•"/>
            </a:pPr>
            <a:r>
              <a:rPr lang="es-ES" sz="1600" dirty="0">
                <a:solidFill>
                  <a:schemeClr val="bg1"/>
                </a:solidFill>
              </a:rPr>
              <a:t>Active </a:t>
            </a:r>
            <a:r>
              <a:rPr lang="es-ES" sz="1600" dirty="0" err="1">
                <a:solidFill>
                  <a:schemeClr val="bg1"/>
                </a:solidFill>
              </a:rPr>
              <a:t>galactic</a:t>
            </a:r>
            <a:r>
              <a:rPr lang="es-ES" sz="1600" dirty="0">
                <a:solidFill>
                  <a:schemeClr val="bg1"/>
                </a:solidFill>
              </a:rPr>
              <a:t> </a:t>
            </a:r>
            <a:r>
              <a:rPr lang="es-ES" sz="1600" dirty="0" err="1">
                <a:solidFill>
                  <a:schemeClr val="bg1"/>
                </a:solidFill>
              </a:rPr>
              <a:t>nuclei</a:t>
            </a:r>
            <a:endParaRPr lang="es-ES" sz="1600" dirty="0">
              <a:solidFill>
                <a:schemeClr val="bg1"/>
              </a:solidFill>
            </a:endParaRPr>
          </a:p>
          <a:p>
            <a:pPr marL="214313" indent="-214313">
              <a:buFont typeface="Arial" panose="020B0604020202020204" pitchFamily="34" charset="0"/>
              <a:buChar char="•"/>
            </a:pPr>
            <a:r>
              <a:rPr lang="es-ES" sz="1600" dirty="0">
                <a:solidFill>
                  <a:schemeClr val="bg1"/>
                </a:solidFill>
              </a:rPr>
              <a:t>Supernova </a:t>
            </a:r>
            <a:r>
              <a:rPr lang="es-ES" sz="1600" dirty="0" err="1">
                <a:solidFill>
                  <a:schemeClr val="bg1"/>
                </a:solidFill>
              </a:rPr>
              <a:t>explosions</a:t>
            </a:r>
            <a:endParaRPr lang="es-ES" sz="1600" dirty="0">
              <a:solidFill>
                <a:schemeClr val="bg1"/>
              </a:solidFill>
            </a:endParaRPr>
          </a:p>
          <a:p>
            <a:pPr marL="214313" indent="-214313">
              <a:buFont typeface="Arial" panose="020B0604020202020204" pitchFamily="34" charset="0"/>
              <a:buChar char="•"/>
            </a:pPr>
            <a:endParaRPr lang="es-ES" sz="1600" dirty="0">
              <a:solidFill>
                <a:schemeClr val="bg1"/>
              </a:solidFill>
            </a:endParaRPr>
          </a:p>
          <a:p>
            <a:r>
              <a:rPr lang="es-ES" sz="1600" dirty="0">
                <a:solidFill>
                  <a:schemeClr val="bg1"/>
                </a:solidFill>
              </a:rPr>
              <a:t> </a:t>
            </a:r>
          </a:p>
        </p:txBody>
      </p:sp>
      <p:pic>
        <p:nvPicPr>
          <p:cNvPr id="10" name="Picture 9">
            <a:extLst>
              <a:ext uri="{FF2B5EF4-FFF2-40B4-BE49-F238E27FC236}">
                <a16:creationId xmlns:a16="http://schemas.microsoft.com/office/drawing/2014/main" id="{6063A79E-7A02-4189-98A0-9620114102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001" y="3015665"/>
            <a:ext cx="3376424" cy="2025855"/>
          </a:xfrm>
          <a:prstGeom prst="rect">
            <a:avLst/>
          </a:prstGeom>
        </p:spPr>
      </p:pic>
      <p:pic>
        <p:nvPicPr>
          <p:cNvPr id="11" name="Picture 10">
            <a:extLst>
              <a:ext uri="{FF2B5EF4-FFF2-40B4-BE49-F238E27FC236}">
                <a16:creationId xmlns:a16="http://schemas.microsoft.com/office/drawing/2014/main" id="{B1779923-65CE-4459-BDEC-E3929E088DE9}"/>
              </a:ext>
            </a:extLst>
          </p:cNvPr>
          <p:cNvPicPr>
            <a:picLocks noChangeAspect="1"/>
          </p:cNvPicPr>
          <p:nvPr/>
        </p:nvPicPr>
        <p:blipFill>
          <a:blip r:embed="rId4"/>
          <a:stretch>
            <a:fillRect/>
          </a:stretch>
        </p:blipFill>
        <p:spPr>
          <a:xfrm>
            <a:off x="7014670" y="3016381"/>
            <a:ext cx="2036460" cy="2025854"/>
          </a:xfrm>
          <a:prstGeom prst="rect">
            <a:avLst/>
          </a:prstGeom>
        </p:spPr>
      </p:pic>
      <p:pic>
        <p:nvPicPr>
          <p:cNvPr id="12" name="Picture 11">
            <a:extLst>
              <a:ext uri="{FF2B5EF4-FFF2-40B4-BE49-F238E27FC236}">
                <a16:creationId xmlns:a16="http://schemas.microsoft.com/office/drawing/2014/main" id="{ACBD2919-4A6B-4B01-ABED-4CAEF62633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70" y="3010104"/>
            <a:ext cx="3454886" cy="2038790"/>
          </a:xfrm>
          <a:prstGeom prst="rect">
            <a:avLst/>
          </a:prstGeom>
        </p:spPr>
      </p:pic>
      <p:pic>
        <p:nvPicPr>
          <p:cNvPr id="13" name="Picture 12">
            <a:extLst>
              <a:ext uri="{FF2B5EF4-FFF2-40B4-BE49-F238E27FC236}">
                <a16:creationId xmlns:a16="http://schemas.microsoft.com/office/drawing/2014/main" id="{4CA491A2-265B-4542-8040-E8E568EADD14}"/>
              </a:ext>
            </a:extLst>
          </p:cNvPr>
          <p:cNvPicPr>
            <a:picLocks noChangeAspect="1"/>
          </p:cNvPicPr>
          <p:nvPr/>
        </p:nvPicPr>
        <p:blipFill>
          <a:blip r:embed="rId6"/>
          <a:stretch>
            <a:fillRect/>
          </a:stretch>
        </p:blipFill>
        <p:spPr>
          <a:xfrm>
            <a:off x="6743700" y="1425510"/>
            <a:ext cx="2307430" cy="1538286"/>
          </a:xfrm>
          <a:prstGeom prst="rect">
            <a:avLst/>
          </a:prstGeom>
        </p:spPr>
      </p:pic>
      <p:pic>
        <p:nvPicPr>
          <p:cNvPr id="14" name="Picture 13">
            <a:extLst>
              <a:ext uri="{FF2B5EF4-FFF2-40B4-BE49-F238E27FC236}">
                <a16:creationId xmlns:a16="http://schemas.microsoft.com/office/drawing/2014/main" id="{A46B6C65-8A40-48EE-95D2-921769377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7213" y="136980"/>
            <a:ext cx="1853917" cy="1235945"/>
          </a:xfrm>
          <a:prstGeom prst="rect">
            <a:avLst/>
          </a:prstGeom>
        </p:spPr>
      </p:pic>
      <p:cxnSp>
        <p:nvCxnSpPr>
          <p:cNvPr id="24" name="Straight Arrow Connector 23">
            <a:extLst>
              <a:ext uri="{FF2B5EF4-FFF2-40B4-BE49-F238E27FC236}">
                <a16:creationId xmlns:a16="http://schemas.microsoft.com/office/drawing/2014/main" id="{37201893-B31F-4DBE-9126-443922147B1D}"/>
              </a:ext>
            </a:extLst>
          </p:cNvPr>
          <p:cNvCxnSpPr>
            <a:cxnSpLocks/>
          </p:cNvCxnSpPr>
          <p:nvPr/>
        </p:nvCxnSpPr>
        <p:spPr>
          <a:xfrm flipV="1">
            <a:off x="6422231" y="1055058"/>
            <a:ext cx="1064419" cy="73802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2EFF3A9-E265-498A-A57D-73388FD13249}"/>
              </a:ext>
            </a:extLst>
          </p:cNvPr>
          <p:cNvCxnSpPr>
            <a:cxnSpLocks/>
          </p:cNvCxnSpPr>
          <p:nvPr/>
        </p:nvCxnSpPr>
        <p:spPr>
          <a:xfrm>
            <a:off x="5900738" y="2042854"/>
            <a:ext cx="1678780" cy="15850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3D01E2C-0151-4A5F-8069-15526A30260D}"/>
              </a:ext>
            </a:extLst>
          </p:cNvPr>
          <p:cNvCxnSpPr>
            <a:cxnSpLocks/>
          </p:cNvCxnSpPr>
          <p:nvPr/>
        </p:nvCxnSpPr>
        <p:spPr>
          <a:xfrm>
            <a:off x="3564425" y="2069016"/>
            <a:ext cx="401617" cy="12582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9611D66-F7F4-494A-967A-B2FDDEE33187}"/>
              </a:ext>
            </a:extLst>
          </p:cNvPr>
          <p:cNvCxnSpPr>
            <a:cxnSpLocks/>
          </p:cNvCxnSpPr>
          <p:nvPr/>
        </p:nvCxnSpPr>
        <p:spPr>
          <a:xfrm flipH="1">
            <a:off x="2043112" y="2305681"/>
            <a:ext cx="1464816" cy="153765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8B7B02D-48EF-40F9-A78A-3982FB765FAF}"/>
              </a:ext>
            </a:extLst>
          </p:cNvPr>
          <p:cNvCxnSpPr>
            <a:cxnSpLocks/>
          </p:cNvCxnSpPr>
          <p:nvPr/>
        </p:nvCxnSpPr>
        <p:spPr>
          <a:xfrm>
            <a:off x="5750707" y="2539022"/>
            <a:ext cx="1549016" cy="115042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F38E7E3-45F5-4ED6-B100-4343366157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00" y="538141"/>
            <a:ext cx="2377484" cy="2377484"/>
          </a:xfrm>
          <a:prstGeom prst="rect">
            <a:avLst/>
          </a:prstGeom>
        </p:spPr>
      </p:pic>
      <p:sp>
        <p:nvSpPr>
          <p:cNvPr id="21" name="TextBox 20">
            <a:extLst>
              <a:ext uri="{FF2B5EF4-FFF2-40B4-BE49-F238E27FC236}">
                <a16:creationId xmlns:a16="http://schemas.microsoft.com/office/drawing/2014/main" id="{8755616E-4DFC-4791-AE4B-2ED272545D25}"/>
              </a:ext>
            </a:extLst>
          </p:cNvPr>
          <p:cNvSpPr txBox="1"/>
          <p:nvPr/>
        </p:nvSpPr>
        <p:spPr>
          <a:xfrm>
            <a:off x="3654028" y="339191"/>
            <a:ext cx="1835944" cy="461665"/>
          </a:xfrm>
          <a:prstGeom prst="rect">
            <a:avLst/>
          </a:prstGeom>
          <a:noFill/>
        </p:spPr>
        <p:txBody>
          <a:bodyPr wrap="square" rtlCol="0">
            <a:spAutoFit/>
          </a:bodyPr>
          <a:lstStyle/>
          <a:p>
            <a:r>
              <a:rPr lang="en-US" sz="2400" dirty="0">
                <a:solidFill>
                  <a:schemeClr val="bg1"/>
                </a:solidFill>
              </a:rPr>
              <a:t>Motivation</a:t>
            </a:r>
            <a:endParaRPr lang="en-IL" sz="2400" dirty="0">
              <a:solidFill>
                <a:schemeClr val="bg1"/>
              </a:solidFill>
            </a:endParaRPr>
          </a:p>
        </p:txBody>
      </p:sp>
      <p:cxnSp>
        <p:nvCxnSpPr>
          <p:cNvPr id="26" name="Straight Arrow Connector 25">
            <a:extLst>
              <a:ext uri="{FF2B5EF4-FFF2-40B4-BE49-F238E27FC236}">
                <a16:creationId xmlns:a16="http://schemas.microsoft.com/office/drawing/2014/main" id="{5B6B773B-60DA-4E37-9587-E5C68C4448CA}"/>
              </a:ext>
            </a:extLst>
          </p:cNvPr>
          <p:cNvCxnSpPr>
            <a:cxnSpLocks/>
          </p:cNvCxnSpPr>
          <p:nvPr/>
        </p:nvCxnSpPr>
        <p:spPr>
          <a:xfrm flipH="1" flipV="1">
            <a:off x="2221976" y="1915335"/>
            <a:ext cx="1278377" cy="1107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6" name="Slide Number Placeholder 3">
            <a:extLst>
              <a:ext uri="{FF2B5EF4-FFF2-40B4-BE49-F238E27FC236}">
                <a16:creationId xmlns:a16="http://schemas.microsoft.com/office/drawing/2014/main" id="{201A3FD4-311B-4574-8EE4-61D523C0CAE2}"/>
              </a:ext>
            </a:extLst>
          </p:cNvPr>
          <p:cNvSpPr>
            <a:spLocks noGrp="1"/>
          </p:cNvSpPr>
          <p:nvPr>
            <p:ph type="sldNum" idx="12"/>
          </p:nvPr>
        </p:nvSpPr>
        <p:spPr>
          <a:xfrm>
            <a:off x="8194446" y="4592376"/>
            <a:ext cx="856684" cy="502444"/>
          </a:xfrm>
        </p:spPr>
        <p:txBody>
          <a:bodyPr/>
          <a:lstStyle/>
          <a:p>
            <a:fld id="{00000000-1234-1234-1234-123412341234}" type="slidenum">
              <a:rPr lang="pl-PL" smtClean="0">
                <a:solidFill>
                  <a:schemeClr val="bg1"/>
                </a:solidFill>
              </a:rPr>
              <a:pPr/>
              <a:t>21</a:t>
            </a:fld>
            <a:endParaRPr lang="pl-PL" dirty="0">
              <a:solidFill>
                <a:schemeClr val="bg1"/>
              </a:solidFill>
            </a:endParaRPr>
          </a:p>
        </p:txBody>
      </p:sp>
    </p:spTree>
    <p:extLst>
      <p:ext uri="{BB962C8B-B14F-4D97-AF65-F5344CB8AC3E}">
        <p14:creationId xmlns:p14="http://schemas.microsoft.com/office/powerpoint/2010/main" val="4143590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D58D26E-2A7E-47A3-8EC5-D7A2FE39C1E9}"/>
                  </a:ext>
                </a:extLst>
              </p:cNvPr>
              <p:cNvSpPr txBox="1"/>
              <p:nvPr/>
            </p:nvSpPr>
            <p:spPr>
              <a:xfrm>
                <a:off x="35951" y="3616266"/>
                <a:ext cx="7592904" cy="1431802"/>
              </a:xfrm>
              <a:prstGeom prst="rect">
                <a:avLst/>
              </a:prstGeom>
              <a:noFill/>
            </p:spPr>
            <p:txBody>
              <a:bodyPr wrap="square">
                <a:spAutoFit/>
              </a:bodyPr>
              <a:lstStyle/>
              <a:p>
                <a:r>
                  <a:rPr lang="en-GB" sz="1400" b="0" i="0" u="none" strike="noStrike" baseline="0" dirty="0">
                    <a:solidFill>
                      <a:schemeClr val="bg1"/>
                    </a:solidFill>
                    <a:latin typeface="Arial" panose="020B0604020202020204" pitchFamily="34" charset="0"/>
                  </a:rPr>
                  <a:t>Conservation of the expensive </a:t>
                </a:r>
                <a14:m>
                  <m:oMath xmlns:m="http://schemas.openxmlformats.org/officeDocument/2006/math">
                    <m:sSub>
                      <m:sSubPr>
                        <m:ctrlPr>
                          <a:rPr lang="en-US" i="1" dirty="0">
                            <a:solidFill>
                              <a:schemeClr val="bg1"/>
                            </a:solidFill>
                            <a:latin typeface="Cambria Math" panose="02040503050406030204" pitchFamily="18" charset="0"/>
                          </a:rPr>
                        </m:ctrlPr>
                      </m:sSubPr>
                      <m:e>
                        <m:r>
                          <a:rPr lang="en-US" i="1" dirty="0">
                            <a:solidFill>
                              <a:schemeClr val="bg1"/>
                            </a:solidFill>
                            <a:latin typeface="Cambria Math" panose="02040503050406030204" pitchFamily="18" charset="0"/>
                          </a:rPr>
                          <m:t>𝐻</m:t>
                        </m:r>
                      </m:e>
                      <m:sub>
                        <m:r>
                          <a:rPr lang="en-US" i="1" dirty="0">
                            <a:solidFill>
                              <a:schemeClr val="bg1"/>
                            </a:solidFill>
                            <a:latin typeface="Cambria Math" panose="02040503050406030204" pitchFamily="18" charset="0"/>
                          </a:rPr>
                          <m:t>2</m:t>
                        </m:r>
                      </m:sub>
                    </m:sSub>
                    <m:sPre>
                      <m:sPrePr>
                        <m:ctrlPr>
                          <a:rPr lang="en-US" i="1" dirty="0">
                            <a:solidFill>
                              <a:schemeClr val="bg1"/>
                            </a:solidFill>
                            <a:latin typeface="Cambria Math" panose="02040503050406030204" pitchFamily="18" charset="0"/>
                          </a:rPr>
                        </m:ctrlPr>
                      </m:sPrePr>
                      <m:sub/>
                      <m:sup>
                        <m:r>
                          <a:rPr lang="en-US" i="1">
                            <a:solidFill>
                              <a:schemeClr val="bg1"/>
                            </a:solidFill>
                            <a:latin typeface="Cambria Math" panose="02040503050406030204" pitchFamily="18" charset="0"/>
                          </a:rPr>
                          <m:t>18</m:t>
                        </m:r>
                      </m:sup>
                      <m:e>
                        <m:r>
                          <a:rPr lang="en-US" i="1">
                            <a:solidFill>
                              <a:schemeClr val="bg1"/>
                            </a:solidFill>
                            <a:latin typeface="Cambria Math" panose="02040503050406030204" pitchFamily="18" charset="0"/>
                          </a:rPr>
                          <m:t>𝑂</m:t>
                        </m:r>
                      </m:e>
                    </m:sPre>
                    <m:r>
                      <a:rPr lang="en-US" i="1">
                        <a:solidFill>
                          <a:schemeClr val="bg1"/>
                        </a:solidFill>
                        <a:latin typeface="Cambria Math" panose="02040503050406030204" pitchFamily="18" charset="0"/>
                      </a:rPr>
                      <m:t> </m:t>
                    </m:r>
                  </m:oMath>
                </a14:m>
                <a:r>
                  <a:rPr lang="en-GB" sz="1400" b="0" i="0" u="none" strike="noStrike" baseline="0" dirty="0">
                    <a:solidFill>
                      <a:schemeClr val="bg1"/>
                    </a:solidFill>
                    <a:latin typeface="Arial" panose="020B0604020202020204" pitchFamily="34" charset="0"/>
                  </a:rPr>
                  <a:t>entails the use of a circulating target, containing a</a:t>
                </a:r>
              </a:p>
              <a:p>
                <a:pPr algn="l"/>
                <a:r>
                  <a:rPr lang="en-GB" sz="1400" b="0" i="0" u="none" strike="noStrike" baseline="0" dirty="0">
                    <a:solidFill>
                      <a:schemeClr val="bg1"/>
                    </a:solidFill>
                    <a:latin typeface="Arial" panose="020B0604020202020204" pitchFamily="34" charset="0"/>
                  </a:rPr>
                  <a:t>reservoir, a heat exchanger and a cooling loop, which controls the liquid's temperature and</a:t>
                </a:r>
              </a:p>
              <a:p>
                <a:pPr algn="l"/>
                <a:r>
                  <a:rPr lang="en-US" sz="1400" b="0" i="0" u="none" strike="noStrike" baseline="0" dirty="0">
                    <a:solidFill>
                      <a:schemeClr val="bg1"/>
                    </a:solidFill>
                    <a:latin typeface="Arial" panose="020B0604020202020204" pitchFamily="34" charset="0"/>
                  </a:rPr>
                  <a:t>flow rate.</a:t>
                </a:r>
              </a:p>
              <a:p>
                <a:pPr algn="l"/>
                <a:endParaRPr lang="en-US" sz="1400" b="0" i="0" u="none" strike="noStrike" baseline="0" dirty="0">
                  <a:solidFill>
                    <a:schemeClr val="bg1"/>
                  </a:solidFill>
                  <a:latin typeface="Arial" panose="020B0604020202020204" pitchFamily="34" charset="0"/>
                </a:endParaRPr>
              </a:p>
              <a:p>
                <a:pPr algn="l"/>
                <a:r>
                  <a:rPr lang="en-GB" sz="1400" b="0" i="0" u="none" strike="noStrike" baseline="0" dirty="0">
                    <a:solidFill>
                      <a:schemeClr val="bg1"/>
                    </a:solidFill>
                    <a:latin typeface="Arial" panose="020B0604020202020204" pitchFamily="34" charset="0"/>
                  </a:rPr>
                  <a:t>The high vapor pressure of </a:t>
                </a:r>
                <a14:m>
                  <m:oMath xmlns:m="http://schemas.openxmlformats.org/officeDocument/2006/math">
                    <m:sSub>
                      <m:sSubPr>
                        <m:ctrlPr>
                          <a:rPr lang="en-US" sz="1400" b="0" i="1" u="none" strike="noStrike" baseline="0" dirty="0" smtClean="0">
                            <a:solidFill>
                              <a:schemeClr val="bg1"/>
                            </a:solidFill>
                            <a:latin typeface="Cambria Math" panose="02040503050406030204" pitchFamily="18" charset="0"/>
                          </a:rPr>
                        </m:ctrlPr>
                      </m:sSubPr>
                      <m:e>
                        <m:r>
                          <a:rPr lang="en-US" sz="1400" b="0" i="1" u="none" strike="noStrike" baseline="0" dirty="0" smtClean="0">
                            <a:solidFill>
                              <a:schemeClr val="bg1"/>
                            </a:solidFill>
                            <a:latin typeface="Cambria Math" panose="02040503050406030204" pitchFamily="18" charset="0"/>
                          </a:rPr>
                          <m:t>𝐻</m:t>
                        </m:r>
                      </m:e>
                      <m:sub>
                        <m:r>
                          <a:rPr lang="en-US" sz="1400" b="0" i="1" u="none" strike="noStrike" baseline="0" dirty="0" smtClean="0">
                            <a:solidFill>
                              <a:schemeClr val="bg1"/>
                            </a:solidFill>
                            <a:latin typeface="Cambria Math" panose="02040503050406030204" pitchFamily="18" charset="0"/>
                          </a:rPr>
                          <m:t>2</m:t>
                        </m:r>
                      </m:sub>
                    </m:sSub>
                    <m:sPre>
                      <m:sPrePr>
                        <m:ctrlPr>
                          <a:rPr lang="en-US" sz="1400" b="0" i="1" u="none" strike="noStrike" baseline="0" dirty="0" smtClean="0">
                            <a:solidFill>
                              <a:schemeClr val="bg1"/>
                            </a:solidFill>
                            <a:latin typeface="Cambria Math" panose="02040503050406030204" pitchFamily="18" charset="0"/>
                          </a:rPr>
                        </m:ctrlPr>
                      </m:sPrePr>
                      <m:sub/>
                      <m:sup>
                        <m:r>
                          <a:rPr lang="en-US" b="0" i="1" smtClean="0">
                            <a:solidFill>
                              <a:schemeClr val="bg1"/>
                            </a:solidFill>
                            <a:latin typeface="Cambria Math" panose="02040503050406030204" pitchFamily="18" charset="0"/>
                          </a:rPr>
                          <m:t>18</m:t>
                        </m:r>
                      </m:sup>
                      <m:e>
                        <m:r>
                          <a:rPr lang="en-US" b="0" i="1" smtClean="0">
                            <a:solidFill>
                              <a:schemeClr val="bg1"/>
                            </a:solidFill>
                            <a:latin typeface="Cambria Math" panose="02040503050406030204" pitchFamily="18" charset="0"/>
                          </a:rPr>
                          <m:t>𝑂</m:t>
                        </m:r>
                      </m:e>
                    </m:sPre>
                  </m:oMath>
                </a14:m>
                <a:r>
                  <a:rPr lang="en-GB" sz="1400" b="0" i="0" u="none" strike="noStrike" baseline="0" dirty="0">
                    <a:solidFill>
                      <a:schemeClr val="bg1"/>
                    </a:solidFill>
                    <a:latin typeface="Arial" panose="020B0604020202020204" pitchFamily="34" charset="0"/>
                  </a:rPr>
                  <a:t> is incompatible with accelerator vacuum.</a:t>
                </a:r>
              </a:p>
              <a:p>
                <a:pPr algn="l"/>
                <a:r>
                  <a:rPr lang="en-GB" sz="1400" b="0" i="0" u="none" strike="noStrike" baseline="0" dirty="0">
                    <a:solidFill>
                      <a:schemeClr val="bg1"/>
                    </a:solidFill>
                    <a:latin typeface="Arial" panose="020B0604020202020204" pitchFamily="34" charset="0"/>
                  </a:rPr>
                  <a:t>We opt to solve this by using a </a:t>
                </a:r>
                <a:r>
                  <a:rPr lang="en-GB" sz="1400" b="1" i="0" u="none" strike="noStrike" baseline="0" dirty="0">
                    <a:solidFill>
                      <a:schemeClr val="bg1"/>
                    </a:solidFill>
                    <a:latin typeface="Arial" panose="020B0604020202020204" pitchFamily="34" charset="0"/>
                  </a:rPr>
                  <a:t>Plasma Window.</a:t>
                </a:r>
                <a:endParaRPr lang="en-IL" dirty="0">
                  <a:solidFill>
                    <a:schemeClr val="bg1"/>
                  </a:solidFill>
                </a:endParaRPr>
              </a:p>
            </p:txBody>
          </p:sp>
        </mc:Choice>
        <mc:Fallback xmlns="">
          <p:sp>
            <p:nvSpPr>
              <p:cNvPr id="7" name="TextBox 6">
                <a:extLst>
                  <a:ext uri="{FF2B5EF4-FFF2-40B4-BE49-F238E27FC236}">
                    <a16:creationId xmlns:a16="http://schemas.microsoft.com/office/drawing/2014/main" id="{ED58D26E-2A7E-47A3-8EC5-D7A2FE39C1E9}"/>
                  </a:ext>
                </a:extLst>
              </p:cNvPr>
              <p:cNvSpPr txBox="1">
                <a:spLocks noRot="1" noChangeAspect="1" noMove="1" noResize="1" noEditPoints="1" noAdjustHandles="1" noChangeArrowheads="1" noChangeShapeType="1" noTextEdit="1"/>
              </p:cNvSpPr>
              <p:nvPr/>
            </p:nvSpPr>
            <p:spPr>
              <a:xfrm>
                <a:off x="35951" y="3616266"/>
                <a:ext cx="7592904" cy="1431802"/>
              </a:xfrm>
              <a:prstGeom prst="rect">
                <a:avLst/>
              </a:prstGeom>
              <a:blipFill>
                <a:blip r:embed="rId2"/>
                <a:stretch>
                  <a:fillRect l="-241" b="-3830"/>
                </a:stretch>
              </a:blipFill>
            </p:spPr>
            <p:txBody>
              <a:bodyPr/>
              <a:lstStyle/>
              <a:p>
                <a:r>
                  <a:rPr lang="en-IL">
                    <a:noFill/>
                  </a:rPr>
                  <a:t> </a:t>
                </a:r>
              </a:p>
            </p:txBody>
          </p:sp>
        </mc:Fallback>
      </mc:AlternateContent>
      <p:pic>
        <p:nvPicPr>
          <p:cNvPr id="10" name="Picture 9">
            <a:extLst>
              <a:ext uri="{FF2B5EF4-FFF2-40B4-BE49-F238E27FC236}">
                <a16:creationId xmlns:a16="http://schemas.microsoft.com/office/drawing/2014/main" id="{7EF95808-F2E4-4615-BA0F-FC3C472232E7}"/>
              </a:ext>
            </a:extLst>
          </p:cNvPr>
          <p:cNvPicPr>
            <a:picLocks noChangeAspect="1"/>
          </p:cNvPicPr>
          <p:nvPr/>
        </p:nvPicPr>
        <p:blipFill rotWithShape="1">
          <a:blip r:embed="rId3"/>
          <a:srcRect l="16718" t="21393" r="24766" b="5832"/>
          <a:stretch/>
        </p:blipFill>
        <p:spPr>
          <a:xfrm>
            <a:off x="35951" y="1408612"/>
            <a:ext cx="2941741" cy="2057928"/>
          </a:xfrm>
          <a:prstGeom prst="rect">
            <a:avLst/>
          </a:prstGeom>
        </p:spPr>
      </p:pic>
      <p:pic>
        <p:nvPicPr>
          <p:cNvPr id="12" name="Picture 11">
            <a:extLst>
              <a:ext uri="{FF2B5EF4-FFF2-40B4-BE49-F238E27FC236}">
                <a16:creationId xmlns:a16="http://schemas.microsoft.com/office/drawing/2014/main" id="{E62EE4FB-006D-4D90-8028-E6D466721D2B}"/>
              </a:ext>
            </a:extLst>
          </p:cNvPr>
          <p:cNvPicPr>
            <a:picLocks noChangeAspect="1"/>
          </p:cNvPicPr>
          <p:nvPr/>
        </p:nvPicPr>
        <p:blipFill rotWithShape="1">
          <a:blip r:embed="rId4"/>
          <a:srcRect l="19063" t="16461" r="20156" b="5417"/>
          <a:stretch/>
        </p:blipFill>
        <p:spPr>
          <a:xfrm>
            <a:off x="3047018" y="1407771"/>
            <a:ext cx="2846446" cy="2057928"/>
          </a:xfrm>
          <a:prstGeom prst="rect">
            <a:avLst/>
          </a:prstGeom>
        </p:spPr>
      </p:pic>
      <p:pic>
        <p:nvPicPr>
          <p:cNvPr id="14" name="Picture 13">
            <a:extLst>
              <a:ext uri="{FF2B5EF4-FFF2-40B4-BE49-F238E27FC236}">
                <a16:creationId xmlns:a16="http://schemas.microsoft.com/office/drawing/2014/main" id="{CF7E4C86-F0FA-4061-917C-2B500C7CBB76}"/>
              </a:ext>
            </a:extLst>
          </p:cNvPr>
          <p:cNvPicPr>
            <a:picLocks noChangeAspect="1"/>
          </p:cNvPicPr>
          <p:nvPr/>
        </p:nvPicPr>
        <p:blipFill rotWithShape="1">
          <a:blip r:embed="rId5"/>
          <a:srcRect l="17266" t="18196" r="18515" b="7485"/>
          <a:stretch/>
        </p:blipFill>
        <p:spPr>
          <a:xfrm>
            <a:off x="5962790" y="1408612"/>
            <a:ext cx="3170186" cy="2063725"/>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46ABF2B-E9DB-4751-94B7-845058B27C91}"/>
                  </a:ext>
                </a:extLst>
              </p:cNvPr>
              <p:cNvSpPr txBox="1"/>
              <p:nvPr/>
            </p:nvSpPr>
            <p:spPr>
              <a:xfrm>
                <a:off x="-40915" y="-36928"/>
                <a:ext cx="9144000" cy="433580"/>
              </a:xfrm>
              <a:prstGeom prst="rect">
                <a:avLst/>
              </a:prstGeom>
              <a:noFill/>
            </p:spPr>
            <p:txBody>
              <a:bodyPr wrap="square" rtlCol="0">
                <a:spAutoFit/>
              </a:bodyPr>
              <a:lstStyle/>
              <a:p>
                <a:r>
                  <a:rPr lang="en-US" sz="2000" dirty="0">
                    <a:solidFill>
                      <a:schemeClr val="bg1"/>
                    </a:solidFill>
                  </a:rPr>
                  <a:t>Simulation of </a:t>
                </a:r>
                <a14:m>
                  <m:oMath xmlns:m="http://schemas.openxmlformats.org/officeDocument/2006/math">
                    <m:r>
                      <a:rPr lang="en-US" sz="2000" i="1" dirty="0">
                        <a:solidFill>
                          <a:schemeClr val="bg1"/>
                        </a:solidFill>
                        <a:latin typeface="Cambria Math" panose="02040503050406030204" pitchFamily="18" charset="0"/>
                      </a:rPr>
                      <m:t>𝐻</m:t>
                    </m:r>
                  </m:oMath>
                </a14:m>
                <a:r>
                  <a:rPr lang="en-US" sz="2000" dirty="0">
                    <a:solidFill>
                      <a:schemeClr val="bg1"/>
                    </a:solidFill>
                  </a:rPr>
                  <a:t> energy and heat deposition in </a:t>
                </a:r>
                <a14:m>
                  <m:oMath xmlns:m="http://schemas.openxmlformats.org/officeDocument/2006/math">
                    <m:sSub>
                      <m:sSubPr>
                        <m:ctrlPr>
                          <a:rPr lang="en-US" sz="2000" i="1" dirty="0" smtClean="0">
                            <a:solidFill>
                              <a:schemeClr val="bg1"/>
                            </a:solidFill>
                            <a:latin typeface="Cambria Math" panose="02040503050406030204" pitchFamily="18" charset="0"/>
                          </a:rPr>
                        </m:ctrlPr>
                      </m:sSubPr>
                      <m:e>
                        <m:r>
                          <a:rPr lang="en-US" sz="2000" i="1" dirty="0">
                            <a:solidFill>
                              <a:schemeClr val="bg1"/>
                            </a:solidFill>
                            <a:latin typeface="Cambria Math" panose="02040503050406030204" pitchFamily="18" charset="0"/>
                          </a:rPr>
                          <m:t>𝐻</m:t>
                        </m:r>
                      </m:e>
                      <m:sub>
                        <m:r>
                          <a:rPr lang="en-US" sz="2000" i="1" dirty="0">
                            <a:solidFill>
                              <a:schemeClr val="bg1"/>
                            </a:solidFill>
                            <a:latin typeface="Cambria Math" panose="02040503050406030204" pitchFamily="18" charset="0"/>
                          </a:rPr>
                          <m:t>2</m:t>
                        </m:r>
                      </m:sub>
                    </m:sSub>
                    <m:sPre>
                      <m:sPrePr>
                        <m:ctrlPr>
                          <a:rPr lang="en-US" sz="2000" i="1" dirty="0">
                            <a:solidFill>
                              <a:schemeClr val="bg1"/>
                            </a:solidFill>
                            <a:latin typeface="Cambria Math" panose="02040503050406030204" pitchFamily="18" charset="0"/>
                          </a:rPr>
                        </m:ctrlPr>
                      </m:sPrePr>
                      <m:sub/>
                      <m:sup>
                        <m:r>
                          <a:rPr lang="en-US" sz="2000" i="1">
                            <a:solidFill>
                              <a:schemeClr val="bg1"/>
                            </a:solidFill>
                            <a:latin typeface="Cambria Math" panose="02040503050406030204" pitchFamily="18" charset="0"/>
                          </a:rPr>
                          <m:t>18</m:t>
                        </m:r>
                      </m:sup>
                      <m:e>
                        <m:r>
                          <a:rPr lang="en-US" sz="2000" i="1">
                            <a:solidFill>
                              <a:schemeClr val="bg1"/>
                            </a:solidFill>
                            <a:latin typeface="Cambria Math" panose="02040503050406030204" pitchFamily="18" charset="0"/>
                          </a:rPr>
                          <m:t>𝑂</m:t>
                        </m:r>
                      </m:e>
                    </m:sPre>
                  </m:oMath>
                </a14:m>
                <a:r>
                  <a:rPr lang="en-US" sz="2000" dirty="0">
                    <a:solidFill>
                      <a:schemeClr val="bg1"/>
                    </a:solidFill>
                  </a:rPr>
                  <a:t> target – preliminary results</a:t>
                </a:r>
                <a:endParaRPr lang="en-IL" sz="2000" dirty="0">
                  <a:solidFill>
                    <a:schemeClr val="bg1"/>
                  </a:solidFill>
                </a:endParaRPr>
              </a:p>
            </p:txBody>
          </p:sp>
        </mc:Choice>
        <mc:Fallback xmlns="">
          <p:sp>
            <p:nvSpPr>
              <p:cNvPr id="15" name="TextBox 14">
                <a:extLst>
                  <a:ext uri="{FF2B5EF4-FFF2-40B4-BE49-F238E27FC236}">
                    <a16:creationId xmlns:a16="http://schemas.microsoft.com/office/drawing/2014/main" id="{D46ABF2B-E9DB-4751-94B7-845058B27C91}"/>
                  </a:ext>
                </a:extLst>
              </p:cNvPr>
              <p:cNvSpPr txBox="1">
                <a:spLocks noRot="1" noChangeAspect="1" noMove="1" noResize="1" noEditPoints="1" noAdjustHandles="1" noChangeArrowheads="1" noChangeShapeType="1" noTextEdit="1"/>
              </p:cNvSpPr>
              <p:nvPr/>
            </p:nvSpPr>
            <p:spPr>
              <a:xfrm>
                <a:off x="-40915" y="-36928"/>
                <a:ext cx="9144000" cy="433580"/>
              </a:xfrm>
              <a:prstGeom prst="rect">
                <a:avLst/>
              </a:prstGeom>
              <a:blipFill>
                <a:blip r:embed="rId6"/>
                <a:stretch>
                  <a:fillRect l="-667" t="-2817" r="-600" b="-22535"/>
                </a:stretch>
              </a:blipFill>
            </p:spPr>
            <p:txBody>
              <a:bodyPr/>
              <a:lstStyle/>
              <a:p>
                <a:r>
                  <a:rPr lang="en-IL">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BD961CC-EDC0-4645-A3E0-7EA739C02038}"/>
                  </a:ext>
                </a:extLst>
              </p:cNvPr>
              <p:cNvSpPr txBox="1"/>
              <p:nvPr/>
            </p:nvSpPr>
            <p:spPr>
              <a:xfrm>
                <a:off x="650081" y="534861"/>
                <a:ext cx="7515222" cy="611578"/>
              </a:xfrm>
              <a:prstGeom prst="rect">
                <a:avLst/>
              </a:prstGeom>
              <a:noFill/>
            </p:spPr>
            <p:txBody>
              <a:bodyPr wrap="square">
                <a:spAutoFit/>
              </a:bodyPr>
              <a:lstStyle/>
              <a:p>
                <a:pPr algn="l"/>
                <a:r>
                  <a:rPr lang="en-GB" sz="1600" b="0" i="0" u="none" strike="noStrike" baseline="0" dirty="0">
                    <a:solidFill>
                      <a:schemeClr val="bg1"/>
                    </a:solidFill>
                    <a:latin typeface="CMR12"/>
                  </a:rPr>
                  <a:t>Energy loss and heat deposition probe of 2600-keV proton beam in </a:t>
                </a:r>
                <a14:m>
                  <m:oMath xmlns:m="http://schemas.openxmlformats.org/officeDocument/2006/math">
                    <m:sSub>
                      <m:sSubPr>
                        <m:ctrlPr>
                          <a:rPr lang="en-US" sz="1600" b="0" i="1" u="none" strike="noStrike" baseline="0" dirty="0" smtClean="0">
                            <a:solidFill>
                              <a:schemeClr val="bg1"/>
                            </a:solidFill>
                            <a:latin typeface="Cambria Math" panose="02040503050406030204" pitchFamily="18" charset="0"/>
                          </a:rPr>
                        </m:ctrlPr>
                      </m:sSubPr>
                      <m:e>
                        <m:r>
                          <a:rPr lang="en-US" sz="1600" b="0" i="1" u="none" strike="noStrike" baseline="0" dirty="0" smtClean="0">
                            <a:solidFill>
                              <a:schemeClr val="bg1"/>
                            </a:solidFill>
                            <a:latin typeface="Cambria Math" panose="02040503050406030204" pitchFamily="18" charset="0"/>
                          </a:rPr>
                          <m:t>𝐻</m:t>
                        </m:r>
                      </m:e>
                      <m:sub>
                        <m:r>
                          <a:rPr lang="en-US" sz="1600" b="0" i="1" u="none" strike="noStrike" baseline="0" dirty="0" smtClean="0">
                            <a:solidFill>
                              <a:schemeClr val="bg1"/>
                            </a:solidFill>
                            <a:latin typeface="Cambria Math" panose="02040503050406030204" pitchFamily="18" charset="0"/>
                          </a:rPr>
                          <m:t>2</m:t>
                        </m:r>
                      </m:sub>
                    </m:sSub>
                    <m:sPre>
                      <m:sPrePr>
                        <m:ctrlPr>
                          <a:rPr lang="en-US" sz="1600" b="0" i="1" u="none" strike="noStrike" baseline="0" dirty="0" smtClean="0">
                            <a:solidFill>
                              <a:schemeClr val="bg1"/>
                            </a:solidFill>
                            <a:latin typeface="Cambria Math" panose="02040503050406030204" pitchFamily="18" charset="0"/>
                          </a:rPr>
                        </m:ctrlPr>
                      </m:sPrePr>
                      <m:sub/>
                      <m:sup>
                        <m:r>
                          <a:rPr lang="en-US" sz="1600" b="0" i="1" smtClean="0">
                            <a:solidFill>
                              <a:schemeClr val="bg1"/>
                            </a:solidFill>
                            <a:latin typeface="Cambria Math" panose="02040503050406030204" pitchFamily="18" charset="0"/>
                          </a:rPr>
                          <m:t>18</m:t>
                        </m:r>
                      </m:sup>
                      <m:e>
                        <m:r>
                          <a:rPr lang="en-US" sz="1600" b="0" i="1" smtClean="0">
                            <a:solidFill>
                              <a:schemeClr val="bg1"/>
                            </a:solidFill>
                            <a:latin typeface="Cambria Math" panose="02040503050406030204" pitchFamily="18" charset="0"/>
                          </a:rPr>
                          <m:t>𝑂</m:t>
                        </m:r>
                      </m:e>
                    </m:sPre>
                  </m:oMath>
                </a14:m>
                <a:r>
                  <a:rPr lang="en-US" sz="1600" b="0" i="0" u="none" strike="noStrike" baseline="0" dirty="0">
                    <a:solidFill>
                      <a:schemeClr val="bg1"/>
                    </a:solidFill>
                    <a:latin typeface="CMR12"/>
                  </a:rPr>
                  <a:t>. The volume </a:t>
                </a:r>
                <a:r>
                  <a:rPr lang="en-GB" sz="1600" b="0" i="0" u="none" strike="noStrike" baseline="0" dirty="0">
                    <a:solidFill>
                      <a:schemeClr val="bg1"/>
                    </a:solidFill>
                    <a:latin typeface="CMR12"/>
                  </a:rPr>
                  <a:t>power density plotted is the power deposited within one radial standard deviation.</a:t>
                </a:r>
                <a:endParaRPr lang="en-IL" sz="1600" dirty="0">
                  <a:solidFill>
                    <a:schemeClr val="bg1"/>
                  </a:solidFill>
                </a:endParaRPr>
              </a:p>
            </p:txBody>
          </p:sp>
        </mc:Choice>
        <mc:Fallback xmlns="">
          <p:sp>
            <p:nvSpPr>
              <p:cNvPr id="19" name="TextBox 18">
                <a:extLst>
                  <a:ext uri="{FF2B5EF4-FFF2-40B4-BE49-F238E27FC236}">
                    <a16:creationId xmlns:a16="http://schemas.microsoft.com/office/drawing/2014/main" id="{BBD961CC-EDC0-4645-A3E0-7EA739C02038}"/>
                  </a:ext>
                </a:extLst>
              </p:cNvPr>
              <p:cNvSpPr txBox="1">
                <a:spLocks noRot="1" noChangeAspect="1" noMove="1" noResize="1" noEditPoints="1" noAdjustHandles="1" noChangeArrowheads="1" noChangeShapeType="1" noTextEdit="1"/>
              </p:cNvSpPr>
              <p:nvPr/>
            </p:nvSpPr>
            <p:spPr>
              <a:xfrm>
                <a:off x="650081" y="534861"/>
                <a:ext cx="7515222" cy="611578"/>
              </a:xfrm>
              <a:prstGeom prst="rect">
                <a:avLst/>
              </a:prstGeom>
              <a:blipFill>
                <a:blip r:embed="rId7"/>
                <a:stretch>
                  <a:fillRect l="-487" b="-13000"/>
                </a:stretch>
              </a:blipFill>
            </p:spPr>
            <p:txBody>
              <a:bodyPr/>
              <a:lstStyle/>
              <a:p>
                <a:r>
                  <a:rPr lang="en-IL">
                    <a:noFill/>
                  </a:rPr>
                  <a:t> </a:t>
                </a:r>
              </a:p>
            </p:txBody>
          </p:sp>
        </mc:Fallback>
      </mc:AlternateContent>
      <p:sp>
        <p:nvSpPr>
          <p:cNvPr id="23" name="TextBox 22">
            <a:extLst>
              <a:ext uri="{FF2B5EF4-FFF2-40B4-BE49-F238E27FC236}">
                <a16:creationId xmlns:a16="http://schemas.microsoft.com/office/drawing/2014/main" id="{EB386541-411A-4E02-9420-BF183EDD69C4}"/>
              </a:ext>
            </a:extLst>
          </p:cNvPr>
          <p:cNvSpPr txBox="1"/>
          <p:nvPr/>
        </p:nvSpPr>
        <p:spPr>
          <a:xfrm>
            <a:off x="3125597" y="1117603"/>
            <a:ext cx="3013848" cy="307777"/>
          </a:xfrm>
          <a:prstGeom prst="rect">
            <a:avLst/>
          </a:prstGeom>
          <a:noFill/>
        </p:spPr>
        <p:txBody>
          <a:bodyPr wrap="square">
            <a:spAutoFit/>
          </a:bodyPr>
          <a:lstStyle/>
          <a:p>
            <a:r>
              <a:rPr lang="en-GB" sz="1400" b="0" i="0" u="none" strike="noStrike" baseline="0" dirty="0">
                <a:solidFill>
                  <a:schemeClr val="bg1"/>
                </a:solidFill>
                <a:latin typeface="CMR12"/>
              </a:rPr>
              <a:t>Energy loss vs. depth in the target</a:t>
            </a:r>
            <a:endParaRPr lang="en-IL" dirty="0"/>
          </a:p>
        </p:txBody>
      </p:sp>
      <p:sp>
        <p:nvSpPr>
          <p:cNvPr id="25" name="TextBox 24">
            <a:extLst>
              <a:ext uri="{FF2B5EF4-FFF2-40B4-BE49-F238E27FC236}">
                <a16:creationId xmlns:a16="http://schemas.microsoft.com/office/drawing/2014/main" id="{4ED85098-77FA-4BD7-A02E-2B99CBC5179E}"/>
              </a:ext>
            </a:extLst>
          </p:cNvPr>
          <p:cNvSpPr txBox="1"/>
          <p:nvPr/>
        </p:nvSpPr>
        <p:spPr>
          <a:xfrm>
            <a:off x="6865482" y="1119415"/>
            <a:ext cx="1364802" cy="307777"/>
          </a:xfrm>
          <a:prstGeom prst="rect">
            <a:avLst/>
          </a:prstGeom>
          <a:noFill/>
        </p:spPr>
        <p:txBody>
          <a:bodyPr wrap="square">
            <a:spAutoFit/>
          </a:bodyPr>
          <a:lstStyle/>
          <a:p>
            <a:r>
              <a:rPr lang="en-GB" sz="1400" b="0" i="0" u="none" strike="noStrike" baseline="0" dirty="0">
                <a:solidFill>
                  <a:schemeClr val="bg1"/>
                </a:solidFill>
                <a:latin typeface="CMR12"/>
              </a:rPr>
              <a:t>Heat deposition </a:t>
            </a:r>
            <a:endParaRPr lang="en-IL" dirty="0"/>
          </a:p>
        </p:txBody>
      </p:sp>
      <p:sp>
        <p:nvSpPr>
          <p:cNvPr id="26" name="TextBox 25">
            <a:extLst>
              <a:ext uri="{FF2B5EF4-FFF2-40B4-BE49-F238E27FC236}">
                <a16:creationId xmlns:a16="http://schemas.microsoft.com/office/drawing/2014/main" id="{5CA0DE5A-12EB-4CC5-89AF-FA97FE01B7F4}"/>
              </a:ext>
            </a:extLst>
          </p:cNvPr>
          <p:cNvSpPr txBox="1"/>
          <p:nvPr/>
        </p:nvSpPr>
        <p:spPr>
          <a:xfrm>
            <a:off x="-9291" y="1119414"/>
            <a:ext cx="3013848" cy="307777"/>
          </a:xfrm>
          <a:prstGeom prst="rect">
            <a:avLst/>
          </a:prstGeom>
          <a:noFill/>
        </p:spPr>
        <p:txBody>
          <a:bodyPr wrap="square">
            <a:spAutoFit/>
          </a:bodyPr>
          <a:lstStyle/>
          <a:p>
            <a:r>
              <a:rPr lang="en-GB" sz="1400" b="0" i="0" u="none" strike="noStrike" baseline="0" dirty="0">
                <a:solidFill>
                  <a:schemeClr val="bg1"/>
                </a:solidFill>
                <a:latin typeface="CMR12"/>
              </a:rPr>
              <a:t>Energy loss rate vs. initial beam energy </a:t>
            </a:r>
            <a:endParaRPr lang="en-IL" dirty="0"/>
          </a:p>
        </p:txBody>
      </p:sp>
      <p:pic>
        <p:nvPicPr>
          <p:cNvPr id="29" name="Picture 28">
            <a:extLst>
              <a:ext uri="{FF2B5EF4-FFF2-40B4-BE49-F238E27FC236}">
                <a16:creationId xmlns:a16="http://schemas.microsoft.com/office/drawing/2014/main" id="{6D9A0056-F783-4EAD-B8EA-674F7755F396}"/>
              </a:ext>
            </a:extLst>
          </p:cNvPr>
          <p:cNvPicPr>
            <a:picLocks noChangeAspect="1"/>
          </p:cNvPicPr>
          <p:nvPr/>
        </p:nvPicPr>
        <p:blipFill rotWithShape="1">
          <a:blip r:embed="rId8"/>
          <a:srcRect l="34375" t="41800" r="63296" b="48749"/>
          <a:stretch/>
        </p:blipFill>
        <p:spPr>
          <a:xfrm>
            <a:off x="7889525" y="4252842"/>
            <a:ext cx="212982" cy="486092"/>
          </a:xfrm>
          <a:prstGeom prst="rect">
            <a:avLst/>
          </a:prstGeom>
        </p:spPr>
      </p:pic>
      <p:pic>
        <p:nvPicPr>
          <p:cNvPr id="30" name="Picture 29">
            <a:extLst>
              <a:ext uri="{FF2B5EF4-FFF2-40B4-BE49-F238E27FC236}">
                <a16:creationId xmlns:a16="http://schemas.microsoft.com/office/drawing/2014/main" id="{08EE3654-7F6C-477D-94D9-B824EB4898B2}"/>
              </a:ext>
            </a:extLst>
          </p:cNvPr>
          <p:cNvPicPr>
            <a:picLocks noChangeAspect="1"/>
          </p:cNvPicPr>
          <p:nvPr/>
        </p:nvPicPr>
        <p:blipFill rotWithShape="1">
          <a:blip r:embed="rId8"/>
          <a:srcRect l="51209" t="41800" r="38672" b="48749"/>
          <a:stretch/>
        </p:blipFill>
        <p:spPr>
          <a:xfrm>
            <a:off x="8097944" y="4252842"/>
            <a:ext cx="925256" cy="486092"/>
          </a:xfrm>
          <a:prstGeom prst="rect">
            <a:avLst/>
          </a:prstGeom>
        </p:spPr>
      </p:pic>
      <p:sp>
        <p:nvSpPr>
          <p:cNvPr id="31" name="TextBox 30">
            <a:extLst>
              <a:ext uri="{FF2B5EF4-FFF2-40B4-BE49-F238E27FC236}">
                <a16:creationId xmlns:a16="http://schemas.microsoft.com/office/drawing/2014/main" id="{C8662181-F224-4CCA-B12F-40477F754677}"/>
              </a:ext>
            </a:extLst>
          </p:cNvPr>
          <p:cNvSpPr txBox="1"/>
          <p:nvPr/>
        </p:nvSpPr>
        <p:spPr>
          <a:xfrm>
            <a:off x="7664575" y="3793918"/>
            <a:ext cx="1663855" cy="492443"/>
          </a:xfrm>
          <a:prstGeom prst="rect">
            <a:avLst/>
          </a:prstGeom>
          <a:noFill/>
        </p:spPr>
        <p:txBody>
          <a:bodyPr wrap="square" rtlCol="0">
            <a:spAutoFit/>
          </a:bodyPr>
          <a:lstStyle/>
          <a:p>
            <a:r>
              <a:rPr lang="en-US" sz="1300" dirty="0">
                <a:solidFill>
                  <a:schemeClr val="bg1"/>
                </a:solidFill>
              </a:rPr>
              <a:t>Required stream velocity on impact:</a:t>
            </a:r>
            <a:endParaRPr lang="en-IL" sz="1300" dirty="0">
              <a:solidFill>
                <a:schemeClr val="bg1"/>
              </a:solidFill>
            </a:endParaRPr>
          </a:p>
        </p:txBody>
      </p:sp>
      <p:sp>
        <p:nvSpPr>
          <p:cNvPr id="17" name="TextBox 16">
            <a:extLst>
              <a:ext uri="{FF2B5EF4-FFF2-40B4-BE49-F238E27FC236}">
                <a16:creationId xmlns:a16="http://schemas.microsoft.com/office/drawing/2014/main" id="{F01624C1-6C37-48A9-8F09-1C7C16DE3B6D}"/>
              </a:ext>
            </a:extLst>
          </p:cNvPr>
          <p:cNvSpPr txBox="1"/>
          <p:nvPr/>
        </p:nvSpPr>
        <p:spPr>
          <a:xfrm>
            <a:off x="2260431" y="302458"/>
            <a:ext cx="4419619" cy="338554"/>
          </a:xfrm>
          <a:prstGeom prst="rect">
            <a:avLst/>
          </a:prstGeom>
          <a:noFill/>
        </p:spPr>
        <p:txBody>
          <a:bodyPr wrap="square" rtlCol="0">
            <a:spAutoFit/>
          </a:bodyPr>
          <a:lstStyle/>
          <a:p>
            <a:pPr algn="ctr"/>
            <a:r>
              <a:rPr lang="en-US" sz="1600" dirty="0">
                <a:solidFill>
                  <a:schemeClr val="bg1"/>
                </a:solidFill>
              </a:rPr>
              <a:t>Courtesy of Moshe Friedman (HUJI)</a:t>
            </a:r>
            <a:endParaRPr lang="en-IL" sz="1600" dirty="0">
              <a:solidFill>
                <a:schemeClr val="bg1"/>
              </a:solidFill>
            </a:endParaRPr>
          </a:p>
        </p:txBody>
      </p:sp>
      <p:sp>
        <p:nvSpPr>
          <p:cNvPr id="16" name="Slide Number Placeholder 3">
            <a:extLst>
              <a:ext uri="{FF2B5EF4-FFF2-40B4-BE49-F238E27FC236}">
                <a16:creationId xmlns:a16="http://schemas.microsoft.com/office/drawing/2014/main" id="{8D6765FA-7AE0-4DB4-8D08-B750DA9A31C1}"/>
              </a:ext>
            </a:extLst>
          </p:cNvPr>
          <p:cNvSpPr>
            <a:spLocks noGrp="1"/>
          </p:cNvSpPr>
          <p:nvPr>
            <p:ph type="sldNum" idx="12"/>
          </p:nvPr>
        </p:nvSpPr>
        <p:spPr>
          <a:xfrm>
            <a:off x="8320313" y="4657971"/>
            <a:ext cx="856684" cy="502444"/>
          </a:xfrm>
        </p:spPr>
        <p:txBody>
          <a:bodyPr/>
          <a:lstStyle/>
          <a:p>
            <a:fld id="{00000000-1234-1234-1234-123412341234}" type="slidenum">
              <a:rPr lang="pl-PL" smtClean="0"/>
              <a:pPr/>
              <a:t>22</a:t>
            </a:fld>
            <a:endParaRPr lang="pl-PL" dirty="0"/>
          </a:p>
        </p:txBody>
      </p:sp>
    </p:spTree>
    <p:extLst>
      <p:ext uri="{BB962C8B-B14F-4D97-AF65-F5344CB8AC3E}">
        <p14:creationId xmlns:p14="http://schemas.microsoft.com/office/powerpoint/2010/main" val="1965426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A51FEF-0CAD-4DAD-B127-3E0A37EBE0F5}"/>
              </a:ext>
            </a:extLst>
          </p:cNvPr>
          <p:cNvPicPr>
            <a:picLocks noChangeAspect="1"/>
          </p:cNvPicPr>
          <p:nvPr/>
        </p:nvPicPr>
        <p:blipFill rotWithShape="1">
          <a:blip r:embed="rId2"/>
          <a:srcRect l="22265" t="21490" r="19141" b="7222"/>
          <a:stretch/>
        </p:blipFill>
        <p:spPr>
          <a:xfrm>
            <a:off x="428626" y="37313"/>
            <a:ext cx="8257166" cy="5111738"/>
          </a:xfrm>
          <a:prstGeom prst="rect">
            <a:avLst/>
          </a:prstGeom>
        </p:spPr>
      </p:pic>
      <p:sp>
        <p:nvSpPr>
          <p:cNvPr id="8" name="Slide Number Placeholder 3">
            <a:extLst>
              <a:ext uri="{FF2B5EF4-FFF2-40B4-BE49-F238E27FC236}">
                <a16:creationId xmlns:a16="http://schemas.microsoft.com/office/drawing/2014/main" id="{B2C423AF-67AB-4EFA-99C5-2D0B68B88A9F}"/>
              </a:ext>
            </a:extLst>
          </p:cNvPr>
          <p:cNvSpPr>
            <a:spLocks noGrp="1"/>
          </p:cNvSpPr>
          <p:nvPr>
            <p:ph type="sldNum" idx="12"/>
          </p:nvPr>
        </p:nvSpPr>
        <p:spPr>
          <a:xfrm>
            <a:off x="8287316" y="4603743"/>
            <a:ext cx="856684" cy="502444"/>
          </a:xfrm>
        </p:spPr>
        <p:txBody>
          <a:bodyPr/>
          <a:lstStyle/>
          <a:p>
            <a:fld id="{00000000-1234-1234-1234-123412341234}" type="slidenum">
              <a:rPr lang="pl-PL" smtClean="0"/>
              <a:pPr/>
              <a:t>23</a:t>
            </a:fld>
            <a:endParaRPr lang="pl-PL" dirty="0"/>
          </a:p>
        </p:txBody>
      </p:sp>
      <p:sp>
        <p:nvSpPr>
          <p:cNvPr id="6" name="Text Placeholder 2">
            <a:extLst>
              <a:ext uri="{FF2B5EF4-FFF2-40B4-BE49-F238E27FC236}">
                <a16:creationId xmlns:a16="http://schemas.microsoft.com/office/drawing/2014/main" id="{2E456CF2-0507-4507-9303-4D8268185736}"/>
              </a:ext>
            </a:extLst>
          </p:cNvPr>
          <p:cNvSpPr>
            <a:spLocks noGrp="1"/>
          </p:cNvSpPr>
          <p:nvPr>
            <p:ph type="body" idx="1"/>
          </p:nvPr>
        </p:nvSpPr>
        <p:spPr>
          <a:xfrm>
            <a:off x="1106129" y="0"/>
            <a:ext cx="6931742" cy="1082881"/>
          </a:xfrm>
        </p:spPr>
        <p:txBody>
          <a:bodyPr/>
          <a:lstStyle/>
          <a:p>
            <a:pPr marL="158750" indent="0" algn="ctr">
              <a:buNone/>
            </a:pPr>
            <a:r>
              <a:rPr lang="en-US" sz="2400" dirty="0">
                <a:solidFill>
                  <a:schemeClr val="tx1"/>
                </a:solidFill>
                <a:latin typeface="+mj-lt"/>
              </a:rPr>
              <a:t>Experiment overview</a:t>
            </a:r>
            <a:endParaRPr lang="en-IL" sz="2400" dirty="0">
              <a:solidFill>
                <a:schemeClr val="tx1"/>
              </a:solidFill>
              <a:latin typeface="+mj-lt"/>
            </a:endParaRPr>
          </a:p>
        </p:txBody>
      </p:sp>
    </p:spTree>
    <p:extLst>
      <p:ext uri="{BB962C8B-B14F-4D97-AF65-F5344CB8AC3E}">
        <p14:creationId xmlns:p14="http://schemas.microsoft.com/office/powerpoint/2010/main" val="3024301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D0E62B4-2384-47E4-AC79-7F18B4EC798B}"/>
              </a:ext>
            </a:extLst>
          </p:cNvPr>
          <p:cNvSpPr txBox="1">
            <a:spLocks/>
          </p:cNvSpPr>
          <p:nvPr/>
        </p:nvSpPr>
        <p:spPr>
          <a:xfrm>
            <a:off x="850106" y="-241301"/>
            <a:ext cx="7443788" cy="11303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pPr algn="ctr"/>
            <a:r>
              <a:rPr lang="en-US" dirty="0"/>
              <a:t>Summary and future work</a:t>
            </a:r>
          </a:p>
        </p:txBody>
      </p:sp>
      <p:sp>
        <p:nvSpPr>
          <p:cNvPr id="6" name="TextBox 5">
            <a:extLst>
              <a:ext uri="{FF2B5EF4-FFF2-40B4-BE49-F238E27FC236}">
                <a16:creationId xmlns:a16="http://schemas.microsoft.com/office/drawing/2014/main" id="{FA6A78E4-5D5D-46C9-B8B9-CF8D612D0451}"/>
              </a:ext>
            </a:extLst>
          </p:cNvPr>
          <p:cNvSpPr txBox="1"/>
          <p:nvPr/>
        </p:nvSpPr>
        <p:spPr>
          <a:xfrm>
            <a:off x="385761" y="615951"/>
            <a:ext cx="8422483" cy="4167616"/>
          </a:xfrm>
          <a:prstGeom prst="rect">
            <a:avLst/>
          </a:prstGeom>
          <a:noFill/>
        </p:spPr>
        <p:txBody>
          <a:bodyPr wrap="square">
            <a:spAutoFit/>
          </a:bodyPr>
          <a:lstStyle/>
          <a:p>
            <a:pPr marL="274320" indent="-274320">
              <a:lnSpc>
                <a:spcPct val="107000"/>
              </a:lnSpc>
              <a:spcAft>
                <a:spcPts val="600"/>
              </a:spcAft>
              <a:tabLst>
                <a:tab pos="274320" algn="l"/>
                <a:tab pos="457200" algn="l"/>
              </a:tabLst>
            </a:pPr>
            <a:r>
              <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PW production tasks:</a:t>
            </a:r>
            <a:endParaRPr lang="en-IL"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Produce full solid works model, containing integration with machine infrastructure </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Done </a:t>
            </a:r>
            <a:endParaRPr lang="en-IL" sz="1200" dirty="0">
              <a:solidFill>
                <a:srgbClr val="00FF00"/>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Produce construction drawings for machine shop </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Done </a:t>
            </a: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Build a Plasma Window prototype at HUJI (maintain atmosphere pressure difference)</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 </a:t>
            </a:r>
            <a:r>
              <a:rPr lang="en-US" sz="12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Start September 2021</a:t>
            </a:r>
          </a:p>
          <a:p>
            <a:pPr marL="274320" indent="-274320" algn="just">
              <a:lnSpc>
                <a:spcPct val="107000"/>
              </a:lnSpc>
              <a:spcAft>
                <a:spcPts val="600"/>
              </a:spcAft>
              <a:tabLst>
                <a:tab pos="274320" algn="l"/>
                <a:tab pos="457200" algn="l"/>
              </a:tabLst>
            </a:pPr>
            <a:r>
              <a:rPr lang="en-US" sz="1200" b="1" dirty="0">
                <a:solidFill>
                  <a:schemeClr val="bg1"/>
                </a:solidFill>
                <a:effectLst/>
                <a:latin typeface="Calibri" panose="020F0502020204030204" pitchFamily="34" charset="0"/>
                <a:ea typeface="Calibri" panose="020F0502020204030204" pitchFamily="34" charset="0"/>
                <a:cs typeface="Arial" panose="020B0604020202020204" pitchFamily="34" charset="0"/>
              </a:rPr>
              <a:t>PW + Target design tasks:</a:t>
            </a:r>
            <a:endParaRPr lang="en-IL"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Based on the energy loss in the </a:t>
            </a:r>
            <a:r>
              <a:rPr lang="en-US" sz="12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Ar</a:t>
            </a: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gas define the required gas pressure to optimize energy loss and pressure (to be a factor of a few above the water vapor pressure) </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Done </a:t>
            </a:r>
            <a:endParaRPr lang="en-IL"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Determine required water temperature based on vapor pressure, beam heating, and target density </a:t>
            </a:r>
            <a:r>
              <a:rPr lang="en-US" sz="12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TBD</a:t>
            </a: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Based on beam heating define required flow rate and target thickness (heat capacity and conductance of water) and </a:t>
            </a:r>
            <a:b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beam parameters (areal density – beam radius) </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Done </a:t>
            </a:r>
            <a:endParaRPr lang="en-IL"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Define safety protocols and requirements </a:t>
            </a:r>
            <a:r>
              <a:rPr lang="en-US" sz="12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TBD</a:t>
            </a:r>
          </a:p>
          <a:p>
            <a:pPr marL="342900" lvl="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Based on beam parameters and required pressure define plasma window parameters – </a:t>
            </a:r>
            <a:r>
              <a:rPr lang="en-US" sz="12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Ar</a:t>
            </a: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flow rate, opening </a:t>
            </a:r>
            <a:b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radius, required power, etc.</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a:t>
            </a:r>
            <a:r>
              <a:rPr lang="en-US" sz="1200" dirty="0">
                <a:solidFill>
                  <a:srgbClr val="66FF33"/>
                </a:solidFill>
                <a:effectLst/>
                <a:latin typeface="Calibri" panose="020F0502020204030204" pitchFamily="34" charset="0"/>
                <a:ea typeface="Calibri" panose="020F0502020204030204" pitchFamily="34" charset="0"/>
                <a:cs typeface="Arial" panose="020B0604020202020204" pitchFamily="34" charset="0"/>
              </a:rPr>
              <a:t>– Mostly done</a:t>
            </a:r>
            <a:endParaRPr lang="en-IL" sz="1200" dirty="0">
              <a:solidFill>
                <a:srgbClr val="66FF33"/>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Define required pumping systems, cooling loop and </a:t>
            </a:r>
            <a:r>
              <a:rPr lang="en-US" sz="1200" dirty="0" err="1">
                <a:solidFill>
                  <a:schemeClr val="bg1"/>
                </a:solidFill>
                <a:effectLst/>
                <a:latin typeface="Calibri" panose="020F0502020204030204" pitchFamily="34" charset="0"/>
                <a:ea typeface="Calibri" panose="020F0502020204030204" pitchFamily="34" charset="0"/>
                <a:cs typeface="Arial" panose="020B0604020202020204" pitchFamily="34" charset="0"/>
              </a:rPr>
              <a:t>Ar</a:t>
            </a: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 recovery</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a:t>
            </a:r>
            <a:r>
              <a:rPr lang="en-US" sz="1200" dirty="0">
                <a:solidFill>
                  <a:srgbClr val="FFFF00"/>
                </a:solidFill>
                <a:effectLst/>
                <a:latin typeface="Calibri" panose="020F0502020204030204" pitchFamily="34" charset="0"/>
                <a:ea typeface="Calibri" panose="020F0502020204030204" pitchFamily="34" charset="0"/>
                <a:cs typeface="Arial" panose="020B0604020202020204" pitchFamily="34" charset="0"/>
              </a:rPr>
              <a:t>– TBD</a:t>
            </a:r>
            <a:endParaRPr lang="en-IL" sz="1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600"/>
              </a:spcAft>
              <a:buFont typeface="Symbol" panose="05050102010706020507" pitchFamily="18" charset="2"/>
              <a:buChar char=""/>
              <a:tabLst>
                <a:tab pos="274320" algn="l"/>
              </a:tabLst>
            </a:pPr>
            <a:r>
              <a:rPr lang="en-US" sz="1200" dirty="0">
                <a:solidFill>
                  <a:schemeClr val="bg1"/>
                </a:solidFill>
                <a:effectLst/>
                <a:latin typeface="Calibri" panose="020F0502020204030204" pitchFamily="34" charset="0"/>
                <a:ea typeface="Calibri" panose="020F0502020204030204" pitchFamily="34" charset="0"/>
                <a:cs typeface="Arial" panose="020B0604020202020204" pitchFamily="34" charset="0"/>
              </a:rPr>
              <a:t>Simulate</a:t>
            </a:r>
            <a:r>
              <a:rPr lang="en-US" sz="1200" dirty="0">
                <a:solidFill>
                  <a:srgbClr val="00FF00"/>
                </a:solidFill>
                <a:effectLst/>
                <a:latin typeface="Calibri" panose="020F0502020204030204" pitchFamily="34" charset="0"/>
                <a:ea typeface="Calibri" panose="020F0502020204030204" pitchFamily="34" charset="0"/>
                <a:cs typeface="Arial" panose="020B0604020202020204" pitchFamily="34" charset="0"/>
              </a:rPr>
              <a:t> </a:t>
            </a:r>
            <a:r>
              <a:rPr lang="en-US" sz="1200" dirty="0">
                <a:solidFill>
                  <a:srgbClr val="99FF33"/>
                </a:solidFill>
                <a:effectLst/>
                <a:latin typeface="Calibri" panose="020F0502020204030204" pitchFamily="34" charset="0"/>
                <a:ea typeface="Calibri" panose="020F0502020204030204" pitchFamily="34" charset="0"/>
                <a:cs typeface="Arial" panose="020B0604020202020204" pitchFamily="34" charset="0"/>
              </a:rPr>
              <a:t>– Partly done</a:t>
            </a:r>
          </a:p>
          <a:p>
            <a:pPr>
              <a:lnSpc>
                <a:spcPct val="107000"/>
              </a:lnSpc>
              <a:spcAft>
                <a:spcPts val="600"/>
              </a:spcAft>
              <a:tabLst>
                <a:tab pos="274320" algn="l"/>
              </a:tabLst>
            </a:pPr>
            <a:r>
              <a:rPr lang="en-US" sz="1200" b="1" dirty="0">
                <a:solidFill>
                  <a:schemeClr val="bg1"/>
                </a:solidFill>
                <a:latin typeface="Calibri" panose="020F0502020204030204" pitchFamily="34" charset="0"/>
                <a:ea typeface="Calibri" panose="020F0502020204030204" pitchFamily="34" charset="0"/>
                <a:cs typeface="Arial" panose="020B0604020202020204" pitchFamily="34" charset="0"/>
              </a:rPr>
              <a:t>Conduct experiment – </a:t>
            </a:r>
            <a:r>
              <a:rPr lang="en-US" sz="1200" dirty="0">
                <a:solidFill>
                  <a:srgbClr val="FFFF00"/>
                </a:solidFill>
                <a:latin typeface="Calibri" panose="020F0502020204030204" pitchFamily="34" charset="0"/>
                <a:ea typeface="Calibri" panose="020F0502020204030204" pitchFamily="34" charset="0"/>
                <a:cs typeface="Arial" panose="020B0604020202020204" pitchFamily="34" charset="0"/>
              </a:rPr>
              <a:t>SARAF’s </a:t>
            </a:r>
            <a:r>
              <a:rPr lang="en-US" sz="1200" dirty="0">
                <a:solidFill>
                  <a:srgbClr val="FFFF00"/>
                </a:solidFill>
              </a:rPr>
              <a:t>phase II is under construction, beamtime planned for early 2023</a:t>
            </a:r>
            <a:endParaRPr lang="en-IL" sz="1200" dirty="0">
              <a:solidFill>
                <a:srgbClr val="FFFF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 name="Slide Number Placeholder 3">
            <a:extLst>
              <a:ext uri="{FF2B5EF4-FFF2-40B4-BE49-F238E27FC236}">
                <a16:creationId xmlns:a16="http://schemas.microsoft.com/office/drawing/2014/main" id="{17A2CDC5-C528-48D4-A447-136EB698C2A5}"/>
              </a:ext>
            </a:extLst>
          </p:cNvPr>
          <p:cNvSpPr>
            <a:spLocks noGrp="1"/>
          </p:cNvSpPr>
          <p:nvPr>
            <p:ph type="sldNum" idx="12"/>
          </p:nvPr>
        </p:nvSpPr>
        <p:spPr>
          <a:xfrm>
            <a:off x="7772400" y="4183856"/>
            <a:ext cx="856684" cy="502444"/>
          </a:xfrm>
        </p:spPr>
        <p:txBody>
          <a:bodyPr/>
          <a:lstStyle/>
          <a:p>
            <a:fld id="{00000000-1234-1234-1234-123412341234}" type="slidenum">
              <a:rPr lang="pl-PL" smtClean="0"/>
              <a:pPr/>
              <a:t>24</a:t>
            </a:fld>
            <a:endParaRPr lang="pl-PL" dirty="0"/>
          </a:p>
        </p:txBody>
      </p:sp>
    </p:spTree>
    <p:extLst>
      <p:ext uri="{BB962C8B-B14F-4D97-AF65-F5344CB8AC3E}">
        <p14:creationId xmlns:p14="http://schemas.microsoft.com/office/powerpoint/2010/main" val="647463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BF524-6F99-43A0-84F0-235D37CC97F2}"/>
              </a:ext>
            </a:extLst>
          </p:cNvPr>
          <p:cNvSpPr>
            <a:spLocks noGrp="1"/>
          </p:cNvSpPr>
          <p:nvPr>
            <p:ph type="title"/>
          </p:nvPr>
        </p:nvSpPr>
        <p:spPr>
          <a:xfrm>
            <a:off x="3618010" y="2415379"/>
            <a:ext cx="1907979" cy="1130300"/>
          </a:xfrm>
        </p:spPr>
        <p:txBody>
          <a:bodyPr/>
          <a:lstStyle/>
          <a:p>
            <a:r>
              <a:rPr lang="en-US" dirty="0">
                <a:latin typeface="+mj-lt"/>
              </a:rPr>
              <a:t>Questions?</a:t>
            </a:r>
            <a:endParaRPr lang="en-IL" dirty="0">
              <a:latin typeface="+mj-lt"/>
            </a:endParaRPr>
          </a:p>
        </p:txBody>
      </p:sp>
      <p:sp>
        <p:nvSpPr>
          <p:cNvPr id="4" name="Subtitle 2">
            <a:extLst>
              <a:ext uri="{FF2B5EF4-FFF2-40B4-BE49-F238E27FC236}">
                <a16:creationId xmlns:a16="http://schemas.microsoft.com/office/drawing/2014/main" id="{0BA2A1AC-815E-4351-B09C-EF7F8AA93B5E}"/>
              </a:ext>
            </a:extLst>
          </p:cNvPr>
          <p:cNvSpPr txBox="1">
            <a:spLocks/>
          </p:cNvSpPr>
          <p:nvPr/>
        </p:nvSpPr>
        <p:spPr>
          <a:xfrm>
            <a:off x="1221581" y="888205"/>
            <a:ext cx="6700838" cy="7620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L="457200" marR="0" lvl="0" indent="-298450" algn="l" rtl="0">
              <a:lnSpc>
                <a:spcPct val="100000"/>
              </a:lnSpc>
              <a:spcBef>
                <a:spcPts val="300"/>
              </a:spcBef>
              <a:spcAft>
                <a:spcPts val="0"/>
              </a:spcAft>
              <a:buClr>
                <a:schemeClr val="lt1"/>
              </a:buClr>
              <a:buSzPts val="1100"/>
              <a:buFont typeface="Noto Sans Symbols"/>
              <a:buChar char="▶"/>
              <a:defRPr sz="1500" b="0" i="0" u="none" strike="noStrike" cap="none">
                <a:solidFill>
                  <a:srgbClr val="0F486F"/>
                </a:solidFill>
                <a:latin typeface="Century Gothic"/>
                <a:ea typeface="Century Gothic"/>
                <a:cs typeface="Century Gothic"/>
                <a:sym typeface="Century Gothic"/>
              </a:defRPr>
            </a:lvl1pPr>
            <a:lvl2pPr marL="914400" marR="0" lvl="1" indent="-298450" algn="l" rtl="0">
              <a:lnSpc>
                <a:spcPct val="100000"/>
              </a:lnSpc>
              <a:spcBef>
                <a:spcPts val="500"/>
              </a:spcBef>
              <a:spcAft>
                <a:spcPts val="0"/>
              </a:spcAft>
              <a:buClr>
                <a:schemeClr val="lt1"/>
              </a:buClr>
              <a:buSzPts val="1100"/>
              <a:buFont typeface="Noto Sans Symbols"/>
              <a:buChar char="▶"/>
              <a:defRPr sz="1400" b="0" i="0" u="none" strike="noStrike" cap="none">
                <a:solidFill>
                  <a:srgbClr val="0F486F"/>
                </a:solidFill>
                <a:latin typeface="Century Gothic"/>
                <a:ea typeface="Century Gothic"/>
                <a:cs typeface="Century Gothic"/>
                <a:sym typeface="Century Gothic"/>
              </a:defRPr>
            </a:lvl2pPr>
            <a:lvl3pPr marL="1371600" marR="0" lvl="2" indent="-298450" algn="l" rtl="0">
              <a:lnSpc>
                <a:spcPct val="100000"/>
              </a:lnSpc>
              <a:spcBef>
                <a:spcPts val="500"/>
              </a:spcBef>
              <a:spcAft>
                <a:spcPts val="0"/>
              </a:spcAft>
              <a:buClr>
                <a:schemeClr val="lt1"/>
              </a:buClr>
              <a:buSzPts val="1100"/>
              <a:buFont typeface="Noto Sans Symbols"/>
              <a:buChar char="▶"/>
              <a:defRPr sz="1200" b="0" i="0" u="none" strike="noStrike" cap="none">
                <a:solidFill>
                  <a:srgbClr val="0F486F"/>
                </a:solidFill>
                <a:latin typeface="Century Gothic"/>
                <a:ea typeface="Century Gothic"/>
                <a:cs typeface="Century Gothic"/>
                <a:sym typeface="Century Gothic"/>
              </a:defRPr>
            </a:lvl3pPr>
            <a:lvl4pPr marL="1828800" marR="0" lvl="3"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4pPr>
            <a:lvl5pPr marL="2286000" marR="0" lvl="4"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5pPr>
            <a:lvl6pPr marL="2743200" marR="0" lvl="5"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6pPr>
            <a:lvl7pPr marL="3200400" marR="0" lvl="6"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7pPr>
            <a:lvl8pPr marL="3657600" marR="0" lvl="7" indent="-298450" algn="l" rtl="0">
              <a:lnSpc>
                <a:spcPct val="100000"/>
              </a:lnSpc>
              <a:spcBef>
                <a:spcPts val="500"/>
              </a:spcBef>
              <a:spcAft>
                <a:spcPts val="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8pPr>
            <a:lvl9pPr marL="4114800" marR="0" lvl="8" indent="-298450" algn="l" rtl="0">
              <a:lnSpc>
                <a:spcPct val="100000"/>
              </a:lnSpc>
              <a:spcBef>
                <a:spcPts val="500"/>
              </a:spcBef>
              <a:spcAft>
                <a:spcPts val="500"/>
              </a:spcAft>
              <a:buClr>
                <a:schemeClr val="lt1"/>
              </a:buClr>
              <a:buSzPts val="1100"/>
              <a:buFont typeface="Noto Sans Symbols"/>
              <a:buChar char="▶"/>
              <a:defRPr sz="1100" b="0" i="0" u="none" strike="noStrike" cap="none">
                <a:solidFill>
                  <a:srgbClr val="0F486F"/>
                </a:solidFill>
                <a:latin typeface="Century Gothic"/>
                <a:ea typeface="Century Gothic"/>
                <a:cs typeface="Century Gothic"/>
                <a:sym typeface="Century Gothic"/>
              </a:defRPr>
            </a:lvl9pPr>
          </a:lstStyle>
          <a:p>
            <a:pPr marL="158750" indent="0">
              <a:buNone/>
            </a:pPr>
            <a:r>
              <a:rPr lang="en-US" sz="3600" b="1" dirty="0">
                <a:solidFill>
                  <a:schemeClr val="bg1"/>
                </a:solidFill>
                <a:effectLst>
                  <a:outerShdw blurRad="38100" dist="38100" dir="2700000" algn="tl">
                    <a:srgbClr val="000000">
                      <a:alpha val="43137"/>
                    </a:srgbClr>
                  </a:outerShdw>
                </a:effectLst>
                <a:latin typeface="Arial" pitchFamily="34" charset="0"/>
                <a:ea typeface="+mj-ea"/>
                <a:cs typeface="Arial" pitchFamily="34" charset="0"/>
              </a:rPr>
              <a:t>Thank You for your Attention</a:t>
            </a:r>
            <a:endParaRPr lang="en-US" sz="3600" dirty="0">
              <a:solidFill>
                <a:schemeClr val="bg1"/>
              </a:solidFill>
            </a:endParaRPr>
          </a:p>
        </p:txBody>
      </p:sp>
      <p:sp>
        <p:nvSpPr>
          <p:cNvPr id="5" name="Slide Number Placeholder 3">
            <a:extLst>
              <a:ext uri="{FF2B5EF4-FFF2-40B4-BE49-F238E27FC236}">
                <a16:creationId xmlns:a16="http://schemas.microsoft.com/office/drawing/2014/main" id="{B44BF4EF-8DAB-4D95-AB22-140BEC253B58}"/>
              </a:ext>
            </a:extLst>
          </p:cNvPr>
          <p:cNvSpPr>
            <a:spLocks noGrp="1"/>
          </p:cNvSpPr>
          <p:nvPr>
            <p:ph type="sldNum" idx="12"/>
          </p:nvPr>
        </p:nvSpPr>
        <p:spPr>
          <a:xfrm>
            <a:off x="7772400" y="4183856"/>
            <a:ext cx="856684" cy="502444"/>
          </a:xfrm>
        </p:spPr>
        <p:txBody>
          <a:bodyPr/>
          <a:lstStyle/>
          <a:p>
            <a:fld id="{00000000-1234-1234-1234-123412341234}" type="slidenum">
              <a:rPr lang="pl-PL" smtClean="0"/>
              <a:pPr/>
              <a:t>25</a:t>
            </a:fld>
            <a:endParaRPr lang="pl-PL" dirty="0"/>
          </a:p>
        </p:txBody>
      </p:sp>
    </p:spTree>
    <p:extLst>
      <p:ext uri="{BB962C8B-B14F-4D97-AF65-F5344CB8AC3E}">
        <p14:creationId xmlns:p14="http://schemas.microsoft.com/office/powerpoint/2010/main" val="10797869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090F9-4D73-4D14-865E-C9ACF081D8E1}"/>
              </a:ext>
            </a:extLst>
          </p:cNvPr>
          <p:cNvSpPr>
            <a:spLocks noGrp="1"/>
          </p:cNvSpPr>
          <p:nvPr>
            <p:ph type="title"/>
          </p:nvPr>
        </p:nvSpPr>
        <p:spPr>
          <a:xfrm>
            <a:off x="355598" y="2116786"/>
            <a:ext cx="8295483" cy="1554162"/>
          </a:xfrm>
        </p:spPr>
        <p:txBody>
          <a:bodyPr/>
          <a:lstStyle/>
          <a:p>
            <a:r>
              <a:rPr lang="en-GB" sz="1500" dirty="0"/>
              <a:t>Plasma is ionized gas comprising of ions and electrons. Just like any other gas, plasma exerts pressure. Electric and magnetic fields exert forces on plasmas, which can confine plasmas in vacuum whose pressure can block, curb or confine other fluids. In a Plasma Window, electric and/or magnetic fields confine plasmas, whose pressure is large enough to balance atmospheric pressure (or even higher). </a:t>
            </a:r>
            <a:br>
              <a:rPr lang="en-GB" sz="1500" dirty="0"/>
            </a:br>
            <a:br>
              <a:rPr lang="en-GB" sz="1500" dirty="0"/>
            </a:br>
            <a:endParaRPr lang="en-IL" sz="1500" dirty="0"/>
          </a:p>
        </p:txBody>
      </p:sp>
      <p:pic>
        <p:nvPicPr>
          <p:cNvPr id="4102" name="Picture 6" descr="States of Matter">
            <a:extLst>
              <a:ext uri="{FF2B5EF4-FFF2-40B4-BE49-F238E27FC236}">
                <a16:creationId xmlns:a16="http://schemas.microsoft.com/office/drawing/2014/main" id="{E0F14746-D1D2-42FE-B03B-E88C85F967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783"/>
          <a:stretch/>
        </p:blipFill>
        <p:spPr bwMode="auto">
          <a:xfrm>
            <a:off x="2243903" y="646445"/>
            <a:ext cx="4452995" cy="1381107"/>
          </a:xfrm>
          <a:prstGeom prst="rect">
            <a:avLst/>
          </a:prstGeom>
          <a:solidFill>
            <a:schemeClr val="bg1"/>
          </a:solidFill>
        </p:spPr>
      </p:pic>
      <p:sp>
        <p:nvSpPr>
          <p:cNvPr id="7" name="Title 1">
            <a:extLst>
              <a:ext uri="{FF2B5EF4-FFF2-40B4-BE49-F238E27FC236}">
                <a16:creationId xmlns:a16="http://schemas.microsoft.com/office/drawing/2014/main" id="{79E75DE0-236E-43E3-93BA-ABBEDEFA3583}"/>
              </a:ext>
            </a:extLst>
          </p:cNvPr>
          <p:cNvSpPr txBox="1">
            <a:spLocks/>
          </p:cNvSpPr>
          <p:nvPr/>
        </p:nvSpPr>
        <p:spPr>
          <a:xfrm>
            <a:off x="355599" y="0"/>
            <a:ext cx="8229601" cy="646445"/>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1400"/>
              <a:buFont typeface="Century Gothic"/>
              <a:buNone/>
              <a:defRPr sz="2700" b="0" i="0" u="none" strike="noStrike" cap="none">
                <a:solidFill>
                  <a:schemeClr val="lt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lt2"/>
                </a:solidFill>
                <a:latin typeface="Arial"/>
                <a:ea typeface="Arial"/>
                <a:cs typeface="Arial"/>
                <a:sym typeface="Arial"/>
              </a:defRPr>
            </a:lvl9pPr>
          </a:lstStyle>
          <a:p>
            <a:r>
              <a:rPr lang="en-GB" sz="2400" dirty="0">
                <a:latin typeface="+mj-lt"/>
                <a:cs typeface="Times New Roman" panose="02020603050405020304" pitchFamily="18" charset="0"/>
              </a:rPr>
              <a:t>The states of matter and the idea behind a Plasma Window</a:t>
            </a:r>
            <a:endParaRPr lang="en-IL" sz="2400" dirty="0">
              <a:latin typeface="+mj-lt"/>
              <a:cs typeface="Times New Roman" panose="02020603050405020304" pitchFamily="18" charset="0"/>
            </a:endParaRPr>
          </a:p>
        </p:txBody>
      </p:sp>
      <p:sp>
        <p:nvSpPr>
          <p:cNvPr id="15" name="TextBox 14">
            <a:extLst>
              <a:ext uri="{FF2B5EF4-FFF2-40B4-BE49-F238E27FC236}">
                <a16:creationId xmlns:a16="http://schemas.microsoft.com/office/drawing/2014/main" id="{054B0F28-CD09-43B8-B6A8-B01A5F5393B8}"/>
              </a:ext>
            </a:extLst>
          </p:cNvPr>
          <p:cNvSpPr txBox="1"/>
          <p:nvPr/>
        </p:nvSpPr>
        <p:spPr>
          <a:xfrm>
            <a:off x="355598" y="3369510"/>
            <a:ext cx="7088190" cy="1923604"/>
          </a:xfrm>
          <a:prstGeom prst="rect">
            <a:avLst/>
          </a:prstGeom>
          <a:noFill/>
        </p:spPr>
        <p:txBody>
          <a:bodyPr wrap="square">
            <a:spAutoFit/>
          </a:bodyPr>
          <a:lstStyle/>
          <a:p>
            <a:r>
              <a:rPr kumimoji="0" lang="en-GB" sz="1500" b="0" i="0" u="none" strike="noStrike" kern="0" cap="none" spc="0" normalizeH="0" baseline="0" noProof="0" dirty="0">
                <a:ln>
                  <a:noFill/>
                </a:ln>
                <a:solidFill>
                  <a:srgbClr val="FFFFFF"/>
                </a:solidFill>
                <a:effectLst/>
                <a:uLnTx/>
                <a:uFillTx/>
                <a:latin typeface="Century Gothic"/>
                <a:sym typeface="Century Gothic"/>
              </a:rPr>
              <a:t>A plasma is </a:t>
            </a:r>
            <a:r>
              <a:rPr kumimoji="0" lang="en-GB" sz="1500" b="1" i="0" u="none" strike="noStrike" kern="0" cap="none" spc="0" normalizeH="0" baseline="0" noProof="0" dirty="0">
                <a:ln>
                  <a:noFill/>
                </a:ln>
                <a:solidFill>
                  <a:srgbClr val="FFFFFF"/>
                </a:solidFill>
                <a:effectLst/>
                <a:uLnTx/>
                <a:uFillTx/>
                <a:latin typeface="Century Gothic"/>
                <a:sym typeface="Century Gothic"/>
              </a:rPr>
              <a:t>much less dense </a:t>
            </a:r>
            <a:r>
              <a:rPr kumimoji="0" lang="en-GB" sz="1500" b="0" i="0" u="none" strike="noStrike" kern="0" cap="none" spc="0" normalizeH="0" baseline="0" noProof="0" dirty="0">
                <a:ln>
                  <a:noFill/>
                </a:ln>
                <a:solidFill>
                  <a:srgbClr val="FFFFFF"/>
                </a:solidFill>
                <a:effectLst/>
                <a:uLnTx/>
                <a:uFillTx/>
                <a:latin typeface="Century Gothic"/>
                <a:sym typeface="Century Gothic"/>
              </a:rPr>
              <a:t>when than a gas when both are at the same pressure.</a:t>
            </a:r>
            <a:br>
              <a:rPr kumimoji="0" lang="en-GB" sz="1500" b="0" i="0" u="none" strike="noStrike" kern="0" cap="none" spc="0" normalizeH="0" baseline="0" noProof="0" dirty="0">
                <a:ln>
                  <a:noFill/>
                </a:ln>
                <a:solidFill>
                  <a:srgbClr val="FFFFFF"/>
                </a:solidFill>
                <a:effectLst/>
                <a:uLnTx/>
                <a:uFillTx/>
                <a:latin typeface="Century Gothic"/>
                <a:sym typeface="Century Gothic"/>
              </a:rPr>
            </a:b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Plasmas have a </a:t>
            </a:r>
            <a:r>
              <a:rPr kumimoji="0" lang="en-GB" sz="1500" b="1" i="0" u="none" strike="noStrike" kern="0" cap="none" spc="0" normalizeH="0" baseline="0" noProof="0" dirty="0">
                <a:ln>
                  <a:noFill/>
                </a:ln>
                <a:solidFill>
                  <a:srgbClr val="FFFFFF"/>
                </a:solidFill>
                <a:effectLst/>
                <a:uLnTx/>
                <a:uFillTx/>
                <a:latin typeface="Century Gothic"/>
                <a:sym typeface="Century Gothic"/>
              </a:rPr>
              <a:t>much larger resistance to flow (viscosity) </a:t>
            </a:r>
            <a:r>
              <a:rPr kumimoji="0" lang="en-GB" sz="1500" b="0" i="0" u="none" strike="noStrike" kern="0" cap="none" spc="0" normalizeH="0" baseline="0" noProof="0" dirty="0">
                <a:ln>
                  <a:noFill/>
                </a:ln>
                <a:solidFill>
                  <a:srgbClr val="FFFFFF"/>
                </a:solidFill>
                <a:effectLst/>
                <a:uLnTx/>
                <a:uFillTx/>
                <a:latin typeface="Century Gothic"/>
                <a:sym typeface="Century Gothic"/>
              </a:rPr>
              <a:t>than gases.</a:t>
            </a:r>
            <a:br>
              <a:rPr kumimoji="0" lang="en-GB" sz="1500" b="0" i="0" u="none" strike="noStrike" kern="0" cap="none" spc="0" normalizeH="0" baseline="0" noProof="0" dirty="0">
                <a:ln>
                  <a:noFill/>
                </a:ln>
                <a:solidFill>
                  <a:srgbClr val="FFFFFF"/>
                </a:solidFill>
                <a:effectLst/>
                <a:uLnTx/>
                <a:uFillTx/>
                <a:latin typeface="Century Gothic"/>
                <a:sym typeface="Century Gothic"/>
              </a:rPr>
            </a:b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A plasma “plug” or “window” can slow down the flow of gases with </a:t>
            </a:r>
            <a:br>
              <a:rPr kumimoji="0" lang="en-GB" sz="1500" b="0" i="0" u="none" strike="noStrike" kern="0" cap="none" spc="0" normalizeH="0" baseline="0" noProof="0" dirty="0">
                <a:ln>
                  <a:noFill/>
                </a:ln>
                <a:solidFill>
                  <a:srgbClr val="FFFFFF"/>
                </a:solidFill>
                <a:effectLst/>
                <a:uLnTx/>
                <a:uFillTx/>
                <a:latin typeface="Century Gothic"/>
                <a:sym typeface="Century Gothic"/>
              </a:rPr>
            </a:br>
            <a:r>
              <a:rPr kumimoji="0" lang="en-GB" sz="1500" b="0" i="0" u="none" strike="noStrike" kern="0" cap="none" spc="0" normalizeH="0" baseline="0" noProof="0" dirty="0">
                <a:ln>
                  <a:noFill/>
                </a:ln>
                <a:solidFill>
                  <a:srgbClr val="FFFFFF"/>
                </a:solidFill>
                <a:effectLst/>
                <a:uLnTx/>
                <a:uFillTx/>
                <a:latin typeface="Century Gothic"/>
                <a:sym typeface="Century Gothic"/>
              </a:rPr>
              <a:t>little effect of fast particles passing through it.</a:t>
            </a:r>
            <a:br>
              <a:rPr kumimoji="0" lang="en-GB" sz="1500" b="0" i="0" u="none" strike="noStrike" kern="0" cap="none" spc="0" normalizeH="0" baseline="0" noProof="0" dirty="0">
                <a:ln>
                  <a:noFill/>
                </a:ln>
                <a:solidFill>
                  <a:srgbClr val="FFFFFF"/>
                </a:solidFill>
                <a:effectLst/>
                <a:uLnTx/>
                <a:uFillTx/>
                <a:latin typeface="Century Gothic"/>
                <a:sym typeface="Century Gothic"/>
              </a:rPr>
            </a:br>
            <a:endParaRPr lang="en-IL" dirty="0"/>
          </a:p>
        </p:txBody>
      </p:sp>
      <p:sp>
        <p:nvSpPr>
          <p:cNvPr id="6" name="Slide Number Placeholder 3">
            <a:extLst>
              <a:ext uri="{FF2B5EF4-FFF2-40B4-BE49-F238E27FC236}">
                <a16:creationId xmlns:a16="http://schemas.microsoft.com/office/drawing/2014/main" id="{73BFFE37-5186-4430-A99C-B091831A8F33}"/>
              </a:ext>
            </a:extLst>
          </p:cNvPr>
          <p:cNvSpPr>
            <a:spLocks noGrp="1"/>
          </p:cNvSpPr>
          <p:nvPr>
            <p:ph type="sldNum" idx="12"/>
          </p:nvPr>
        </p:nvSpPr>
        <p:spPr>
          <a:xfrm>
            <a:off x="7772400" y="4183856"/>
            <a:ext cx="856684" cy="502444"/>
          </a:xfrm>
        </p:spPr>
        <p:txBody>
          <a:bodyPr/>
          <a:lstStyle/>
          <a:p>
            <a:fld id="{00000000-1234-1234-1234-123412341234}" type="slidenum">
              <a:rPr lang="pl-PL" smtClean="0"/>
              <a:pPr/>
              <a:t>3</a:t>
            </a:fld>
            <a:endParaRPr lang="pl-PL" dirty="0"/>
          </a:p>
        </p:txBody>
      </p:sp>
    </p:spTree>
    <p:extLst>
      <p:ext uri="{BB962C8B-B14F-4D97-AF65-F5344CB8AC3E}">
        <p14:creationId xmlns:p14="http://schemas.microsoft.com/office/powerpoint/2010/main" val="3535735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443" y="-164305"/>
            <a:ext cx="8901113" cy="1357312"/>
          </a:xfrm>
        </p:spPr>
        <p:txBody>
          <a:bodyPr/>
          <a:lstStyle/>
          <a:p>
            <a:pPr marL="0" indent="0">
              <a:buNone/>
            </a:pPr>
            <a:r>
              <a:rPr lang="en-US" sz="2400" dirty="0">
                <a:solidFill>
                  <a:schemeClr val="bg1"/>
                </a:solidFill>
                <a:latin typeface="Arial" pitchFamily="34" charset="0"/>
                <a:ea typeface="Arial Unicode MS" pitchFamily="34" charset="-128"/>
                <a:cs typeface="Arial" pitchFamily="34" charset="0"/>
              </a:rPr>
              <a:t>Simulation of a </a:t>
            </a:r>
            <a:r>
              <a:rPr lang="en-US" sz="2400" dirty="0">
                <a:solidFill>
                  <a:schemeClr val="bg2"/>
                </a:solidFill>
                <a:latin typeface="Arial" pitchFamily="34" charset="0"/>
                <a:ea typeface="Arial Unicode MS" pitchFamily="34" charset="-128"/>
                <a:cs typeface="Arial" pitchFamily="34" charset="0"/>
              </a:rPr>
              <a:t>cube</a:t>
            </a:r>
            <a:r>
              <a:rPr lang="en-US" sz="2400" dirty="0">
                <a:solidFill>
                  <a:schemeClr val="bg1"/>
                </a:solidFill>
                <a:latin typeface="Arial" pitchFamily="34" charset="0"/>
                <a:ea typeface="Arial Unicode MS" pitchFamily="34" charset="-128"/>
                <a:cs typeface="Arial" pitchFamily="34" charset="0"/>
              </a:rPr>
              <a:t> in empty </a:t>
            </a:r>
            <a:r>
              <a:rPr lang="en-US" sz="2400" dirty="0">
                <a:solidFill>
                  <a:schemeClr val="tx1"/>
                </a:solidFill>
                <a:latin typeface="Arial" pitchFamily="34" charset="0"/>
                <a:ea typeface="Arial Unicode MS" pitchFamily="34" charset="-128"/>
                <a:cs typeface="Arial" pitchFamily="34" charset="0"/>
              </a:rPr>
              <a:t>space</a:t>
            </a:r>
            <a:r>
              <a:rPr lang="en-US" sz="2400" dirty="0">
                <a:solidFill>
                  <a:schemeClr val="bg1"/>
                </a:solidFill>
                <a:latin typeface="Arial" pitchFamily="34" charset="0"/>
                <a:ea typeface="Arial Unicode MS" pitchFamily="34" charset="-128"/>
                <a:cs typeface="Arial" pitchFamily="34" charset="0"/>
              </a:rPr>
              <a:t> filled with </a:t>
            </a:r>
            <a:r>
              <a:rPr lang="en-US" sz="2400" dirty="0">
                <a:solidFill>
                  <a:srgbClr val="FFFF00"/>
                </a:solidFill>
                <a:latin typeface="Arial" pitchFamily="34" charset="0"/>
                <a:ea typeface="Arial Unicode MS" pitchFamily="34" charset="-128"/>
                <a:cs typeface="Arial" pitchFamily="34" charset="0"/>
              </a:rPr>
              <a:t>air</a:t>
            </a:r>
            <a:r>
              <a:rPr lang="en-US" sz="2400" dirty="0">
                <a:solidFill>
                  <a:schemeClr val="bg1"/>
                </a:solidFill>
                <a:latin typeface="Arial" pitchFamily="34" charset="0"/>
                <a:ea typeface="Arial Unicode MS" pitchFamily="34" charset="-128"/>
                <a:cs typeface="Arial" pitchFamily="34" charset="0"/>
              </a:rPr>
              <a:t> having a hole plugged by a </a:t>
            </a:r>
            <a:r>
              <a:rPr lang="en-US" sz="2400" dirty="0">
                <a:solidFill>
                  <a:srgbClr val="FF0000"/>
                </a:solidFill>
                <a:latin typeface="Arial" pitchFamily="34" charset="0"/>
                <a:ea typeface="Arial Unicode MS" pitchFamily="34" charset="-128"/>
                <a:cs typeface="Arial" pitchFamily="34" charset="0"/>
              </a:rPr>
              <a:t>Plasma</a:t>
            </a:r>
            <a:r>
              <a:rPr lang="en-US" sz="2400" dirty="0">
                <a:solidFill>
                  <a:schemeClr val="bg1"/>
                </a:solidFill>
                <a:latin typeface="Arial" pitchFamily="34" charset="0"/>
                <a:ea typeface="Arial Unicode MS" pitchFamily="34" charset="-128"/>
                <a:cs typeface="Arial" pitchFamily="34" charset="0"/>
              </a:rPr>
              <a:t> Window; Courtesy of Jeffery Mitchell (BNL) </a:t>
            </a:r>
          </a:p>
        </p:txBody>
      </p:sp>
      <p:pic>
        <p:nvPicPr>
          <p:cNvPr id="5" name="Animation plasma Window 2.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bwMode="auto">
          <a:xfrm>
            <a:off x="1585912" y="1044506"/>
            <a:ext cx="5464969" cy="3725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7EE671F8-1C5E-45B7-9975-98015A48CFF4}"/>
              </a:ext>
            </a:extLst>
          </p:cNvPr>
          <p:cNvSpPr>
            <a:spLocks noGrp="1"/>
          </p:cNvSpPr>
          <p:nvPr>
            <p:ph type="sldNum" idx="12"/>
          </p:nvPr>
        </p:nvSpPr>
        <p:spPr>
          <a:xfrm>
            <a:off x="7772400" y="4183856"/>
            <a:ext cx="856684" cy="502444"/>
          </a:xfrm>
        </p:spPr>
        <p:txBody>
          <a:bodyPr/>
          <a:lstStyle/>
          <a:p>
            <a:fld id="{00000000-1234-1234-1234-123412341234}" type="slidenum">
              <a:rPr lang="pl-PL" smtClean="0"/>
              <a:pPr/>
              <a:t>4</a:t>
            </a:fld>
            <a:endParaRPr lang="pl-PL" dirty="0"/>
          </a:p>
        </p:txBody>
      </p:sp>
    </p:spTree>
    <p:extLst>
      <p:ext uri="{BB962C8B-B14F-4D97-AF65-F5344CB8AC3E}">
        <p14:creationId xmlns:p14="http://schemas.microsoft.com/office/powerpoint/2010/main" val="1984279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693" y="-164306"/>
            <a:ext cx="6858000" cy="685800"/>
          </a:xfrm>
        </p:spPr>
        <p:txBody>
          <a:bodyPr/>
          <a:lstStyle/>
          <a:p>
            <a:pPr algn="ctr"/>
            <a:r>
              <a:rPr lang="en-US" sz="2400" b="1" dirty="0">
                <a:latin typeface="+mj-lt"/>
              </a:rPr>
              <a:t>Operation Principles</a:t>
            </a:r>
            <a:endParaRPr lang="en-US" sz="2400" dirty="0">
              <a:latin typeface="+mj-lt"/>
            </a:endParaRPr>
          </a:p>
        </p:txBody>
      </p:sp>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6EE10F91-4FC4-4C60-84E3-21756012B334}"/>
                  </a:ext>
                </a:extLst>
              </p:cNvPr>
              <p:cNvSpPr txBox="1">
                <a:spLocks/>
              </p:cNvSpPr>
              <p:nvPr/>
            </p:nvSpPr>
            <p:spPr bwMode="auto">
              <a:xfrm>
                <a:off x="200024" y="357188"/>
                <a:ext cx="8943976" cy="462200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rPr>
                  <a:t>Ideal Gas:          	</a:t>
                </a:r>
                <a:r>
                  <a:rPr kumimoji="0" lang="en-US" sz="1200" b="1" i="1" u="none" strike="noStrike" kern="0" cap="none" spc="0" normalizeH="0" baseline="0" noProof="0" dirty="0">
                    <a:ln>
                      <a:noFill/>
                    </a:ln>
                    <a:solidFill>
                      <a:schemeClr val="bg1"/>
                    </a:solidFill>
                    <a:effectLst/>
                    <a:uLnTx/>
                    <a:uFillTx/>
                    <a:latin typeface="+mj-lt"/>
                    <a:cs typeface="Arial" pitchFamily="34" charset="0"/>
                  </a:rPr>
                  <a:t>p = nkT</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rPr>
                  <a:t>Where </a:t>
                </a:r>
                <a:r>
                  <a:rPr kumimoji="0" lang="en-US" sz="1200" b="0" i="1" u="none" strike="noStrike" kern="0" cap="none" spc="0" normalizeH="0" baseline="0" noProof="0" dirty="0">
                    <a:ln>
                      <a:noFill/>
                    </a:ln>
                    <a:solidFill>
                      <a:schemeClr val="bg1"/>
                    </a:solidFill>
                    <a:effectLst/>
                    <a:uLnTx/>
                    <a:uFillTx/>
                    <a:latin typeface="+mj-lt"/>
                  </a:rPr>
                  <a:t>p</a:t>
                </a:r>
                <a:r>
                  <a:rPr kumimoji="0" lang="en-US" sz="1200" b="0" i="0" u="none" strike="noStrike" kern="0" cap="none" spc="0" normalizeH="0" baseline="0" noProof="0" dirty="0">
                    <a:ln>
                      <a:noFill/>
                    </a:ln>
                    <a:solidFill>
                      <a:schemeClr val="bg1"/>
                    </a:solidFill>
                    <a:effectLst/>
                    <a:uLnTx/>
                    <a:uFillTx/>
                    <a:latin typeface="+mj-lt"/>
                  </a:rPr>
                  <a:t> is the partial pressure, </a:t>
                </a:r>
                <a:r>
                  <a:rPr kumimoji="0" lang="en-US" sz="1200" b="0" i="1" u="none" strike="noStrike" kern="0" cap="none" spc="0" normalizeH="0" baseline="0" noProof="0" dirty="0">
                    <a:ln>
                      <a:noFill/>
                    </a:ln>
                    <a:solidFill>
                      <a:schemeClr val="bg1"/>
                    </a:solidFill>
                    <a:effectLst/>
                    <a:uLnTx/>
                    <a:uFillTx/>
                    <a:latin typeface="+mj-lt"/>
                  </a:rPr>
                  <a:t>n</a:t>
                </a:r>
                <a:r>
                  <a:rPr kumimoji="0" lang="en-US" sz="1200" b="0" i="0" u="none" strike="noStrike" kern="0" cap="none" spc="0" normalizeH="0" baseline="0" noProof="0" dirty="0">
                    <a:ln>
                      <a:noFill/>
                    </a:ln>
                    <a:solidFill>
                      <a:schemeClr val="bg1"/>
                    </a:solidFill>
                    <a:effectLst/>
                    <a:uLnTx/>
                    <a:uFillTx/>
                    <a:latin typeface="+mj-lt"/>
                  </a:rPr>
                  <a:t> is the density and </a:t>
                </a:r>
                <a:r>
                  <a:rPr kumimoji="0" lang="en-US" sz="1200" b="0" i="1" u="none" strike="noStrike" kern="0" cap="none" spc="0" normalizeH="0" baseline="0" noProof="0" dirty="0">
                    <a:ln>
                      <a:noFill/>
                    </a:ln>
                    <a:solidFill>
                      <a:schemeClr val="bg1"/>
                    </a:solidFill>
                    <a:effectLst/>
                    <a:uLnTx/>
                    <a:uFillTx/>
                    <a:latin typeface="+mj-lt"/>
                  </a:rPr>
                  <a:t>T</a:t>
                </a:r>
                <a:r>
                  <a:rPr kumimoji="0" lang="en-US" sz="1200" b="0" i="0" u="none" strike="noStrike" kern="0" cap="none" spc="0" normalizeH="0" baseline="0" noProof="0" dirty="0">
                    <a:ln>
                      <a:noFill/>
                    </a:ln>
                    <a:solidFill>
                      <a:schemeClr val="bg1"/>
                    </a:solidFill>
                    <a:effectLst/>
                    <a:uLnTx/>
                    <a:uFillTx/>
                    <a:latin typeface="+mj-lt"/>
                  </a:rPr>
                  <a:t> is the temperature of the gas or the plasma, </a:t>
                </a:r>
                <a:r>
                  <a:rPr kumimoji="0" lang="en-US" sz="1200" b="0" i="1" u="none" strike="noStrike" kern="0" cap="none" spc="0" normalizeH="0" baseline="0" noProof="0" dirty="0">
                    <a:ln>
                      <a:noFill/>
                    </a:ln>
                    <a:solidFill>
                      <a:schemeClr val="bg1"/>
                    </a:solidFill>
                    <a:effectLst/>
                    <a:uLnTx/>
                    <a:uFillTx/>
                    <a:latin typeface="+mj-lt"/>
                  </a:rPr>
                  <a:t>k</a:t>
                </a:r>
                <a:r>
                  <a:rPr kumimoji="0" lang="en-US" sz="1200" b="0" i="0" u="none" strike="noStrike" kern="0" cap="none" spc="0" normalizeH="0" baseline="0" noProof="0" dirty="0">
                    <a:ln>
                      <a:noFill/>
                    </a:ln>
                    <a:solidFill>
                      <a:schemeClr val="bg1"/>
                    </a:solidFill>
                    <a:effectLst/>
                    <a:uLnTx/>
                    <a:uFillTx/>
                    <a:latin typeface="+mj-lt"/>
                  </a:rPr>
                  <a:t> is the Boltzmann constant.</a:t>
                </a:r>
                <a:r>
                  <a:rPr kumimoji="0" lang="en-US" sz="1200" b="1" i="0" u="none" strike="noStrike" kern="0" cap="none" spc="0" normalizeH="0" baseline="0" noProof="0" dirty="0">
                    <a:ln>
                      <a:noFill/>
                    </a:ln>
                    <a:solidFill>
                      <a:schemeClr val="bg1"/>
                    </a:solidFill>
                    <a:effectLst/>
                    <a:uLnTx/>
                    <a:uFillTx/>
                    <a:latin typeface="+mj-lt"/>
                  </a:rPr>
                  <a:t> </a:t>
                </a:r>
                <a:endParaRPr kumimoji="0" lang="en-US" sz="1200" b="0" i="0" u="none" strike="noStrike" kern="0" cap="none" spc="0" normalizeH="0" baseline="0" noProof="0" dirty="0">
                  <a:ln>
                    <a:noFill/>
                  </a:ln>
                  <a:solidFill>
                    <a:schemeClr val="bg1"/>
                  </a:solidFill>
                  <a:effectLst/>
                  <a:uLnTx/>
                  <a:uFillTx/>
                  <a:latin typeface="+mj-lt"/>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1" i="0" u="none" strike="noStrike" kern="0" cap="none" spc="0" normalizeH="0" baseline="0" noProof="0" dirty="0">
                    <a:ln>
                      <a:noFill/>
                    </a:ln>
                    <a:solidFill>
                      <a:schemeClr val="bg1"/>
                    </a:solidFill>
                    <a:effectLst/>
                    <a:uLnTx/>
                    <a:uFillTx/>
                    <a:latin typeface="+mj-lt"/>
                    <a:cs typeface="Arial" pitchFamily="34" charset="0"/>
                  </a:rPr>
                  <a:t>Viscosity:      	</a:t>
                </a:r>
                <a14:m>
                  <m:oMath xmlns:m="http://schemas.openxmlformats.org/officeDocument/2006/math">
                    <m:r>
                      <a:rPr kumimoji="0" lang="en-US" sz="1200" b="1" i="1" u="none" strike="noStrike" kern="0" cap="none" spc="0" normalizeH="0" baseline="0" noProof="0" dirty="0">
                        <a:ln>
                          <a:noFill/>
                        </a:ln>
                        <a:solidFill>
                          <a:schemeClr val="bg1"/>
                        </a:solidFill>
                        <a:effectLst/>
                        <a:uLnTx/>
                        <a:uFillTx/>
                        <a:latin typeface="Cambria Math" panose="02040503050406030204" pitchFamily="18" charset="0"/>
                        <a:cs typeface="Arial" pitchFamily="34" charset="0"/>
                      </a:rPr>
                      <m:t>𝑸</m:t>
                    </m:r>
                    <m:r>
                      <a:rPr kumimoji="0" lang="en-US" sz="1200" b="1" i="0" u="none" strike="noStrike" kern="0" cap="none" spc="0" normalizeH="0" baseline="0" noProof="0">
                        <a:ln>
                          <a:noFill/>
                        </a:ln>
                        <a:solidFill>
                          <a:schemeClr val="bg1"/>
                        </a:solidFill>
                        <a:effectLst/>
                        <a:uLnTx/>
                        <a:uFillTx/>
                        <a:latin typeface="Cambria Math" panose="02040503050406030204" pitchFamily="18" charset="0"/>
                        <a:cs typeface="Arial" pitchFamily="34" charset="0"/>
                      </a:rPr>
                      <m:t>= </m:t>
                    </m:r>
                    <m:f>
                      <m:f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fPr>
                      <m:num>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𝝅</m:t>
                        </m:r>
                        <m:sSup>
                          <m:sSup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p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𝒅</m:t>
                            </m:r>
                          </m:e>
                          <m:sup>
                            <m:r>
                              <a:rPr kumimoji="0" lang="en-US" sz="1200" b="1" i="1" u="none" strike="noStrike" kern="0" cap="none" spc="0" normalizeH="0" baseline="0" noProof="0" smtClean="0">
                                <a:ln>
                                  <a:noFill/>
                                </a:ln>
                                <a:solidFill>
                                  <a:schemeClr val="bg1"/>
                                </a:solidFill>
                                <a:effectLst/>
                                <a:uLnTx/>
                                <a:uFillTx/>
                                <a:latin typeface="Cambria Math" panose="02040503050406030204" pitchFamily="18" charset="0"/>
                                <a:ea typeface="Cambria Math"/>
                                <a:cs typeface="Arial" pitchFamily="34" charset="0"/>
                              </a:rPr>
                              <m:t>𝟒</m:t>
                            </m:r>
                          </m:sup>
                        </m:sSup>
                      </m:num>
                      <m:den>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𝟏𝟔</m:t>
                        </m:r>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𝜼</m:t>
                        </m:r>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𝒍</m:t>
                        </m:r>
                      </m:den>
                    </m:f>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𝒂</m:t>
                        </m:r>
                      </m:sub>
                    </m:sSub>
                    <m:d>
                      <m:d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dPr>
                      <m:e>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𝟏</m:t>
                            </m:r>
                          </m:sub>
                        </m:s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 − </m:t>
                        </m:r>
                        <m:sSub>
                          <m:sSubPr>
                            <m:ctrlP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ctrlPr>
                          </m:sSubPr>
                          <m:e>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𝒑</m:t>
                            </m:r>
                          </m:e>
                          <m:sub>
                            <m:r>
                              <a:rPr kumimoji="0" lang="en-US" sz="1200" b="1" i="1" u="none" strike="noStrike" kern="0" cap="none" spc="0" normalizeH="0" baseline="0" noProof="0">
                                <a:ln>
                                  <a:noFill/>
                                </a:ln>
                                <a:solidFill>
                                  <a:schemeClr val="bg1"/>
                                </a:solidFill>
                                <a:effectLst/>
                                <a:uLnTx/>
                                <a:uFillTx/>
                                <a:latin typeface="Cambria Math" panose="02040503050406030204" pitchFamily="18" charset="0"/>
                                <a:ea typeface="Cambria Math"/>
                                <a:cs typeface="Arial" pitchFamily="34" charset="0"/>
                              </a:rPr>
                              <m:t>𝟐</m:t>
                            </m:r>
                          </m:sub>
                        </m:sSub>
                      </m:e>
                    </m:d>
                  </m:oMath>
                </a14:m>
                <a:endParaRPr kumimoji="0" lang="en-US" sz="1200" b="1" i="0" u="none" strike="noStrike" kern="0" cap="none" spc="0" normalizeH="0" baseline="0" noProof="0" dirty="0">
                  <a:ln>
                    <a:noFill/>
                  </a:ln>
                  <a:solidFill>
                    <a:schemeClr val="bg1"/>
                  </a:solidFill>
                  <a:effectLst/>
                  <a:uLnTx/>
                  <a:uFillTx/>
                  <a:latin typeface="+mj-lt"/>
                  <a:ea typeface="Cambria Math"/>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cs typeface="Arial" pitchFamily="34" charset="0"/>
                  </a:rPr>
                  <a:t>Poiseuille equation for the gas flow rate </a:t>
                </a:r>
                <a:r>
                  <a:rPr kumimoji="0" lang="en-US" sz="1200" b="0" i="1" u="none" strike="noStrike" kern="0" cap="none" spc="0" normalizeH="0" baseline="0" noProof="0" dirty="0">
                    <a:ln>
                      <a:noFill/>
                    </a:ln>
                    <a:solidFill>
                      <a:schemeClr val="bg1"/>
                    </a:solidFill>
                    <a:effectLst/>
                    <a:uLnTx/>
                    <a:uFillTx/>
                    <a:latin typeface="+mj-lt"/>
                    <a:cs typeface="Arial" pitchFamily="34" charset="0"/>
                  </a:rPr>
                  <a:t>Q</a:t>
                </a:r>
                <a:r>
                  <a:rPr kumimoji="0" lang="en-US" sz="1200" b="0" i="0" u="none" strike="noStrike" kern="0" cap="none" spc="0" normalizeH="0" baseline="0" noProof="0" dirty="0">
                    <a:ln>
                      <a:noFill/>
                    </a:ln>
                    <a:solidFill>
                      <a:schemeClr val="bg1"/>
                    </a:solidFill>
                    <a:effectLst/>
                    <a:uLnTx/>
                    <a:uFillTx/>
                    <a:latin typeface="+mj-lt"/>
                    <a:cs typeface="Arial" pitchFamily="34" charset="0"/>
                  </a:rPr>
                  <a:t>, where </a:t>
                </a:r>
                <a:r>
                  <a:rPr kumimoji="0" lang="en-US" sz="1200" b="0" i="1" u="none" strike="noStrike" kern="0" cap="none" spc="0" normalizeH="0" baseline="0" noProof="0" dirty="0">
                    <a:ln>
                      <a:noFill/>
                    </a:ln>
                    <a:solidFill>
                      <a:schemeClr val="bg1"/>
                    </a:solidFill>
                    <a:effectLst/>
                    <a:uLnTx/>
                    <a:uFillTx/>
                    <a:latin typeface="+mj-lt"/>
                    <a:cs typeface="Arial" pitchFamily="34" charset="0"/>
                  </a:rPr>
                  <a:t>d</a:t>
                </a:r>
                <a:r>
                  <a:rPr kumimoji="0" lang="en-US" sz="1200" b="0" i="0" u="none" strike="noStrike" kern="0" cap="none" spc="0" normalizeH="0" baseline="0" noProof="0" dirty="0">
                    <a:ln>
                      <a:noFill/>
                    </a:ln>
                    <a:solidFill>
                      <a:schemeClr val="bg1"/>
                    </a:solidFill>
                    <a:effectLst/>
                    <a:uLnTx/>
                    <a:uFillTx/>
                    <a:latin typeface="+mj-lt"/>
                    <a:cs typeface="Arial" pitchFamily="34" charset="0"/>
                  </a:rPr>
                  <a:t>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ℓ</a:t>
                </a:r>
                <a:r>
                  <a:rPr kumimoji="0" lang="en-US" sz="1200" b="0" i="0" u="none" strike="noStrike" kern="0" cap="none" spc="0" normalizeH="0" baseline="0" noProof="0" dirty="0">
                    <a:ln>
                      <a:noFill/>
                    </a:ln>
                    <a:solidFill>
                      <a:schemeClr val="bg1"/>
                    </a:solidFill>
                    <a:effectLst/>
                    <a:uLnTx/>
                    <a:uFillTx/>
                    <a:latin typeface="+mj-lt"/>
                    <a:cs typeface="Arial" pitchFamily="34" charset="0"/>
                  </a:rPr>
                  <a:t> are the tube radius and length, </a:t>
                </a:r>
                <a:r>
                  <a:rPr kumimoji="0" lang="el-GR" sz="1200" b="0" i="1" u="none" strike="noStrike" kern="0" cap="none" spc="0" normalizeH="0" baseline="0" noProof="0" dirty="0">
                    <a:ln>
                      <a:noFill/>
                    </a:ln>
                    <a:solidFill>
                      <a:schemeClr val="bg1"/>
                    </a:solidFill>
                    <a:effectLst/>
                    <a:uLnTx/>
                    <a:uFillTx/>
                    <a:latin typeface="+mj-lt"/>
                    <a:cs typeface="Arial" pitchFamily="34" charset="0"/>
                  </a:rPr>
                  <a:t>η</a:t>
                </a:r>
                <a:r>
                  <a:rPr kumimoji="0" lang="en-US" sz="1200" b="0" i="0" u="none" strike="noStrike" kern="0" cap="none" spc="0" normalizeH="0" baseline="0" noProof="0" dirty="0">
                    <a:ln>
                      <a:noFill/>
                    </a:ln>
                    <a:solidFill>
                      <a:schemeClr val="bg1"/>
                    </a:solidFill>
                    <a:effectLst/>
                    <a:uLnTx/>
                    <a:uFillTx/>
                    <a:latin typeface="+mj-lt"/>
                    <a:cs typeface="Arial" pitchFamily="34" charset="0"/>
                  </a:rPr>
                  <a:t> is the gas viscosity,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a</a:t>
                </a:r>
                <a:r>
                  <a:rPr kumimoji="0" lang="en-US" sz="1200" b="0" i="0" u="none" strike="noStrike" kern="0" cap="none" spc="0" normalizeH="0" baseline="0" noProof="0" dirty="0">
                    <a:ln>
                      <a:noFill/>
                    </a:ln>
                    <a:solidFill>
                      <a:schemeClr val="bg1"/>
                    </a:solidFill>
                    <a:effectLst/>
                    <a:uLnTx/>
                    <a:uFillTx/>
                    <a:latin typeface="+mj-lt"/>
                    <a:cs typeface="Arial" pitchFamily="34" charset="0"/>
                  </a:rPr>
                  <a:t> is the arithmetic mean of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1</a:t>
                </a:r>
                <a:r>
                  <a:rPr kumimoji="0" lang="en-US" sz="1200" b="0" i="0" u="none" strike="noStrike" kern="0" cap="none" spc="0" normalizeH="0" baseline="0" noProof="0" dirty="0">
                    <a:ln>
                      <a:noFill/>
                    </a:ln>
                    <a:solidFill>
                      <a:schemeClr val="bg1"/>
                    </a:solidFill>
                    <a:effectLst/>
                    <a:uLnTx/>
                    <a:uFillTx/>
                    <a:latin typeface="+mj-lt"/>
                    <a:cs typeface="Arial" pitchFamily="34" charset="0"/>
                  </a:rPr>
                  <a:t> and </a:t>
                </a:r>
                <a:r>
                  <a:rPr kumimoji="0" lang="en-US" sz="1200" b="0" i="1" u="none" strike="noStrike" kern="0" cap="none" spc="0" normalizeH="0" baseline="0" noProof="0" dirty="0">
                    <a:ln>
                      <a:noFill/>
                    </a:ln>
                    <a:solidFill>
                      <a:schemeClr val="bg1"/>
                    </a:solidFill>
                    <a:effectLst/>
                    <a:uLnTx/>
                    <a:uFillTx/>
                    <a:latin typeface="+mj-lt"/>
                    <a:cs typeface="Arial" pitchFamily="34" charset="0"/>
                  </a:rPr>
                  <a:t>p</a:t>
                </a:r>
                <a:r>
                  <a:rPr kumimoji="0" lang="en-US" sz="1200" b="0" i="1" u="none" strike="noStrike" kern="0" cap="none" spc="0" normalizeH="0" baseline="-25000" noProof="0" dirty="0">
                    <a:ln>
                      <a:noFill/>
                    </a:ln>
                    <a:solidFill>
                      <a:schemeClr val="bg1"/>
                    </a:solidFill>
                    <a:effectLst/>
                    <a:uLnTx/>
                    <a:uFillTx/>
                    <a:latin typeface="+mj-lt"/>
                    <a:cs typeface="Arial" pitchFamily="34" charset="0"/>
                  </a:rPr>
                  <a:t>2</a:t>
                </a:r>
                <a:r>
                  <a:rPr kumimoji="0" lang="en-US" sz="1200" b="0" i="0" u="none" strike="noStrike" kern="0" cap="none" spc="0" normalizeH="0" baseline="0" noProof="0" dirty="0">
                    <a:ln>
                      <a:noFill/>
                    </a:ln>
                    <a:solidFill>
                      <a:schemeClr val="bg1"/>
                    </a:solidFill>
                    <a:effectLst/>
                    <a:uLnTx/>
                    <a:uFillTx/>
                    <a:latin typeface="+mj-lt"/>
                    <a:cs typeface="Arial" pitchFamily="34"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sz="1200" b="0" i="0" u="none" strike="noStrike" kern="0" cap="none" spc="0" normalizeH="0" baseline="0" noProof="0" dirty="0">
                    <a:ln>
                      <a:noFill/>
                    </a:ln>
                    <a:solidFill>
                      <a:schemeClr val="bg1"/>
                    </a:solidFill>
                    <a:effectLst/>
                    <a:uLnTx/>
                    <a:uFillTx/>
                    <a:latin typeface="+mj-lt"/>
                    <a:cs typeface="Arial" pitchFamily="34" charset="0"/>
                  </a:rPr>
                  <a:t>A critical assumption, gas is incompressible. Compressibility can be neglected if the Mack number </a:t>
                </a:r>
                <a:r>
                  <a:rPr kumimoji="0" lang="en-US" sz="1200" b="0" i="1" u="none" strike="noStrike" kern="0" cap="none" spc="0" normalizeH="0" baseline="0" noProof="0" dirty="0">
                    <a:ln>
                      <a:noFill/>
                    </a:ln>
                    <a:solidFill>
                      <a:schemeClr val="bg1"/>
                    </a:solidFill>
                    <a:effectLst/>
                    <a:uLnTx/>
                    <a:uFillTx/>
                    <a:latin typeface="+mj-lt"/>
                    <a:cs typeface="Arial" pitchFamily="34" charset="0"/>
                  </a:rPr>
                  <a:t>M</a:t>
                </a:r>
                <a:r>
                  <a:rPr kumimoji="0" lang="en-US" sz="1200" b="0" i="0" u="none" strike="noStrike" kern="0" cap="none" spc="0" normalizeH="0" baseline="0" noProof="0" dirty="0">
                    <a:ln>
                      <a:noFill/>
                    </a:ln>
                    <a:solidFill>
                      <a:schemeClr val="bg1"/>
                    </a:solidFill>
                    <a:effectLst/>
                    <a:uLnTx/>
                    <a:uFillTx/>
                    <a:latin typeface="+mj-lt"/>
                    <a:cs typeface="Arial" pitchFamily="34" charset="0"/>
                  </a:rPr>
                  <a:t> satisfies </a:t>
                </a:r>
                <a:r>
                  <a:rPr kumimoji="0" lang="en-US" sz="1200" b="0" i="1" u="none" strike="noStrike" kern="0" cap="none" spc="0" normalizeH="0" baseline="0" noProof="0" dirty="0">
                    <a:ln>
                      <a:noFill/>
                    </a:ln>
                    <a:solidFill>
                      <a:schemeClr val="bg1"/>
                    </a:solidFill>
                    <a:effectLst/>
                    <a:uLnTx/>
                    <a:uFillTx/>
                    <a:latin typeface="+mj-lt"/>
                    <a:cs typeface="Arial" pitchFamily="34" charset="0"/>
                  </a:rPr>
                  <a:t>0.5 M</a:t>
                </a:r>
                <a:r>
                  <a:rPr kumimoji="0" lang="en-US" sz="1200" b="0" i="1" u="none" strike="noStrike" kern="0" cap="none" spc="0" normalizeH="0" baseline="30000" noProof="0" dirty="0">
                    <a:ln>
                      <a:noFill/>
                    </a:ln>
                    <a:solidFill>
                      <a:schemeClr val="bg1"/>
                    </a:solidFill>
                    <a:effectLst/>
                    <a:uLnTx/>
                    <a:uFillTx/>
                    <a:latin typeface="+mj-lt"/>
                    <a:cs typeface="Arial" pitchFamily="34" charset="0"/>
                  </a:rPr>
                  <a:t>2</a:t>
                </a:r>
                <a:r>
                  <a:rPr kumimoji="0" lang="en-US" sz="1200" b="0" i="1" u="none" strike="noStrike" kern="0" cap="none" spc="0" normalizeH="0" baseline="0" noProof="0" dirty="0">
                    <a:ln>
                      <a:noFill/>
                    </a:ln>
                    <a:solidFill>
                      <a:schemeClr val="bg1"/>
                    </a:solidFill>
                    <a:effectLst/>
                    <a:uLnTx/>
                    <a:uFillTx/>
                    <a:latin typeface="+mj-lt"/>
                    <a:cs typeface="Arial" pitchFamily="34" charset="0"/>
                  </a:rPr>
                  <a:t> &lt;&lt; 1</a:t>
                </a:r>
                <a:r>
                  <a:rPr kumimoji="0" lang="en-US" sz="1200" b="0" i="0" u="none" strike="noStrike" kern="0" cap="none" spc="0" normalizeH="0" baseline="0" noProof="0" dirty="0">
                    <a:ln>
                      <a:noFill/>
                    </a:ln>
                    <a:solidFill>
                      <a:schemeClr val="bg1"/>
                    </a:solidFill>
                    <a:effectLst/>
                    <a:uLnTx/>
                    <a:uFillTx/>
                    <a:latin typeface="+mj-lt"/>
                    <a:cs typeface="Arial" pitchFamily="34" charset="0"/>
                  </a:rPr>
                  <a:t>. Some of the assumptions are no longer valid once a discharge is initiated, since the flow becomes compressible and nonisothermal. Therefore, a thorough analysis of such a gas and plasma flow requires solution of </a:t>
                </a:r>
                <a:r>
                  <a:rPr kumimoji="0" lang="en-US" sz="1200" b="0" i="0" u="none" strike="noStrike" kern="0" cap="none" spc="0" normalizeH="0" baseline="0" noProof="0" dirty="0" err="1">
                    <a:ln>
                      <a:noFill/>
                    </a:ln>
                    <a:solidFill>
                      <a:schemeClr val="bg1"/>
                    </a:solidFill>
                    <a:effectLst/>
                    <a:uLnTx/>
                    <a:uFillTx/>
                    <a:latin typeface="+mj-lt"/>
                    <a:cs typeface="Arial" pitchFamily="34" charset="0"/>
                  </a:rPr>
                  <a:t>Naviar</a:t>
                </a:r>
                <a:r>
                  <a:rPr kumimoji="0" lang="en-US" sz="1200" b="0" i="0" u="none" strike="noStrike" kern="0" cap="none" spc="0" normalizeH="0" baseline="0" noProof="0" dirty="0">
                    <a:ln>
                      <a:noFill/>
                    </a:ln>
                    <a:solidFill>
                      <a:schemeClr val="bg1"/>
                    </a:solidFill>
                    <a:effectLst/>
                    <a:uLnTx/>
                    <a:uFillTx/>
                    <a:latin typeface="+mj-lt"/>
                    <a:cs typeface="Arial" pitchFamily="34" charset="0"/>
                  </a:rPr>
                  <a:t>-Stokes equation for the gas. For electrons and ions, the relevant transport equations are the continuity, momentum transfer and viscosity equations</a:t>
                </a:r>
                <a:r>
                  <a:rPr lang="en-US" sz="1200" dirty="0">
                    <a:solidFill>
                      <a:schemeClr val="bg1"/>
                    </a:solidFill>
                    <a:latin typeface="+mj-lt"/>
                    <a:cs typeface="Arial" pitchFamily="34" charset="0"/>
                  </a:rPr>
                  <a:t>:</a:t>
                </a:r>
              </a:p>
              <a:p>
                <a14:m>
                  <m:oMath xmlns:m="http://schemas.openxmlformats.org/officeDocument/2006/math">
                    <m:f>
                      <m:fPr>
                        <m:ctrlPr>
                          <a:rPr lang="en-US" sz="1200" i="1" smtClean="0">
                            <a:solidFill>
                              <a:schemeClr val="bg1"/>
                            </a:solidFill>
                            <a:latin typeface="Cambria Math" panose="02040503050406030204" pitchFamily="18" charset="0"/>
                          </a:rPr>
                        </m:ctrlPr>
                      </m:fPr>
                      <m:num>
                        <m:r>
                          <a:rPr lang="en-US" sz="1200" b="0" i="1" smtClean="0">
                            <a:solidFill>
                              <a:schemeClr val="bg1"/>
                            </a:solidFill>
                            <a:latin typeface="Cambria Math"/>
                          </a:rPr>
                          <m:t>𝐷</m:t>
                        </m:r>
                      </m:num>
                      <m:den>
                        <m:r>
                          <a:rPr lang="en-US" sz="1200" b="0" i="1" smtClean="0">
                            <a:solidFill>
                              <a:schemeClr val="bg1"/>
                            </a:solidFill>
                            <a:latin typeface="Cambria Math"/>
                          </a:rPr>
                          <m:t>𝐷𝑡</m:t>
                        </m:r>
                      </m:den>
                    </m:f>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𝑛</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r>
                      <a:rPr lang="en-US" sz="1200" b="0" i="1" smtClean="0">
                        <a:solidFill>
                          <a:schemeClr val="bg1"/>
                        </a:solidFill>
                        <a:latin typeface="Cambria Math"/>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rPr>
                          <m:t>𝑛</m:t>
                        </m:r>
                      </m:e>
                      <m:sub>
                        <m:r>
                          <a:rPr lang="en-US" sz="1200" i="1">
                            <a:solidFill>
                              <a:schemeClr val="bg1"/>
                            </a:solidFill>
                            <a:latin typeface="Cambria Math"/>
                          </a:rPr>
                          <m:t>𝑒</m:t>
                        </m:r>
                        <m:r>
                          <a:rPr lang="en-US" sz="1200" i="1">
                            <a:solidFill>
                              <a:schemeClr val="bg1"/>
                            </a:solidFill>
                            <a:latin typeface="Cambria Math"/>
                          </a:rPr>
                          <m:t>,</m:t>
                        </m:r>
                        <m:r>
                          <a:rPr lang="en-US" sz="1200" i="1">
                            <a:solidFill>
                              <a:schemeClr val="bg1"/>
                            </a:solidFill>
                            <a:latin typeface="Cambria Math"/>
                          </a:rPr>
                          <m:t>𝑖</m:t>
                        </m:r>
                      </m:sub>
                    </m:sSub>
                    <m:r>
                      <a:rPr lang="en-US" sz="1200" i="1" smtClean="0">
                        <a:solidFill>
                          <a:schemeClr val="bg1"/>
                        </a:solidFill>
                        <a:latin typeface="Cambria Math"/>
                        <a:ea typeface="Cambria Math"/>
                      </a:rPr>
                      <m:t>𝛻</m:t>
                    </m:r>
                    <m:r>
                      <a:rPr lang="en-US" sz="1200" i="1" smtClean="0">
                        <a:solidFill>
                          <a:schemeClr val="bg1"/>
                        </a:solidFill>
                        <a:latin typeface="Cambria Math"/>
                        <a:ea typeface="Cambria Math"/>
                      </a:rPr>
                      <m:t>⋅</m:t>
                    </m:r>
                    <m:sSub>
                      <m:sSubPr>
                        <m:ctrlPr>
                          <a:rPr lang="en-US" sz="1200" i="1" smtClean="0">
                            <a:solidFill>
                              <a:schemeClr val="bg1"/>
                            </a:solidFill>
                            <a:latin typeface="Cambria Math" panose="02040503050406030204" pitchFamily="18" charset="0"/>
                            <a:ea typeface="Cambria Math"/>
                          </a:rPr>
                        </m:ctrlPr>
                      </m:sSubPr>
                      <m:e>
                        <m:bar>
                          <m:barPr>
                            <m:ctrlPr>
                              <a:rPr lang="en-US" sz="120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𝑉</m:t>
                            </m:r>
                          </m:e>
                        </m:ba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r>
                      <a:rPr lang="en-US" sz="1200" b="0" i="1" smtClean="0">
                        <a:solidFill>
                          <a:schemeClr val="bg1"/>
                        </a:solidFill>
                        <a:latin typeface="Cambria Math"/>
                      </a:rPr>
                      <m:t>=0</m:t>
                    </m:r>
                  </m:oMath>
                </a14:m>
                <a:endParaRPr lang="en-US" sz="1200" b="0" dirty="0">
                  <a:solidFill>
                    <a:schemeClr val="bg1"/>
                  </a:solidFill>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𝑚</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sSub>
                      <m:sSubPr>
                        <m:ctrlPr>
                          <a:rPr lang="en-US" sz="1200" i="1" smtClean="0">
                            <a:solidFill>
                              <a:schemeClr val="bg1"/>
                            </a:solidFill>
                            <a:latin typeface="Cambria Math" panose="02040503050406030204" pitchFamily="18" charset="0"/>
                          </a:rPr>
                        </m:ctrlPr>
                      </m:sSubPr>
                      <m:e>
                        <m:r>
                          <a:rPr lang="en-US" sz="1200" b="0" i="1" smtClean="0">
                            <a:solidFill>
                              <a:schemeClr val="bg1"/>
                            </a:solidFill>
                            <a:latin typeface="Cambria Math"/>
                          </a:rPr>
                          <m:t>𝑛</m:t>
                        </m:r>
                      </m:e>
                      <m:sub>
                        <m:r>
                          <a:rPr lang="en-US" sz="1200" b="0" i="1" smtClean="0">
                            <a:solidFill>
                              <a:schemeClr val="bg1"/>
                            </a:solidFill>
                            <a:latin typeface="Cambria Math"/>
                          </a:rPr>
                          <m:t>𝑒</m:t>
                        </m:r>
                        <m:r>
                          <a:rPr lang="en-US" sz="1200" b="0" i="1" smtClean="0">
                            <a:solidFill>
                              <a:schemeClr val="bg1"/>
                            </a:solidFill>
                            <a:latin typeface="Cambria Math"/>
                          </a:rPr>
                          <m:t>,</m:t>
                        </m:r>
                        <m:r>
                          <a:rPr lang="en-US" sz="1200" b="0" i="1" smtClean="0">
                            <a:solidFill>
                              <a:schemeClr val="bg1"/>
                            </a:solidFill>
                            <a:latin typeface="Cambria Math"/>
                          </a:rPr>
                          <m:t>𝑖</m:t>
                        </m:r>
                      </m:sub>
                    </m:sSub>
                    <m:f>
                      <m:fPr>
                        <m:ctrlPr>
                          <a:rPr lang="en-US" sz="1200" i="1">
                            <a:solidFill>
                              <a:schemeClr val="bg1"/>
                            </a:solidFill>
                            <a:latin typeface="Cambria Math" panose="02040503050406030204" pitchFamily="18" charset="0"/>
                          </a:rPr>
                        </m:ctrlPr>
                      </m:fPr>
                      <m:num>
                        <m:r>
                          <a:rPr lang="en-US" sz="1200" i="1">
                            <a:solidFill>
                              <a:schemeClr val="bg1"/>
                            </a:solidFill>
                            <a:latin typeface="Cambria Math"/>
                          </a:rPr>
                          <m:t>𝐷</m:t>
                        </m:r>
                      </m:num>
                      <m:den>
                        <m:r>
                          <a:rPr lang="en-US" sz="1200" i="1">
                            <a:solidFill>
                              <a:schemeClr val="bg1"/>
                            </a:solidFill>
                            <a:latin typeface="Cambria Math"/>
                          </a:rPr>
                          <m:t>𝐷𝑡</m:t>
                        </m:r>
                      </m:den>
                    </m:f>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m:t>
                    </m:r>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𝑝</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r>
                      <a:rPr lang="en-US" sz="1200" b="0" i="1" smtClean="0">
                        <a:solidFill>
                          <a:schemeClr val="bg1"/>
                        </a:solidFill>
                        <a:latin typeface="Cambria Math"/>
                        <a:ea typeface="Cambria Math"/>
                      </a:rPr>
                      <m:t>−</m:t>
                    </m:r>
                    <m:r>
                      <a:rPr lang="en-US" sz="1200" i="1">
                        <a:solidFill>
                          <a:schemeClr val="bg1"/>
                        </a:solidFill>
                        <a:latin typeface="Cambria Math"/>
                        <a:ea typeface="Cambria Math"/>
                      </a:rPr>
                      <m:t>𝛻</m:t>
                    </m:r>
                    <m:r>
                      <a:rPr lang="en-US" sz="1200" i="1">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𝑃</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b="0" i="1" smtClean="0">
                        <a:solidFill>
                          <a:schemeClr val="bg1"/>
                        </a:solidFill>
                        <a:latin typeface="Cambria Math"/>
                        <a:ea typeface="Cambria Math"/>
                      </a:rPr>
                      <m:t>+</m:t>
                    </m:r>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𝑞</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sSub>
                      <m:sSubPr>
                        <m:ctrlPr>
                          <a:rPr lang="en-US" sz="1200" b="0" i="1" smtClean="0">
                            <a:solidFill>
                              <a:schemeClr val="bg1"/>
                            </a:solidFill>
                            <a:latin typeface="Cambria Math" panose="02040503050406030204" pitchFamily="18" charset="0"/>
                            <a:ea typeface="Cambria Math"/>
                          </a:rPr>
                        </m:ctrlPr>
                      </m:sSubPr>
                      <m:e>
                        <m:r>
                          <a:rPr lang="en-US" sz="1200" b="0" i="1" smtClean="0">
                            <a:solidFill>
                              <a:schemeClr val="bg1"/>
                            </a:solidFill>
                            <a:latin typeface="Cambria Math"/>
                            <a:ea typeface="Cambria Math"/>
                          </a:rPr>
                          <m:t>𝑛</m:t>
                        </m:r>
                      </m:e>
                      <m:sub>
                        <m:r>
                          <a:rPr lang="en-US" sz="1200" b="0" i="1" smtClean="0">
                            <a:solidFill>
                              <a:schemeClr val="bg1"/>
                            </a:solidFill>
                            <a:latin typeface="Cambria Math"/>
                            <a:ea typeface="Cambria Math"/>
                          </a:rPr>
                          <m:t>𝑒</m:t>
                        </m:r>
                        <m:r>
                          <a:rPr lang="en-US" sz="1200" b="0" i="1" smtClean="0">
                            <a:solidFill>
                              <a:schemeClr val="bg1"/>
                            </a:solidFill>
                            <a:latin typeface="Cambria Math"/>
                            <a:ea typeface="Cambria Math"/>
                          </a:rPr>
                          <m:t>,</m:t>
                        </m:r>
                        <m:r>
                          <a:rPr lang="en-US" sz="1200" b="0" i="1" smtClean="0">
                            <a:solidFill>
                              <a:schemeClr val="bg1"/>
                            </a:solidFill>
                            <a:latin typeface="Cambria Math"/>
                            <a:ea typeface="Cambria Math"/>
                          </a:rPr>
                          <m:t>𝑖</m:t>
                        </m:r>
                      </m:sub>
                    </m:sSub>
                    <m:d>
                      <m:dPr>
                        <m:begChr m:val="["/>
                        <m:endChr m:val="]"/>
                        <m:ctrlPr>
                          <a:rPr lang="en-US" sz="1200" b="0" i="1" smtClean="0">
                            <a:solidFill>
                              <a:schemeClr val="bg1"/>
                            </a:solidFill>
                            <a:latin typeface="Cambria Math" panose="02040503050406030204" pitchFamily="18" charset="0"/>
                            <a:ea typeface="Cambria Math"/>
                          </a:rPr>
                        </m:ctrlPr>
                      </m:dPr>
                      <m:e>
                        <m:bar>
                          <m:barPr>
                            <m:ctrlPr>
                              <a:rPr lang="en-US" sz="1200" b="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𝐸</m:t>
                            </m:r>
                          </m:e>
                        </m:bar>
                        <m:r>
                          <a:rPr lang="en-US" sz="1200" b="0" i="1" smtClean="0">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r>
                          <a:rPr lang="en-US" sz="1200" i="1" smtClean="0">
                            <a:solidFill>
                              <a:schemeClr val="bg1"/>
                            </a:solidFill>
                            <a:latin typeface="Cambria Math"/>
                            <a:ea typeface="Cambria Math"/>
                          </a:rPr>
                          <m:t>×</m:t>
                        </m:r>
                        <m:bar>
                          <m:barPr>
                            <m:ctrlPr>
                              <a:rPr lang="en-US" sz="1200" i="1" smtClean="0">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𝐵</m:t>
                            </m:r>
                          </m:e>
                        </m:bar>
                      </m:e>
                    </m:d>
                    <m:r>
                      <a:rPr lang="en-US" sz="1200" b="0" i="1" smtClean="0">
                        <a:solidFill>
                          <a:schemeClr val="bg1"/>
                        </a:solidFill>
                        <a:latin typeface="Cambria Math"/>
                        <a:ea typeface="Cambria Math"/>
                      </a:rPr>
                      <m:t>+</m:t>
                    </m:r>
                    <m:sSub>
                      <m:sSubPr>
                        <m:ctrlPr>
                          <a:rPr lang="en-US" sz="1200" i="1">
                            <a:solidFill>
                              <a:schemeClr val="bg1"/>
                            </a:solidFill>
                            <a:latin typeface="Cambria Math" panose="02040503050406030204" pitchFamily="18" charset="0"/>
                            <a:ea typeface="Cambria Math"/>
                          </a:rPr>
                        </m:ctrlPr>
                      </m:sSubPr>
                      <m:e>
                        <m:bar>
                          <m:barPr>
                            <m:ctrlPr>
                              <a:rPr lang="en-US" sz="1200" i="1">
                                <a:solidFill>
                                  <a:schemeClr val="bg1"/>
                                </a:solidFill>
                                <a:latin typeface="Cambria Math" panose="02040503050406030204" pitchFamily="18" charset="0"/>
                                <a:ea typeface="Cambria Math"/>
                              </a:rPr>
                            </m:ctrlPr>
                          </m:barPr>
                          <m:e>
                            <m:r>
                              <a:rPr lang="en-US" sz="1200" b="0" i="1" smtClean="0">
                                <a:solidFill>
                                  <a:schemeClr val="bg1"/>
                                </a:solidFill>
                                <a:latin typeface="Cambria Math"/>
                                <a:ea typeface="Cambria Math"/>
                              </a:rPr>
                              <m:t>𝑅</m:t>
                            </m:r>
                          </m:e>
                        </m:bar>
                      </m:e>
                      <m:sub>
                        <m:r>
                          <a:rPr lang="en-US" sz="1200" i="1">
                            <a:solidFill>
                              <a:schemeClr val="bg1"/>
                            </a:solidFill>
                            <a:latin typeface="Cambria Math"/>
                            <a:ea typeface="Cambria Math"/>
                          </a:rPr>
                          <m:t>𝑒</m:t>
                        </m:r>
                        <m:r>
                          <a:rPr lang="en-US" sz="1200" i="1">
                            <a:solidFill>
                              <a:schemeClr val="bg1"/>
                            </a:solidFill>
                            <a:latin typeface="Cambria Math"/>
                            <a:ea typeface="Cambria Math"/>
                          </a:rPr>
                          <m:t>,</m:t>
                        </m:r>
                        <m:r>
                          <a:rPr lang="en-US" sz="1200" i="1">
                            <a:solidFill>
                              <a:schemeClr val="bg1"/>
                            </a:solidFill>
                            <a:latin typeface="Cambria Math"/>
                            <a:ea typeface="Cambria Math"/>
                          </a:rPr>
                          <m:t>𝑖</m:t>
                        </m:r>
                      </m:sub>
                    </m:sSub>
                  </m:oMath>
                </a14:m>
                <a:endParaRPr lang="en-US" sz="1200" dirty="0">
                  <a:solidFill>
                    <a:schemeClr val="bg1"/>
                  </a:solidFill>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a:ea typeface="Cambria Math"/>
                          </a:rPr>
                          <m:t>𝜂</m:t>
                        </m:r>
                      </m:e>
                      <m:sub>
                        <m:r>
                          <a:rPr lang="en-US" sz="1200" b="0" i="1" smtClean="0">
                            <a:solidFill>
                              <a:schemeClr val="bg1"/>
                            </a:solidFill>
                            <a:latin typeface="Cambria Math"/>
                          </a:rPr>
                          <m:t>𝑖</m:t>
                        </m:r>
                      </m:sub>
                    </m:sSub>
                    <m:r>
                      <a:rPr lang="en-US" sz="1200" b="0" i="1" smtClean="0">
                        <a:solidFill>
                          <a:schemeClr val="bg1"/>
                        </a:solidFill>
                        <a:latin typeface="Cambria Math"/>
                      </a:rPr>
                      <m:t>=2</m:t>
                    </m:r>
                    <m:r>
                      <a:rPr lang="en-US" sz="1200" i="1">
                        <a:solidFill>
                          <a:schemeClr val="bg1"/>
                        </a:solidFill>
                        <a:latin typeface="Cambria Math"/>
                        <a:ea typeface="Cambria Math"/>
                      </a:rPr>
                      <m:t>×</m:t>
                    </m:r>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rPr>
                          <m:t>10</m:t>
                        </m:r>
                      </m:e>
                      <m:sup>
                        <m:r>
                          <a:rPr lang="en-US" sz="1200" b="0" i="1" smtClean="0">
                            <a:solidFill>
                              <a:schemeClr val="bg1"/>
                            </a:solidFill>
                            <a:latin typeface="Cambria Math"/>
                          </a:rPr>
                          <m:t>5</m:t>
                        </m:r>
                      </m:sup>
                    </m:sSup>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ea typeface="Cambria Math"/>
                          </a:rPr>
                          <m:t>𝜇</m:t>
                        </m:r>
                      </m:e>
                      <m:sup>
                        <m:f>
                          <m:fPr>
                            <m:type m:val="skw"/>
                            <m:ctrlPr>
                              <a:rPr lang="en-US" sz="1200" b="0" i="1" smtClean="0">
                                <a:solidFill>
                                  <a:schemeClr val="bg1"/>
                                </a:solidFill>
                                <a:latin typeface="Cambria Math" panose="02040503050406030204" pitchFamily="18" charset="0"/>
                              </a:rPr>
                            </m:ctrlPr>
                          </m:fPr>
                          <m:num>
                            <m:r>
                              <a:rPr lang="en-US" sz="1200" b="0" i="1" smtClean="0">
                                <a:solidFill>
                                  <a:schemeClr val="bg1"/>
                                </a:solidFill>
                                <a:latin typeface="Cambria Math"/>
                              </a:rPr>
                              <m:t>1</m:t>
                            </m:r>
                          </m:num>
                          <m:den>
                            <m:r>
                              <a:rPr lang="en-US" sz="1200" b="0" i="1" smtClean="0">
                                <a:solidFill>
                                  <a:schemeClr val="bg1"/>
                                </a:solidFill>
                                <a:latin typeface="Cambria Math"/>
                              </a:rPr>
                              <m:t>2</m:t>
                            </m:r>
                          </m:den>
                        </m:f>
                      </m:sup>
                    </m:sSup>
                    <m:f>
                      <m:fPr>
                        <m:ctrlPr>
                          <a:rPr lang="en-US" sz="1200" b="0" i="1" smtClean="0">
                            <a:solidFill>
                              <a:schemeClr val="bg1"/>
                            </a:solidFill>
                            <a:latin typeface="Cambria Math" panose="02040503050406030204" pitchFamily="18" charset="0"/>
                          </a:rPr>
                        </m:ctrlPr>
                      </m:fPr>
                      <m:num>
                        <m:r>
                          <a:rPr lang="en-US" sz="1200" b="0" i="1" smtClean="0">
                            <a:solidFill>
                              <a:schemeClr val="bg1"/>
                            </a:solidFill>
                            <a:latin typeface="Cambria Math"/>
                          </a:rPr>
                          <m:t>𝑘</m:t>
                        </m:r>
                      </m:num>
                      <m:den>
                        <m:sSub>
                          <m:sSubPr>
                            <m:ctrlPr>
                              <a:rPr lang="en-US" sz="1200" b="0" i="1" smtClean="0">
                                <a:solidFill>
                                  <a:schemeClr val="bg1"/>
                                </a:solidFill>
                                <a:latin typeface="Cambria Math" panose="02040503050406030204" pitchFamily="18" charset="0"/>
                              </a:rPr>
                            </m:ctrlPr>
                          </m:sSubPr>
                          <m:e>
                            <m:r>
                              <a:rPr lang="en-US" sz="1200" b="0" i="1" smtClean="0">
                                <a:solidFill>
                                  <a:schemeClr val="bg1"/>
                                </a:solidFill>
                                <a:latin typeface="Cambria Math"/>
                                <a:ea typeface="Cambria Math"/>
                              </a:rPr>
                              <m:t>𝜆</m:t>
                            </m:r>
                          </m:e>
                          <m:sub>
                            <m:r>
                              <a:rPr lang="en-US" sz="1200" b="0" i="1" smtClean="0">
                                <a:solidFill>
                                  <a:schemeClr val="bg1"/>
                                </a:solidFill>
                                <a:latin typeface="Cambria Math"/>
                              </a:rPr>
                              <m:t>𝑖</m:t>
                            </m:r>
                          </m:sub>
                        </m:sSub>
                      </m:den>
                    </m:f>
                    <m:sSubSup>
                      <m:sSubSupPr>
                        <m:ctrlPr>
                          <a:rPr lang="en-US" sz="1200" b="0" i="1" smtClean="0">
                            <a:solidFill>
                              <a:schemeClr val="bg1"/>
                            </a:solidFill>
                            <a:latin typeface="Cambria Math" panose="02040503050406030204" pitchFamily="18" charset="0"/>
                          </a:rPr>
                        </m:ctrlPr>
                      </m:sSubSupPr>
                      <m:e>
                        <m:sSub>
                          <m:sSubPr>
                            <m:ctrlPr>
                              <a:rPr lang="en-US" sz="1200" b="0" i="1" smtClean="0">
                                <a:solidFill>
                                  <a:schemeClr val="bg1"/>
                                </a:solidFill>
                                <a:latin typeface="Cambria Math" panose="02040503050406030204" pitchFamily="18" charset="0"/>
                              </a:rPr>
                            </m:ctrlPr>
                          </m:sSubPr>
                          <m:e>
                            <m:r>
                              <a:rPr lang="en-US" sz="1200" b="0" i="1" smtClean="0">
                                <a:solidFill>
                                  <a:schemeClr val="bg1"/>
                                </a:solidFill>
                                <a:latin typeface="Cambria Math"/>
                              </a:rPr>
                              <m:t>𝑇</m:t>
                            </m:r>
                          </m:e>
                          <m:sub>
                            <m:r>
                              <a:rPr lang="en-US" sz="1200" b="0" i="1" smtClean="0">
                                <a:solidFill>
                                  <a:schemeClr val="bg1"/>
                                </a:solidFill>
                                <a:latin typeface="Cambria Math"/>
                              </a:rPr>
                              <m:t>𝑖</m:t>
                            </m:r>
                          </m:sub>
                        </m:sSub>
                      </m:e>
                      <m:sub/>
                      <m:sup>
                        <m:r>
                          <a:rPr lang="en-US" sz="1200" b="0" i="1" smtClean="0">
                            <a:solidFill>
                              <a:schemeClr val="bg1"/>
                            </a:solidFill>
                            <a:latin typeface="Cambria Math"/>
                          </a:rPr>
                          <m:t>5/2</m:t>
                        </m:r>
                      </m:sup>
                    </m:sSubSup>
                    <m:r>
                      <a:rPr lang="en-US" sz="1200" b="0" i="1" smtClean="0">
                        <a:solidFill>
                          <a:schemeClr val="bg1"/>
                        </a:solidFill>
                        <a:latin typeface="Cambria Math"/>
                      </a:rPr>
                      <m:t> </m:t>
                    </m:r>
                  </m:oMath>
                </a14:m>
                <a:endParaRPr lang="en-US" sz="1200" dirty="0">
                  <a:solidFill>
                    <a:schemeClr val="bg1"/>
                  </a:solidFill>
                </a:endParaRPr>
              </a:p>
              <a:p>
                <a14:m>
                  <m:oMath xmlns:m="http://schemas.openxmlformats.org/officeDocument/2006/math">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𝜂</m:t>
                        </m:r>
                      </m:e>
                      <m:sub>
                        <m:r>
                          <a:rPr lang="en-US" sz="1200" b="0" i="1" smtClean="0">
                            <a:solidFill>
                              <a:schemeClr val="bg1"/>
                            </a:solidFill>
                            <a:latin typeface="Cambria Math"/>
                            <a:ea typeface="Cambria Math"/>
                          </a:rPr>
                          <m:t>𝑒</m:t>
                        </m:r>
                      </m:sub>
                    </m:sSub>
                    <m:r>
                      <a:rPr lang="en-US" sz="1200" i="1">
                        <a:solidFill>
                          <a:schemeClr val="bg1"/>
                        </a:solidFill>
                        <a:latin typeface="Cambria Math"/>
                      </a:rPr>
                      <m:t>=2</m:t>
                    </m:r>
                    <m:r>
                      <a:rPr lang="en-US" sz="1200" b="0" i="1" smtClean="0">
                        <a:solidFill>
                          <a:schemeClr val="bg1"/>
                        </a:solidFill>
                        <a:latin typeface="Cambria Math"/>
                      </a:rPr>
                      <m:t>.5</m:t>
                    </m:r>
                    <m:r>
                      <a:rPr lang="en-US" sz="1200" i="1">
                        <a:solidFill>
                          <a:schemeClr val="bg1"/>
                        </a:solidFill>
                        <a:latin typeface="Cambria Math"/>
                        <a:ea typeface="Cambria Math"/>
                      </a:rPr>
                      <m:t>×</m:t>
                    </m:r>
                    <m:sSup>
                      <m:sSupPr>
                        <m:ctrlPr>
                          <a:rPr lang="en-US" sz="1200" i="1">
                            <a:solidFill>
                              <a:schemeClr val="bg1"/>
                            </a:solidFill>
                            <a:latin typeface="Cambria Math" panose="02040503050406030204" pitchFamily="18" charset="0"/>
                          </a:rPr>
                        </m:ctrlPr>
                      </m:sSupPr>
                      <m:e>
                        <m:r>
                          <a:rPr lang="en-US" sz="1200" i="1">
                            <a:solidFill>
                              <a:schemeClr val="bg1"/>
                            </a:solidFill>
                            <a:latin typeface="Cambria Math"/>
                          </a:rPr>
                          <m:t>10</m:t>
                        </m:r>
                      </m:e>
                      <m:sup>
                        <m:r>
                          <a:rPr lang="en-US" sz="1200" b="0" i="1" smtClean="0">
                            <a:solidFill>
                              <a:schemeClr val="bg1"/>
                            </a:solidFill>
                            <a:latin typeface="Cambria Math"/>
                          </a:rPr>
                          <m:t>7</m:t>
                        </m:r>
                      </m:sup>
                    </m:sSup>
                    <m:f>
                      <m:fPr>
                        <m:ctrlPr>
                          <a:rPr lang="en-US" sz="1200" i="1">
                            <a:solidFill>
                              <a:schemeClr val="bg1"/>
                            </a:solidFill>
                            <a:latin typeface="Cambria Math" panose="02040503050406030204" pitchFamily="18" charset="0"/>
                          </a:rPr>
                        </m:ctrlPr>
                      </m:fPr>
                      <m:num>
                        <m:r>
                          <a:rPr lang="en-US" sz="1200" i="1">
                            <a:solidFill>
                              <a:schemeClr val="bg1"/>
                            </a:solidFill>
                            <a:latin typeface="Cambria Math"/>
                          </a:rPr>
                          <m:t>𝑘</m:t>
                        </m:r>
                      </m:num>
                      <m:den>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𝜆</m:t>
                            </m:r>
                          </m:e>
                          <m:sub>
                            <m:r>
                              <a:rPr lang="en-US" sz="1200" b="0" i="1" smtClean="0">
                                <a:solidFill>
                                  <a:schemeClr val="bg1"/>
                                </a:solidFill>
                                <a:latin typeface="Cambria Math"/>
                                <a:ea typeface="Cambria Math"/>
                              </a:rPr>
                              <m:t>𝑒</m:t>
                            </m:r>
                          </m:sub>
                        </m:sSub>
                      </m:den>
                    </m:f>
                    <m:sSubSup>
                      <m:sSubSupPr>
                        <m:ctrlPr>
                          <a:rPr lang="en-US" sz="1200" i="1">
                            <a:solidFill>
                              <a:schemeClr val="bg1"/>
                            </a:solidFill>
                            <a:latin typeface="Cambria Math" panose="02040503050406030204" pitchFamily="18" charset="0"/>
                          </a:rPr>
                        </m:ctrlPr>
                      </m:sSubSupPr>
                      <m:e>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rPr>
                              <m:t>𝑇</m:t>
                            </m:r>
                          </m:e>
                          <m:sub>
                            <m:r>
                              <a:rPr lang="en-US" sz="1200" b="0" i="1" smtClean="0">
                                <a:solidFill>
                                  <a:schemeClr val="bg1"/>
                                </a:solidFill>
                                <a:latin typeface="Cambria Math"/>
                              </a:rPr>
                              <m:t>𝑒</m:t>
                            </m:r>
                          </m:sub>
                        </m:sSub>
                      </m:e>
                      <m:sub/>
                      <m:sup>
                        <m:r>
                          <a:rPr lang="en-US" sz="1200" i="1">
                            <a:solidFill>
                              <a:schemeClr val="bg1"/>
                            </a:solidFill>
                            <a:latin typeface="Cambria Math"/>
                          </a:rPr>
                          <m:t>5/2</m:t>
                        </m:r>
                      </m:sup>
                    </m:sSubSup>
                  </m:oMath>
                </a14:m>
                <a:r>
                  <a:rPr lang="en-US" sz="1200" dirty="0">
                    <a:solidFill>
                      <a:schemeClr val="bg1"/>
                    </a:solidFill>
                  </a:rPr>
                  <a:t>  </a:t>
                </a:r>
                <a:endParaRPr lang="en-US" sz="1200" i="1" dirty="0">
                  <a:solidFill>
                    <a:schemeClr val="bg1"/>
                  </a:solidFill>
                  <a:latin typeface="Cambria Math" panose="02040503050406030204" pitchFamily="18" charset="0"/>
                </a:endParaRPr>
              </a:p>
              <a:p>
                <a14:m>
                  <m:oMath xmlns:m="http://schemas.openxmlformats.org/officeDocument/2006/math">
                    <m:sSub>
                      <m:sSubPr>
                        <m:ctrlPr>
                          <a:rPr lang="en-US" sz="1200" i="1" smtClean="0">
                            <a:solidFill>
                              <a:schemeClr val="bg1"/>
                            </a:solidFill>
                            <a:latin typeface="Cambria Math" panose="02040503050406030204" pitchFamily="18" charset="0"/>
                          </a:rPr>
                        </m:ctrlPr>
                      </m:sSubPr>
                      <m:e>
                        <m:r>
                          <a:rPr lang="en-US" sz="1200" i="1" smtClean="0">
                            <a:solidFill>
                              <a:schemeClr val="bg1"/>
                            </a:solidFill>
                            <a:latin typeface="Cambria Math"/>
                            <a:ea typeface="Cambria Math"/>
                          </a:rPr>
                          <m:t>𝜂</m:t>
                        </m:r>
                      </m:e>
                      <m:sub>
                        <m:r>
                          <a:rPr lang="en-US" sz="1200" b="0" i="1" smtClean="0">
                            <a:solidFill>
                              <a:schemeClr val="bg1"/>
                            </a:solidFill>
                            <a:latin typeface="Cambria Math"/>
                          </a:rPr>
                          <m:t>𝑔𝑎𝑠</m:t>
                        </m:r>
                      </m:sub>
                    </m:sSub>
                    <m:r>
                      <a:rPr lang="en-US" sz="1200" b="0" i="1" smtClean="0">
                        <a:solidFill>
                          <a:schemeClr val="bg1"/>
                        </a:solidFill>
                        <a:latin typeface="Cambria Math"/>
                      </a:rPr>
                      <m:t>=</m:t>
                    </m:r>
                    <m:r>
                      <a:rPr lang="en-US" sz="1200" b="0" i="1" smtClean="0">
                        <a:solidFill>
                          <a:schemeClr val="bg1"/>
                        </a:solidFill>
                        <a:latin typeface="Cambria Math"/>
                      </a:rPr>
                      <m:t>𝑎</m:t>
                    </m:r>
                    <m:sSup>
                      <m:sSupPr>
                        <m:ctrlPr>
                          <a:rPr lang="en-US" sz="1200" b="0" i="1" smtClean="0">
                            <a:solidFill>
                              <a:schemeClr val="bg1"/>
                            </a:solidFill>
                            <a:latin typeface="Cambria Math" panose="02040503050406030204" pitchFamily="18" charset="0"/>
                          </a:rPr>
                        </m:ctrlPr>
                      </m:sSupPr>
                      <m:e>
                        <m:r>
                          <a:rPr lang="en-US" sz="1200" b="0" i="1" smtClean="0">
                            <a:solidFill>
                              <a:schemeClr val="bg1"/>
                            </a:solidFill>
                            <a:latin typeface="Cambria Math"/>
                          </a:rPr>
                          <m:t>𝑇</m:t>
                        </m:r>
                      </m:e>
                      <m:sup>
                        <m:r>
                          <a:rPr lang="en-US" sz="1200" b="0" i="1" smtClean="0">
                            <a:solidFill>
                              <a:schemeClr val="bg1"/>
                            </a:solidFill>
                            <a:latin typeface="Cambria Math"/>
                          </a:rPr>
                          <m:t>𝑥</m:t>
                        </m:r>
                      </m:sup>
                    </m:sSup>
                  </m:oMath>
                </a14:m>
                <a:endParaRPr lang="en-US" sz="1200" dirty="0">
                  <a:solidFill>
                    <a:schemeClr val="bg1"/>
                  </a:solidFill>
                  <a:latin typeface="Arial" pitchFamily="34" charset="0"/>
                  <a:cs typeface="Arial" pitchFamily="34" charset="0"/>
                </a:endParaRPr>
              </a:p>
              <a:p>
                <a:pPr marL="0" indent="0">
                  <a:buNone/>
                </a:pPr>
                <a:r>
                  <a:rPr lang="en-US" sz="1200" dirty="0">
                    <a:solidFill>
                      <a:schemeClr val="bg1"/>
                    </a:solidFill>
                    <a:latin typeface="Arial" pitchFamily="34" charset="0"/>
                    <a:cs typeface="Arial" pitchFamily="34" charset="0"/>
                  </a:rPr>
                  <a:t>Where m is the particle mass and q its charge. </a:t>
                </a:r>
                <a:r>
                  <a:rPr lang="en-US" sz="1200" i="1" u="sng" dirty="0">
                    <a:solidFill>
                      <a:schemeClr val="bg1"/>
                    </a:solidFill>
                    <a:latin typeface="Arial" pitchFamily="34" charset="0"/>
                    <a:cs typeface="Arial" pitchFamily="34" charset="0"/>
                  </a:rPr>
                  <a:t>R</a:t>
                </a:r>
                <a:r>
                  <a:rPr lang="en-US" sz="1200" dirty="0">
                    <a:solidFill>
                      <a:schemeClr val="bg1"/>
                    </a:solidFill>
                    <a:latin typeface="Arial" pitchFamily="34" charset="0"/>
                    <a:cs typeface="Arial" pitchFamily="34" charset="0"/>
                  </a:rPr>
                  <a:t> is the species total momentum transfer, </a:t>
                </a:r>
                <a:r>
                  <a:rPr lang="en-US" sz="1200" i="1" dirty="0">
                    <a:solidFill>
                      <a:schemeClr val="bg1"/>
                    </a:solidFill>
                    <a:latin typeface="Arial" pitchFamily="34" charset="0"/>
                    <a:cs typeface="Arial" pitchFamily="34" charset="0"/>
                  </a:rPr>
                  <a:t>p</a:t>
                </a:r>
                <a:r>
                  <a:rPr lang="en-US" sz="1200" dirty="0">
                    <a:solidFill>
                      <a:schemeClr val="bg1"/>
                    </a:solidFill>
                    <a:latin typeface="Arial" pitchFamily="34" charset="0"/>
                    <a:cs typeface="Arial" pitchFamily="34" charset="0"/>
                  </a:rPr>
                  <a:t> its partial pressure and </a:t>
                </a:r>
                <a:r>
                  <a:rPr lang="en-US" sz="1200" i="1" u="sng" dirty="0">
                    <a:solidFill>
                      <a:schemeClr val="bg1"/>
                    </a:solidFill>
                    <a:latin typeface="Arial" pitchFamily="34" charset="0"/>
                    <a:cs typeface="Arial" pitchFamily="34" charset="0"/>
                  </a:rPr>
                  <a:t>P</a:t>
                </a:r>
                <a:r>
                  <a:rPr lang="en-US" sz="1200" dirty="0">
                    <a:solidFill>
                      <a:schemeClr val="bg1"/>
                    </a:solidFill>
                    <a:latin typeface="Arial" pitchFamily="34" charset="0"/>
                    <a:cs typeface="Arial" pitchFamily="34" charset="0"/>
                  </a:rPr>
                  <a:t> is the stress tensor, </a:t>
                </a:r>
                <a14:m>
                  <m:oMath xmlns:m="http://schemas.openxmlformats.org/officeDocument/2006/math">
                    <m:f>
                      <m:fPr>
                        <m:type m:val="lin"/>
                        <m:ctrlPr>
                          <a:rPr lang="en-US" sz="1200" i="1">
                            <a:solidFill>
                              <a:schemeClr val="bg1"/>
                            </a:solidFill>
                            <a:latin typeface="Cambria Math" panose="02040503050406030204" pitchFamily="18" charset="0"/>
                          </a:rPr>
                        </m:ctrlPr>
                      </m:fPr>
                      <m:num>
                        <m:r>
                          <a:rPr lang="en-US" sz="1200" i="1">
                            <a:solidFill>
                              <a:schemeClr val="bg1"/>
                            </a:solidFill>
                            <a:latin typeface="Cambria Math"/>
                          </a:rPr>
                          <m:t>𝐷</m:t>
                        </m:r>
                      </m:num>
                      <m:den>
                        <m:r>
                          <a:rPr lang="en-US" sz="1200" i="1">
                            <a:solidFill>
                              <a:schemeClr val="bg1"/>
                            </a:solidFill>
                            <a:latin typeface="Cambria Math"/>
                          </a:rPr>
                          <m:t>𝐷𝑡</m:t>
                        </m:r>
                      </m:den>
                    </m:f>
                    <m:r>
                      <a:rPr lang="en-US" sz="1200" i="1">
                        <a:solidFill>
                          <a:schemeClr val="bg1"/>
                        </a:solidFill>
                        <a:latin typeface="Cambria Math"/>
                      </a:rPr>
                      <m:t>=</m:t>
                    </m:r>
                    <m:sSub>
                      <m:sSubPr>
                        <m:ctrlPr>
                          <a:rPr lang="en-US" sz="1200" i="1">
                            <a:solidFill>
                              <a:schemeClr val="bg1"/>
                            </a:solidFill>
                            <a:latin typeface="Cambria Math" panose="02040503050406030204" pitchFamily="18" charset="0"/>
                          </a:rPr>
                        </m:ctrlPr>
                      </m:sSubPr>
                      <m:e>
                        <m:r>
                          <a:rPr lang="en-US" sz="1200" i="1">
                            <a:solidFill>
                              <a:schemeClr val="bg1"/>
                            </a:solidFill>
                            <a:latin typeface="Cambria Math"/>
                            <a:ea typeface="Cambria Math"/>
                          </a:rPr>
                          <m:t>𝜕</m:t>
                        </m:r>
                      </m:e>
                      <m:sub>
                        <m:r>
                          <a:rPr lang="en-US" sz="1200" i="1">
                            <a:solidFill>
                              <a:schemeClr val="bg1"/>
                            </a:solidFill>
                            <a:latin typeface="Cambria Math"/>
                            <a:ea typeface="Cambria Math"/>
                          </a:rPr>
                          <m:t>𝑡</m:t>
                        </m:r>
                      </m:sub>
                    </m:sSub>
                    <m:r>
                      <a:rPr lang="en-US" sz="1200" i="1">
                        <a:solidFill>
                          <a:schemeClr val="bg1"/>
                        </a:solidFill>
                        <a:latin typeface="Cambria Math"/>
                      </a:rPr>
                      <m:t>+</m:t>
                    </m:r>
                    <m:r>
                      <a:rPr lang="en-US" sz="1200" i="1">
                        <a:solidFill>
                          <a:schemeClr val="bg1"/>
                        </a:solidFill>
                        <a:latin typeface="Cambria Math"/>
                        <a:ea typeface="Cambria Math"/>
                      </a:rPr>
                      <m:t>𝛻</m:t>
                    </m:r>
                    <m:r>
                      <a:rPr lang="en-US" sz="1200" i="1">
                        <a:solidFill>
                          <a:schemeClr val="bg1"/>
                        </a:solidFill>
                        <a:latin typeface="Cambria Math"/>
                        <a:ea typeface="Cambria Math"/>
                      </a:rPr>
                      <m:t>⋅</m:t>
                    </m:r>
                    <m:bar>
                      <m:barPr>
                        <m:ctrlPr>
                          <a:rPr lang="en-US" sz="1200" i="1">
                            <a:solidFill>
                              <a:schemeClr val="bg1"/>
                            </a:solidFill>
                            <a:latin typeface="Cambria Math" panose="02040503050406030204" pitchFamily="18" charset="0"/>
                            <a:ea typeface="Cambria Math"/>
                          </a:rPr>
                        </m:ctrlPr>
                      </m:barPr>
                      <m:e>
                        <m:r>
                          <a:rPr lang="en-US" sz="1200" i="1">
                            <a:solidFill>
                              <a:schemeClr val="bg1"/>
                            </a:solidFill>
                            <a:latin typeface="Cambria Math"/>
                            <a:ea typeface="Cambria Math"/>
                          </a:rPr>
                          <m:t>𝑉</m:t>
                        </m:r>
                      </m:e>
                    </m:bar>
                  </m:oMath>
                </a14:m>
                <a:r>
                  <a:rPr lang="en-US" sz="1200" dirty="0">
                    <a:solidFill>
                      <a:schemeClr val="bg1"/>
                    </a:solidFill>
                    <a:latin typeface="Arial" pitchFamily="34" charset="0"/>
                    <a:cs typeface="Arial" pitchFamily="34" charset="0"/>
                  </a:rPr>
                  <a:t>; </a:t>
                </a:r>
                <a:r>
                  <a:rPr lang="el-GR" sz="1200" i="1" dirty="0">
                    <a:solidFill>
                      <a:schemeClr val="bg1"/>
                    </a:solidFill>
                    <a:latin typeface="Arial" pitchFamily="34" charset="0"/>
                    <a:cs typeface="Arial" pitchFamily="34" charset="0"/>
                  </a:rPr>
                  <a:t>η</a:t>
                </a:r>
                <a:r>
                  <a:rPr lang="en-US" sz="1200" dirty="0">
                    <a:solidFill>
                      <a:schemeClr val="bg1"/>
                    </a:solidFill>
                    <a:latin typeface="Arial" pitchFamily="34" charset="0"/>
                    <a:cs typeface="Arial" pitchFamily="34" charset="0"/>
                  </a:rPr>
                  <a:t> is the viscosity, </a:t>
                </a:r>
                <a:r>
                  <a:rPr lang="el-GR" sz="1200" i="1" dirty="0">
                    <a:solidFill>
                      <a:schemeClr val="bg1"/>
                    </a:solidFill>
                    <a:latin typeface="Arial" pitchFamily="34" charset="0"/>
                    <a:cs typeface="Arial" pitchFamily="34" charset="0"/>
                  </a:rPr>
                  <a:t>λ</a:t>
                </a:r>
                <a:r>
                  <a:rPr lang="en-US" sz="1200" dirty="0">
                    <a:solidFill>
                      <a:schemeClr val="bg1"/>
                    </a:solidFill>
                    <a:latin typeface="Arial" pitchFamily="34" charset="0"/>
                    <a:cs typeface="Arial" pitchFamily="34" charset="0"/>
                  </a:rPr>
                  <a:t> is the Coulomb logarithm. The Naviar-Stokes equation is basically the momentum equation without the electric and magnetic field terms. </a:t>
                </a:r>
                <a:r>
                  <a:rPr lang="en-US" sz="1200" b="1" dirty="0">
                    <a:solidFill>
                      <a:schemeClr val="bg1"/>
                    </a:solidFill>
                    <a:latin typeface="Arial" pitchFamily="34" charset="0"/>
                    <a:cs typeface="Arial" pitchFamily="34" charset="0"/>
                  </a:rPr>
                  <a:t>Note viscosity dependence on temperature </a:t>
                </a:r>
                <a:r>
                  <a:rPr lang="en-US" sz="1200" b="1" i="1" dirty="0">
                    <a:solidFill>
                      <a:schemeClr val="bg1"/>
                    </a:solidFill>
                    <a:latin typeface="Arial" pitchFamily="34" charset="0"/>
                    <a:cs typeface="Arial" pitchFamily="34" charset="0"/>
                  </a:rPr>
                  <a:t>x&gt;1</a:t>
                </a:r>
                <a:r>
                  <a:rPr lang="en-US" sz="1200" b="1" dirty="0">
                    <a:solidFill>
                      <a:schemeClr val="bg1"/>
                    </a:solidFill>
                    <a:latin typeface="Arial" pitchFamily="34" charset="0"/>
                    <a:cs typeface="Arial" pitchFamily="34" charset="0"/>
                  </a:rPr>
                  <a:t> for gases. </a:t>
                </a:r>
              </a:p>
              <a:p>
                <a:endParaRPr lang="en-US" sz="1200" b="1" dirty="0">
                  <a:solidFill>
                    <a:schemeClr val="bg1"/>
                  </a:solidFill>
                  <a:latin typeface="Arial" pitchFamily="34" charset="0"/>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0" i="0" u="none" strike="noStrike" kern="0" cap="none" spc="0" normalizeH="0" baseline="0" noProof="0" dirty="0">
                  <a:ln>
                    <a:noFill/>
                  </a:ln>
                  <a:solidFill>
                    <a:schemeClr val="bg1"/>
                  </a:solidFill>
                  <a:effectLst/>
                  <a:uLnTx/>
                  <a:uFillTx/>
                  <a:latin typeface="+mj-lt"/>
                  <a:cs typeface="Arial" pitchFamily="34" charset="0"/>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en-US" sz="1200" b="1" i="0" u="none" strike="noStrike" kern="0" cap="none" spc="0" normalizeH="0" baseline="0" noProof="0" dirty="0">
                  <a:ln>
                    <a:noFill/>
                  </a:ln>
                  <a:solidFill>
                    <a:schemeClr val="bg1"/>
                  </a:solidFill>
                  <a:effectLst/>
                  <a:uLnTx/>
                  <a:uFillTx/>
                  <a:latin typeface="+mj-lt"/>
                  <a:cs typeface="Arial" pitchFamily="34" charset="0"/>
                </a:endParaRPr>
              </a:p>
            </p:txBody>
          </p:sp>
        </mc:Choice>
        <mc:Fallback xmlns="">
          <p:sp>
            <p:nvSpPr>
              <p:cNvPr id="5" name="Content Placeholder 2">
                <a:extLst>
                  <a:ext uri="{FF2B5EF4-FFF2-40B4-BE49-F238E27FC236}">
                    <a16:creationId xmlns:a16="http://schemas.microsoft.com/office/drawing/2014/main" id="{6EE10F91-4FC4-4C60-84E3-21756012B334}"/>
                  </a:ext>
                </a:extLst>
              </p:cNvPr>
              <p:cNvSpPr txBox="1">
                <a:spLocks noRot="1" noChangeAspect="1" noMove="1" noResize="1" noEditPoints="1" noAdjustHandles="1" noChangeArrowheads="1" noChangeShapeType="1" noTextEdit="1"/>
              </p:cNvSpPr>
              <p:nvPr/>
            </p:nvSpPr>
            <p:spPr bwMode="auto">
              <a:xfrm>
                <a:off x="200024" y="357188"/>
                <a:ext cx="8943976" cy="4622005"/>
              </a:xfrm>
              <a:prstGeom prst="rect">
                <a:avLst/>
              </a:prstGeom>
              <a:blipFill>
                <a:blip r:embed="rId2"/>
                <a:stretch>
                  <a:fillRect l="-68" t="-264" b="-343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IL">
                    <a:noFill/>
                  </a:rPr>
                  <a:t> </a:t>
                </a:r>
              </a:p>
            </p:txBody>
          </p:sp>
        </mc:Fallback>
      </mc:AlternateContent>
      <p:sp>
        <p:nvSpPr>
          <p:cNvPr id="4" name="Slide Number Placeholder 3">
            <a:extLst>
              <a:ext uri="{FF2B5EF4-FFF2-40B4-BE49-F238E27FC236}">
                <a16:creationId xmlns:a16="http://schemas.microsoft.com/office/drawing/2014/main" id="{F8972F2D-EF49-4C51-BE44-B054930A58D3}"/>
              </a:ext>
            </a:extLst>
          </p:cNvPr>
          <p:cNvSpPr>
            <a:spLocks noGrp="1"/>
          </p:cNvSpPr>
          <p:nvPr>
            <p:ph type="sldNum" idx="12"/>
          </p:nvPr>
        </p:nvSpPr>
        <p:spPr>
          <a:xfrm>
            <a:off x="7772400" y="4598200"/>
            <a:ext cx="856684" cy="502444"/>
          </a:xfrm>
        </p:spPr>
        <p:txBody>
          <a:bodyPr/>
          <a:lstStyle/>
          <a:p>
            <a:fld id="{00000000-1234-1234-1234-123412341234}" type="slidenum">
              <a:rPr lang="pl-PL" smtClean="0"/>
              <a:pPr/>
              <a:t>5</a:t>
            </a:fld>
            <a:endParaRPr lang="pl-PL" dirty="0"/>
          </a:p>
        </p:txBody>
      </p:sp>
    </p:spTree>
    <p:extLst>
      <p:ext uri="{BB962C8B-B14F-4D97-AF65-F5344CB8AC3E}">
        <p14:creationId xmlns:p14="http://schemas.microsoft.com/office/powerpoint/2010/main" val="164628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 y="66347"/>
            <a:ext cx="6858000" cy="2256256"/>
          </a:xfrm>
        </p:spPr>
        <p:txBody>
          <a:bodyPr>
            <a:normAutofit fontScale="90000"/>
          </a:bodyPr>
          <a:lstStyle/>
          <a:p>
            <a:pPr algn="just"/>
            <a:r>
              <a:rPr kumimoji="0" lang="en-US" sz="2300" b="1" i="0" u="none" strike="noStrike" kern="0" cap="none" spc="0" normalizeH="0" baseline="0" noProof="0" dirty="0">
                <a:ln>
                  <a:noFill/>
                </a:ln>
                <a:solidFill>
                  <a:srgbClr val="FFFFFF"/>
                </a:solidFill>
                <a:effectLst/>
                <a:uLnTx/>
                <a:uFillTx/>
                <a:latin typeface="Arial" pitchFamily="34" charset="0"/>
                <a:cs typeface="Arial" pitchFamily="34" charset="0"/>
                <a:sym typeface="Century Gothic"/>
              </a:rPr>
              <a:t>The Sky is not the Limit – </a:t>
            </a:r>
            <a:r>
              <a:rPr lang="en-US" sz="2300" b="1" dirty="0">
                <a:solidFill>
                  <a:schemeClr val="bg1"/>
                </a:solidFill>
                <a:latin typeface="Arial" pitchFamily="34" charset="0"/>
                <a:cs typeface="Arial" pitchFamily="34" charset="0"/>
              </a:rPr>
              <a:t>When Sci-Fi Meets Reality:</a:t>
            </a:r>
            <a:br>
              <a:rPr lang="en-US" sz="2400" b="1" dirty="0">
                <a:solidFill>
                  <a:schemeClr val="bg1"/>
                </a:solidFill>
                <a:latin typeface="Arial" pitchFamily="34" charset="0"/>
                <a:cs typeface="Arial" pitchFamily="34" charset="0"/>
              </a:rPr>
            </a:br>
            <a:r>
              <a:rPr lang="en-US" sz="2200" b="1" dirty="0">
                <a:solidFill>
                  <a:schemeClr val="bg1"/>
                </a:solidFill>
                <a:latin typeface="Arial" pitchFamily="34" charset="0"/>
                <a:cs typeface="Arial" pitchFamily="34" charset="0"/>
              </a:rPr>
              <a:t>Plasma Window Has Captured People’s Imagination</a:t>
            </a:r>
            <a:br>
              <a:rPr lang="en-US" sz="2400" b="1" dirty="0">
                <a:solidFill>
                  <a:schemeClr val="bg1"/>
                </a:solidFill>
                <a:latin typeface="Arial" pitchFamily="34" charset="0"/>
                <a:cs typeface="Arial" pitchFamily="34" charset="0"/>
              </a:rPr>
            </a:br>
            <a:br>
              <a:rPr lang="en-US" sz="2400" b="1" dirty="0">
                <a:solidFill>
                  <a:schemeClr val="bg1"/>
                </a:solidFill>
                <a:latin typeface="Arial" pitchFamily="34" charset="0"/>
                <a:cs typeface="Arial" pitchFamily="34" charset="0"/>
              </a:rPr>
            </a:br>
            <a:r>
              <a:rPr lang="en-US" sz="1800" dirty="0">
                <a:solidFill>
                  <a:schemeClr val="bg1"/>
                </a:solidFill>
              </a:rPr>
              <a:t>Featured in popular science magazines, newspapers, Michio Kaku‘s book </a:t>
            </a:r>
            <a:r>
              <a:rPr lang="en-US" sz="1800" b="1" dirty="0">
                <a:solidFill>
                  <a:schemeClr val="bg1"/>
                </a:solidFill>
              </a:rPr>
              <a:t>Physics of the Impossible</a:t>
            </a:r>
            <a:r>
              <a:rPr lang="en-US" sz="1800" dirty="0">
                <a:solidFill>
                  <a:schemeClr val="bg1"/>
                </a:solidFill>
              </a:rPr>
              <a:t> and in an accompanying syndicated article </a:t>
            </a:r>
            <a:r>
              <a:rPr lang="en-US" sz="1800" b="1" dirty="0">
                <a:solidFill>
                  <a:schemeClr val="bg1"/>
                </a:solidFill>
              </a:rPr>
              <a:t>10 Impossibilities Conquered by Science</a:t>
            </a:r>
            <a:r>
              <a:rPr lang="en-US" sz="1800" dirty="0">
                <a:solidFill>
                  <a:schemeClr val="bg1"/>
                </a:solidFill>
              </a:rPr>
              <a:t> @#8 </a:t>
            </a:r>
            <a:r>
              <a:rPr lang="en-US" sz="1800" b="1" dirty="0">
                <a:solidFill>
                  <a:schemeClr val="bg1"/>
                </a:solidFill>
              </a:rPr>
              <a:t>PW </a:t>
            </a:r>
            <a:r>
              <a:rPr lang="en-US" sz="1800" dirty="0">
                <a:solidFill>
                  <a:schemeClr val="bg1"/>
                </a:solidFill>
              </a:rPr>
              <a:t>is listed under </a:t>
            </a:r>
            <a:r>
              <a:rPr lang="en-US" sz="1800" b="1" dirty="0">
                <a:solidFill>
                  <a:schemeClr val="bg1"/>
                </a:solidFill>
              </a:rPr>
              <a:t>Creating force fields</a:t>
            </a:r>
            <a:r>
              <a:rPr lang="en-GB" sz="1800" b="1" dirty="0">
                <a:solidFill>
                  <a:schemeClr val="bg1"/>
                </a:solidFill>
              </a:rPr>
              <a:t>.</a:t>
            </a:r>
            <a:r>
              <a:rPr lang="en-US" sz="1800" b="1" dirty="0">
                <a:solidFill>
                  <a:schemeClr val="bg1"/>
                </a:solidFill>
              </a:rPr>
              <a:t>                      </a:t>
            </a:r>
            <a:r>
              <a:rPr lang="en-US" sz="2000" dirty="0">
                <a:solidFill>
                  <a:schemeClr val="bg1"/>
                </a:solidFill>
              </a:rPr>
              <a:t> </a:t>
            </a:r>
            <a:endParaRPr lang="en-US" sz="2400" dirty="0">
              <a:solidFill>
                <a:schemeClr val="bg1"/>
              </a:solidFill>
            </a:endParaRPr>
          </a:p>
        </p:txBody>
      </p:sp>
      <p:sp>
        <p:nvSpPr>
          <p:cNvPr id="3" name="Text Placeholder 2"/>
          <p:cNvSpPr>
            <a:spLocks noGrp="1"/>
          </p:cNvSpPr>
          <p:nvPr>
            <p:ph type="body" idx="1"/>
          </p:nvPr>
        </p:nvSpPr>
        <p:spPr>
          <a:xfrm>
            <a:off x="-252849" y="2270522"/>
            <a:ext cx="3661756" cy="479822"/>
          </a:xfrm>
        </p:spPr>
        <p:txBody>
          <a:bodyPr/>
          <a:lstStyle/>
          <a:p>
            <a:r>
              <a:rPr lang="en-US" sz="1600" dirty="0"/>
              <a:t>Star Trek Shuttle’s Bay Door</a:t>
            </a:r>
          </a:p>
        </p:txBody>
      </p:sp>
      <p:sp>
        <p:nvSpPr>
          <p:cNvPr id="5" name="Text Placeholder 4"/>
          <p:cNvSpPr>
            <a:spLocks noGrp="1"/>
          </p:cNvSpPr>
          <p:nvPr>
            <p:ph type="body" sz="quarter" idx="3"/>
          </p:nvPr>
        </p:nvSpPr>
        <p:spPr>
          <a:xfrm>
            <a:off x="2873852" y="2270522"/>
            <a:ext cx="3374231" cy="479822"/>
          </a:xfrm>
        </p:spPr>
        <p:txBody>
          <a:bodyPr/>
          <a:lstStyle/>
          <a:p>
            <a:r>
              <a:rPr lang="en-US" sz="1600" dirty="0"/>
              <a:t>A Plasma Window at BNL</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6057" y="2750344"/>
            <a:ext cx="3009000" cy="2384842"/>
          </a:xfrm>
          <a:prstGeom prst="rect">
            <a:avLst/>
          </a:prstGeo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3732" y="2750344"/>
            <a:ext cx="3114918" cy="2384842"/>
          </a:xfrm>
        </p:spPr>
      </p:pic>
      <p:pic>
        <p:nvPicPr>
          <p:cNvPr id="7" name="Content Placeholder 5">
            <a:extLst>
              <a:ext uri="{FF2B5EF4-FFF2-40B4-BE49-F238E27FC236}">
                <a16:creationId xmlns:a16="http://schemas.microsoft.com/office/drawing/2014/main" id="{2A153429-7638-46B5-8E92-E6B2185DC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6740128" y="72610"/>
            <a:ext cx="2390140" cy="3012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3">
            <a:extLst>
              <a:ext uri="{FF2B5EF4-FFF2-40B4-BE49-F238E27FC236}">
                <a16:creationId xmlns:a16="http://schemas.microsoft.com/office/drawing/2014/main" id="{AFBC0B1D-F31E-4463-B227-CFDB0D067B8A}"/>
              </a:ext>
            </a:extLst>
          </p:cNvPr>
          <p:cNvSpPr>
            <a:spLocks noGrp="1"/>
          </p:cNvSpPr>
          <p:nvPr>
            <p:ph type="sldNum" idx="12"/>
          </p:nvPr>
        </p:nvSpPr>
        <p:spPr>
          <a:xfrm>
            <a:off x="7772400" y="4183856"/>
            <a:ext cx="856684" cy="502444"/>
          </a:xfrm>
        </p:spPr>
        <p:txBody>
          <a:bodyPr/>
          <a:lstStyle/>
          <a:p>
            <a:fld id="{00000000-1234-1234-1234-123412341234}" type="slidenum">
              <a:rPr lang="pl-PL" smtClean="0"/>
              <a:pPr/>
              <a:t>6</a:t>
            </a:fld>
            <a:endParaRPr lang="pl-PL" dirty="0"/>
          </a:p>
        </p:txBody>
      </p:sp>
    </p:spTree>
    <p:extLst>
      <p:ext uri="{BB962C8B-B14F-4D97-AF65-F5344CB8AC3E}">
        <p14:creationId xmlns:p14="http://schemas.microsoft.com/office/powerpoint/2010/main" val="1012397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0025" y="2128285"/>
            <a:ext cx="4014788" cy="479822"/>
          </a:xfrm>
        </p:spPr>
        <p:txBody>
          <a:bodyPr>
            <a:noAutofit/>
          </a:bodyPr>
          <a:lstStyle/>
          <a:p>
            <a:r>
              <a:rPr lang="en-US" sz="1400" dirty="0"/>
              <a:t>Dome in the battle of Wakanda</a:t>
            </a:r>
          </a:p>
        </p:txBody>
      </p:sp>
      <p:sp>
        <p:nvSpPr>
          <p:cNvPr id="5" name="Text Placeholder 4"/>
          <p:cNvSpPr>
            <a:spLocks noGrp="1"/>
          </p:cNvSpPr>
          <p:nvPr>
            <p:ph type="body" sz="quarter" idx="3"/>
          </p:nvPr>
        </p:nvSpPr>
        <p:spPr>
          <a:xfrm>
            <a:off x="822899" y="1337558"/>
            <a:ext cx="3485000" cy="338555"/>
          </a:xfrm>
        </p:spPr>
        <p:txBody>
          <a:bodyPr/>
          <a:lstStyle/>
          <a:p>
            <a:r>
              <a:rPr lang="en-GB" sz="1400" dirty="0"/>
              <a:t>The shield around the USS Enterprise</a:t>
            </a:r>
            <a:endParaRPr lang="en-US" sz="1400" dirty="0"/>
          </a:p>
        </p:txBody>
      </p:sp>
      <p:pic>
        <p:nvPicPr>
          <p:cNvPr id="2050" name="Picture 2" descr="star-trek-shields">
            <a:extLst>
              <a:ext uri="{FF2B5EF4-FFF2-40B4-BE49-F238E27FC236}">
                <a16:creationId xmlns:a16="http://schemas.microsoft.com/office/drawing/2014/main" id="{487ACB79-98ED-4352-A1D4-4334DF250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2408" y="75961"/>
            <a:ext cx="4730108" cy="26598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ungan_shield">
            <a:extLst>
              <a:ext uri="{FF2B5EF4-FFF2-40B4-BE49-F238E27FC236}">
                <a16:creationId xmlns:a16="http://schemas.microsoft.com/office/drawing/2014/main" id="{19E2F94B-A37B-4CF5-B56E-27B029575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05038"/>
            <a:ext cx="5130798" cy="21785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aboo-hand-shields">
            <a:extLst>
              <a:ext uri="{FF2B5EF4-FFF2-40B4-BE49-F238E27FC236}">
                <a16:creationId xmlns:a16="http://schemas.microsoft.com/office/drawing/2014/main" id="{FF4A2F5F-D479-43B9-A7C2-3AB1F5A913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6566" y="2986830"/>
            <a:ext cx="3712148" cy="2088083"/>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401BEB4-9744-47F0-9637-CE478E8D65A8}"/>
              </a:ext>
            </a:extLst>
          </p:cNvPr>
          <p:cNvSpPr txBox="1"/>
          <p:nvPr/>
        </p:nvSpPr>
        <p:spPr>
          <a:xfrm>
            <a:off x="5111315" y="2669478"/>
            <a:ext cx="3321100" cy="338554"/>
          </a:xfrm>
          <a:prstGeom prst="rect">
            <a:avLst/>
          </a:prstGeom>
          <a:noFill/>
          <a:ln>
            <a:noFill/>
          </a:ln>
        </p:spPr>
        <p:txBody>
          <a:bodyPr spcFirstLastPara="1" wrap="square" lIns="68575" tIns="34275" rIns="68575" bIns="34275" anchor="b" anchorCtr="0">
            <a:noAutofit/>
          </a:bodyPr>
          <a:lstStyle>
            <a:defPPr marR="0" lvl="0" algn="l" rtl="0">
              <a:lnSpc>
                <a:spcPct val="100000"/>
              </a:lnSpc>
              <a:spcBef>
                <a:spcPts val="0"/>
              </a:spcBef>
              <a:spcAft>
                <a:spcPts val="0"/>
              </a:spcAft>
            </a:defPPr>
            <a:lvl1pPr marL="457200" indent="-228600">
              <a:spcBef>
                <a:spcPts val="400"/>
              </a:spcBef>
              <a:buClr>
                <a:schemeClr val="lt1"/>
              </a:buClr>
              <a:buSzPts val="1700"/>
              <a:buFont typeface="Noto Sans Symbols"/>
              <a:buNone/>
              <a:defRPr sz="1600">
                <a:solidFill>
                  <a:schemeClr val="lt1"/>
                </a:solidFill>
                <a:latin typeface="Century Gothic"/>
                <a:ea typeface="Century Gothic"/>
                <a:cs typeface="Century Gothic"/>
                <a:sym typeface="Century Gothic"/>
              </a:defRPr>
            </a:lvl1pPr>
            <a:lvl2pPr marL="914400" indent="-228600">
              <a:spcBef>
                <a:spcPts val="500"/>
              </a:spcBef>
              <a:buClr>
                <a:schemeClr val="lt1"/>
              </a:buClr>
              <a:buSzPts val="1200"/>
              <a:buFont typeface="Noto Sans Symbols"/>
              <a:buNone/>
              <a:defRPr sz="1500" b="1">
                <a:solidFill>
                  <a:srgbClr val="0F486F"/>
                </a:solidFill>
                <a:latin typeface="Century Gothic"/>
                <a:ea typeface="Century Gothic"/>
                <a:cs typeface="Century Gothic"/>
                <a:sym typeface="Century Gothic"/>
              </a:defRPr>
            </a:lvl2pPr>
            <a:lvl3pPr marL="1371600" indent="-228600">
              <a:spcBef>
                <a:spcPts val="500"/>
              </a:spcBef>
              <a:buClr>
                <a:schemeClr val="lt1"/>
              </a:buClr>
              <a:buSzPts val="1100"/>
              <a:buFont typeface="Noto Sans Symbols"/>
              <a:buNone/>
              <a:defRPr b="1">
                <a:solidFill>
                  <a:srgbClr val="0F486F"/>
                </a:solidFill>
                <a:latin typeface="Century Gothic"/>
                <a:ea typeface="Century Gothic"/>
                <a:cs typeface="Century Gothic"/>
                <a:sym typeface="Century Gothic"/>
              </a:defRPr>
            </a:lvl3pPr>
            <a:lvl4pPr marL="18288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4pPr>
            <a:lvl5pPr marL="22860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5pPr>
            <a:lvl6pPr marL="27432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6pPr>
            <a:lvl7pPr marL="32004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7pPr>
            <a:lvl8pPr marL="3657600" indent="-228600">
              <a:spcBef>
                <a:spcPts val="500"/>
              </a:spcBef>
              <a:buClr>
                <a:schemeClr val="lt1"/>
              </a:buClr>
              <a:buSzPts val="1000"/>
              <a:buFont typeface="Noto Sans Symbols"/>
              <a:buNone/>
              <a:defRPr sz="1200" b="1">
                <a:solidFill>
                  <a:srgbClr val="0F486F"/>
                </a:solidFill>
                <a:latin typeface="Century Gothic"/>
                <a:ea typeface="Century Gothic"/>
                <a:cs typeface="Century Gothic"/>
                <a:sym typeface="Century Gothic"/>
              </a:defRPr>
            </a:lvl8pPr>
            <a:lvl9pPr marL="4114800" indent="-228600">
              <a:spcBef>
                <a:spcPts val="500"/>
              </a:spcBef>
              <a:spcAft>
                <a:spcPts val="500"/>
              </a:spcAft>
              <a:buClr>
                <a:schemeClr val="lt1"/>
              </a:buClr>
              <a:buSzPts val="1000"/>
              <a:buFont typeface="Noto Sans Symbols"/>
              <a:buNone/>
              <a:defRPr sz="1200" b="1">
                <a:solidFill>
                  <a:srgbClr val="0F486F"/>
                </a:solidFill>
                <a:latin typeface="Century Gothic"/>
                <a:ea typeface="Century Gothic"/>
                <a:cs typeface="Century Gothic"/>
                <a:sym typeface="Century Gothic"/>
              </a:defRPr>
            </a:lvl9pPr>
          </a:lstStyle>
          <a:p>
            <a:pPr algn="ctr"/>
            <a:r>
              <a:rPr lang="en-US" sz="1400" dirty="0"/>
              <a:t>The </a:t>
            </a:r>
            <a:r>
              <a:rPr lang="en-US" sz="1400" dirty="0" err="1"/>
              <a:t>Gungan</a:t>
            </a:r>
            <a:r>
              <a:rPr lang="en-US" sz="1400" dirty="0"/>
              <a:t> handheld shields</a:t>
            </a:r>
            <a:endParaRPr lang="en-IL" sz="1400" dirty="0"/>
          </a:p>
        </p:txBody>
      </p:sp>
      <p:sp>
        <p:nvSpPr>
          <p:cNvPr id="15" name="Title 14">
            <a:extLst>
              <a:ext uri="{FF2B5EF4-FFF2-40B4-BE49-F238E27FC236}">
                <a16:creationId xmlns:a16="http://schemas.microsoft.com/office/drawing/2014/main" id="{60C580CB-EF72-4517-8D41-1EC945788146}"/>
              </a:ext>
            </a:extLst>
          </p:cNvPr>
          <p:cNvSpPr>
            <a:spLocks noGrp="1"/>
          </p:cNvSpPr>
          <p:nvPr>
            <p:ph type="title"/>
          </p:nvPr>
        </p:nvSpPr>
        <p:spPr>
          <a:xfrm>
            <a:off x="1298182" y="224244"/>
            <a:ext cx="2093099" cy="659605"/>
          </a:xfrm>
        </p:spPr>
        <p:txBody>
          <a:bodyPr/>
          <a:lstStyle/>
          <a:p>
            <a:r>
              <a:rPr lang="en-US" sz="2400" b="1" dirty="0">
                <a:latin typeface="+mj-lt"/>
              </a:rPr>
              <a:t>Force fields</a:t>
            </a:r>
            <a:endParaRPr lang="en-IL" sz="2400" b="1" dirty="0">
              <a:latin typeface="+mj-lt"/>
            </a:endParaRPr>
          </a:p>
        </p:txBody>
      </p:sp>
      <p:sp>
        <p:nvSpPr>
          <p:cNvPr id="22" name="TextBox 21">
            <a:extLst>
              <a:ext uri="{FF2B5EF4-FFF2-40B4-BE49-F238E27FC236}">
                <a16:creationId xmlns:a16="http://schemas.microsoft.com/office/drawing/2014/main" id="{70ABD6AA-69C8-4ACB-BFCC-41FA2D56B9D7}"/>
              </a:ext>
            </a:extLst>
          </p:cNvPr>
          <p:cNvSpPr txBox="1"/>
          <p:nvPr/>
        </p:nvSpPr>
        <p:spPr>
          <a:xfrm>
            <a:off x="-10920" y="738648"/>
            <a:ext cx="4711302" cy="523220"/>
          </a:xfrm>
          <a:prstGeom prst="rect">
            <a:avLst/>
          </a:prstGeom>
          <a:noFill/>
        </p:spPr>
        <p:txBody>
          <a:bodyPr wrap="square">
            <a:spAutoFit/>
          </a:bodyPr>
          <a:lstStyle/>
          <a:p>
            <a:pPr algn="ctr"/>
            <a:r>
              <a:rPr lang="en-GB" b="1" i="1" dirty="0">
                <a:solidFill>
                  <a:schemeClr val="bg1"/>
                </a:solidFill>
                <a:effectLst/>
                <a:latin typeface="Google Sans"/>
              </a:rPr>
              <a:t>Star Wars: A New Hope </a:t>
            </a:r>
            <a:r>
              <a:rPr lang="en-GB" b="0" i="0" dirty="0">
                <a:solidFill>
                  <a:schemeClr val="bg1"/>
                </a:solidFill>
                <a:effectLst/>
                <a:latin typeface="Google Sans"/>
              </a:rPr>
              <a:t>(Episode IV), George Lucas</a:t>
            </a:r>
            <a:br>
              <a:rPr lang="en-GB" b="0" i="0" dirty="0">
                <a:solidFill>
                  <a:schemeClr val="bg1"/>
                </a:solidFill>
                <a:effectLst/>
                <a:latin typeface="Google Sans"/>
              </a:rPr>
            </a:br>
            <a:r>
              <a:rPr lang="en-GB" b="0" i="0" dirty="0">
                <a:solidFill>
                  <a:schemeClr val="bg1"/>
                </a:solidFill>
                <a:effectLst/>
                <a:latin typeface="Google Sans"/>
              </a:rPr>
              <a:t>1977</a:t>
            </a:r>
            <a:endParaRPr lang="en-IL" dirty="0">
              <a:solidFill>
                <a:schemeClr val="bg1"/>
              </a:solidFill>
            </a:endParaRPr>
          </a:p>
        </p:txBody>
      </p:sp>
      <p:sp>
        <p:nvSpPr>
          <p:cNvPr id="26" name="TextBox 25">
            <a:extLst>
              <a:ext uri="{FF2B5EF4-FFF2-40B4-BE49-F238E27FC236}">
                <a16:creationId xmlns:a16="http://schemas.microsoft.com/office/drawing/2014/main" id="{3AB6E3B5-A216-4ADD-87EA-0FC645EBC35D}"/>
              </a:ext>
            </a:extLst>
          </p:cNvPr>
          <p:cNvSpPr txBox="1"/>
          <p:nvPr/>
        </p:nvSpPr>
        <p:spPr>
          <a:xfrm>
            <a:off x="24798" y="2576514"/>
            <a:ext cx="4675584" cy="307777"/>
          </a:xfrm>
          <a:prstGeom prst="rect">
            <a:avLst/>
          </a:prstGeom>
          <a:noFill/>
        </p:spPr>
        <p:txBody>
          <a:bodyPr wrap="square">
            <a:spAutoFit/>
          </a:bodyPr>
          <a:lstStyle/>
          <a:p>
            <a:r>
              <a:rPr kumimoji="0" lang="en-US" sz="1400" b="0" i="1" u="none" strike="noStrike" kern="0" cap="none" spc="0" normalizeH="0" baseline="0" noProof="0" dirty="0">
                <a:ln>
                  <a:noFill/>
                </a:ln>
                <a:solidFill>
                  <a:srgbClr val="FFFFFF"/>
                </a:solidFill>
                <a:effectLst/>
                <a:uLnTx/>
                <a:uFillTx/>
                <a:latin typeface="Century Gothic"/>
                <a:sym typeface="Century Gothic"/>
              </a:rPr>
              <a:t>Avengers: Infinity wars (2018)</a:t>
            </a:r>
            <a:endParaRPr lang="en-IL" i="1" dirty="0"/>
          </a:p>
        </p:txBody>
      </p:sp>
    </p:spTree>
    <p:extLst>
      <p:ext uri="{BB962C8B-B14F-4D97-AF65-F5344CB8AC3E}">
        <p14:creationId xmlns:p14="http://schemas.microsoft.com/office/powerpoint/2010/main" val="239309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7A294AC-91F5-43A5-8EDF-DD55BB04DB3B}"/>
              </a:ext>
            </a:extLst>
          </p:cNvPr>
          <p:cNvSpPr txBox="1"/>
          <p:nvPr/>
        </p:nvSpPr>
        <p:spPr>
          <a:xfrm>
            <a:off x="1694104" y="254942"/>
            <a:ext cx="5779293" cy="461665"/>
          </a:xfrm>
          <a:prstGeom prst="rect">
            <a:avLst/>
          </a:prstGeom>
          <a:noFill/>
        </p:spPr>
        <p:txBody>
          <a:bodyPr wrap="square">
            <a:spAutoFit/>
          </a:bodyPr>
          <a:lstStyle/>
          <a:p>
            <a:pPr algn="l"/>
            <a:r>
              <a:rPr lang="en-GB" sz="2400" b="0" i="0" dirty="0">
                <a:solidFill>
                  <a:schemeClr val="bg1"/>
                </a:solidFill>
                <a:effectLst/>
                <a:latin typeface="+mj-lt"/>
              </a:rPr>
              <a:t>Schematic diagram of a Plasma Window </a:t>
            </a:r>
          </a:p>
        </p:txBody>
      </p:sp>
      <p:pic>
        <p:nvPicPr>
          <p:cNvPr id="1028" name="Picture 4" descr="plasma-window">
            <a:extLst>
              <a:ext uri="{FF2B5EF4-FFF2-40B4-BE49-F238E27FC236}">
                <a16:creationId xmlns:a16="http://schemas.microsoft.com/office/drawing/2014/main" id="{A060A761-6A22-402D-9911-F22C1B0133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9" t="10377" r="1420" b="2219"/>
          <a:stretch/>
        </p:blipFill>
        <p:spPr bwMode="auto">
          <a:xfrm>
            <a:off x="1843087" y="716607"/>
            <a:ext cx="5272604" cy="389450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B577EA-5C93-4306-889F-8923DBD6030C}"/>
              </a:ext>
            </a:extLst>
          </p:cNvPr>
          <p:cNvSpPr txBox="1"/>
          <p:nvPr/>
        </p:nvSpPr>
        <p:spPr>
          <a:xfrm>
            <a:off x="649847" y="4682546"/>
            <a:ext cx="7867806" cy="292388"/>
          </a:xfrm>
          <a:prstGeom prst="rect">
            <a:avLst/>
          </a:prstGeom>
          <a:noFill/>
        </p:spPr>
        <p:txBody>
          <a:bodyPr wrap="square" rtlCol="0">
            <a:spAutoFit/>
          </a:bodyPr>
          <a:lstStyle/>
          <a:p>
            <a:r>
              <a:rPr lang="en-US" sz="1300" dirty="0">
                <a:solidFill>
                  <a:schemeClr val="bg1"/>
                </a:solidFill>
              </a:rPr>
              <a:t>The stabilized plug of plasma seals the vacuum chamber to air but allows particle beams to pass through</a:t>
            </a:r>
            <a:endParaRPr lang="en-IL" sz="1300" dirty="0">
              <a:solidFill>
                <a:schemeClr val="bg1"/>
              </a:solidFill>
            </a:endParaRPr>
          </a:p>
        </p:txBody>
      </p:sp>
      <p:sp>
        <p:nvSpPr>
          <p:cNvPr id="12" name="Title 1">
            <a:extLst>
              <a:ext uri="{FF2B5EF4-FFF2-40B4-BE49-F238E27FC236}">
                <a16:creationId xmlns:a16="http://schemas.microsoft.com/office/drawing/2014/main" id="{03531CD4-6A5F-43A3-8613-915D61D6BC10}"/>
              </a:ext>
            </a:extLst>
          </p:cNvPr>
          <p:cNvSpPr>
            <a:spLocks noGrp="1"/>
          </p:cNvSpPr>
          <p:nvPr>
            <p:ph type="title"/>
          </p:nvPr>
        </p:nvSpPr>
        <p:spPr>
          <a:xfrm>
            <a:off x="3009850" y="-288634"/>
            <a:ext cx="2939078" cy="914400"/>
          </a:xfrm>
        </p:spPr>
        <p:txBody>
          <a:bodyPr/>
          <a:lstStyle/>
          <a:p>
            <a:r>
              <a:rPr lang="en-US" sz="3200" dirty="0">
                <a:latin typeface="Arial Rounded MT Bold" pitchFamily="34" charset="0"/>
              </a:rPr>
              <a:t>Down to Earth</a:t>
            </a:r>
          </a:p>
        </p:txBody>
      </p:sp>
      <p:sp>
        <p:nvSpPr>
          <p:cNvPr id="13" name="Slide Number Placeholder 3">
            <a:extLst>
              <a:ext uri="{FF2B5EF4-FFF2-40B4-BE49-F238E27FC236}">
                <a16:creationId xmlns:a16="http://schemas.microsoft.com/office/drawing/2014/main" id="{F93DE17C-BB01-4783-BB96-13907CDA1275}"/>
              </a:ext>
            </a:extLst>
          </p:cNvPr>
          <p:cNvSpPr>
            <a:spLocks noGrp="1"/>
          </p:cNvSpPr>
          <p:nvPr>
            <p:ph type="sldNum" idx="12"/>
          </p:nvPr>
        </p:nvSpPr>
        <p:spPr>
          <a:xfrm>
            <a:off x="7772400" y="4183856"/>
            <a:ext cx="856684" cy="502444"/>
          </a:xfrm>
        </p:spPr>
        <p:txBody>
          <a:bodyPr/>
          <a:lstStyle/>
          <a:p>
            <a:fld id="{00000000-1234-1234-1234-123412341234}" type="slidenum">
              <a:rPr lang="pl-PL" smtClean="0"/>
              <a:pPr/>
              <a:t>8</a:t>
            </a:fld>
            <a:endParaRPr lang="pl-PL" dirty="0"/>
          </a:p>
        </p:txBody>
      </p:sp>
    </p:spTree>
    <p:extLst>
      <p:ext uri="{BB962C8B-B14F-4D97-AF65-F5344CB8AC3E}">
        <p14:creationId xmlns:p14="http://schemas.microsoft.com/office/powerpoint/2010/main" val="2064043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07261-84D3-4999-9631-8DE430DC0C19}"/>
              </a:ext>
            </a:extLst>
          </p:cNvPr>
          <p:cNvSpPr>
            <a:spLocks noGrp="1"/>
          </p:cNvSpPr>
          <p:nvPr>
            <p:ph type="title"/>
          </p:nvPr>
        </p:nvSpPr>
        <p:spPr>
          <a:xfrm>
            <a:off x="394931" y="-327821"/>
            <a:ext cx="8408194" cy="1130300"/>
          </a:xfrm>
        </p:spPr>
        <p:txBody>
          <a:bodyPr/>
          <a:lstStyle/>
          <a:p>
            <a:r>
              <a:rPr lang="en-US" sz="2400" dirty="0"/>
              <a:t>Producing a 3D CAD model from hand-written drawings</a:t>
            </a:r>
            <a:endParaRPr lang="en-IL" sz="2400" dirty="0"/>
          </a:p>
        </p:txBody>
      </p:sp>
      <p:pic>
        <p:nvPicPr>
          <p:cNvPr id="14" name="Picture 13">
            <a:extLst>
              <a:ext uri="{FF2B5EF4-FFF2-40B4-BE49-F238E27FC236}">
                <a16:creationId xmlns:a16="http://schemas.microsoft.com/office/drawing/2014/main" id="{1EACE5E7-30A2-4183-8654-83C2DAEFF44F}"/>
              </a:ext>
            </a:extLst>
          </p:cNvPr>
          <p:cNvPicPr>
            <a:picLocks noChangeAspect="1"/>
          </p:cNvPicPr>
          <p:nvPr/>
        </p:nvPicPr>
        <p:blipFill rotWithShape="1">
          <a:blip r:embed="rId2"/>
          <a:srcRect l="4737" t="4285" r="10460" b="16791"/>
          <a:stretch/>
        </p:blipFill>
        <p:spPr>
          <a:xfrm>
            <a:off x="6409969" y="445919"/>
            <a:ext cx="2393156" cy="1670426"/>
          </a:xfrm>
          <a:prstGeom prst="rect">
            <a:avLst/>
          </a:prstGeom>
        </p:spPr>
      </p:pic>
      <p:pic>
        <p:nvPicPr>
          <p:cNvPr id="16" name="Picture 15">
            <a:extLst>
              <a:ext uri="{FF2B5EF4-FFF2-40B4-BE49-F238E27FC236}">
                <a16:creationId xmlns:a16="http://schemas.microsoft.com/office/drawing/2014/main" id="{7C6F344F-A908-42FB-823F-189BE26DA7D0}"/>
              </a:ext>
            </a:extLst>
          </p:cNvPr>
          <p:cNvPicPr>
            <a:picLocks noChangeAspect="1"/>
          </p:cNvPicPr>
          <p:nvPr/>
        </p:nvPicPr>
        <p:blipFill rotWithShape="1">
          <a:blip r:embed="rId3"/>
          <a:srcRect r="2199"/>
          <a:stretch/>
        </p:blipFill>
        <p:spPr>
          <a:xfrm>
            <a:off x="38814" y="467349"/>
            <a:ext cx="5993606" cy="4637033"/>
          </a:xfrm>
          <a:prstGeom prst="rect">
            <a:avLst/>
          </a:prstGeom>
        </p:spPr>
      </p:pic>
      <p:pic>
        <p:nvPicPr>
          <p:cNvPr id="18" name="Picture 17">
            <a:extLst>
              <a:ext uri="{FF2B5EF4-FFF2-40B4-BE49-F238E27FC236}">
                <a16:creationId xmlns:a16="http://schemas.microsoft.com/office/drawing/2014/main" id="{586A201A-C15D-40DC-9CA9-5C67F165F190}"/>
              </a:ext>
            </a:extLst>
          </p:cNvPr>
          <p:cNvPicPr>
            <a:picLocks noChangeAspect="1"/>
          </p:cNvPicPr>
          <p:nvPr/>
        </p:nvPicPr>
        <p:blipFill rotWithShape="1">
          <a:blip r:embed="rId4"/>
          <a:srcRect l="13106" t="5244" r="36145" b="21843"/>
          <a:stretch/>
        </p:blipFill>
        <p:spPr>
          <a:xfrm>
            <a:off x="6250782" y="2173495"/>
            <a:ext cx="2711530" cy="2921794"/>
          </a:xfrm>
          <a:prstGeom prst="rect">
            <a:avLst/>
          </a:prstGeom>
        </p:spPr>
      </p:pic>
      <p:sp>
        <p:nvSpPr>
          <p:cNvPr id="13" name="Slide Number Placeholder 3">
            <a:extLst>
              <a:ext uri="{FF2B5EF4-FFF2-40B4-BE49-F238E27FC236}">
                <a16:creationId xmlns:a16="http://schemas.microsoft.com/office/drawing/2014/main" id="{C402D69D-E08D-46EB-B4EA-94707CC45063}"/>
              </a:ext>
            </a:extLst>
          </p:cNvPr>
          <p:cNvSpPr>
            <a:spLocks noGrp="1"/>
          </p:cNvSpPr>
          <p:nvPr>
            <p:ph type="sldNum" idx="12"/>
          </p:nvPr>
        </p:nvSpPr>
        <p:spPr>
          <a:xfrm>
            <a:off x="7772400" y="4183856"/>
            <a:ext cx="856684" cy="502444"/>
          </a:xfrm>
        </p:spPr>
        <p:txBody>
          <a:bodyPr/>
          <a:lstStyle/>
          <a:p>
            <a:fld id="{00000000-1234-1234-1234-123412341234}" type="slidenum">
              <a:rPr lang="pl-PL" smtClean="0"/>
              <a:pPr/>
              <a:t>9</a:t>
            </a:fld>
            <a:endParaRPr lang="pl-PL" dirty="0"/>
          </a:p>
        </p:txBody>
      </p:sp>
    </p:spTree>
    <p:extLst>
      <p:ext uri="{BB962C8B-B14F-4D97-AF65-F5344CB8AC3E}">
        <p14:creationId xmlns:p14="http://schemas.microsoft.com/office/powerpoint/2010/main" val="4051950049"/>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פרוסות">
  <a:themeElements>
    <a:clrScheme name="פרוסות">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42212</TotalTime>
  <Words>2209</Words>
  <Application>Microsoft Office PowerPoint</Application>
  <PresentationFormat>On-screen Show (16:9)</PresentationFormat>
  <Paragraphs>172</Paragraphs>
  <Slides>25</Slides>
  <Notes>4</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Arial Rounded MT Bold</vt:lpstr>
      <vt:lpstr>Calibri</vt:lpstr>
      <vt:lpstr>Cambria Math</vt:lpstr>
      <vt:lpstr>Century Gothic</vt:lpstr>
      <vt:lpstr>CMR12</vt:lpstr>
      <vt:lpstr>Google Sans</vt:lpstr>
      <vt:lpstr>NimbusRomNo9L-Regu</vt:lpstr>
      <vt:lpstr>Noto Sans Symbols</vt:lpstr>
      <vt:lpstr>Symbol</vt:lpstr>
      <vt:lpstr>Times New Roman</vt:lpstr>
      <vt:lpstr>Simple Light</vt:lpstr>
      <vt:lpstr>פרוסות</vt:lpstr>
      <vt:lpstr>A Windowless Window to the Universe</vt:lpstr>
      <vt:lpstr>Talk Outline</vt:lpstr>
      <vt:lpstr>Plasma is ionized gas comprising of ions and electrons. Just like any other gas, plasma exerts pressure. Electric and magnetic fields exert forces on plasmas, which can confine plasmas in vacuum whose pressure can block, curb or confine other fluids. In a Plasma Window, electric and/or magnetic fields confine plasmas, whose pressure is large enough to balance atmospheric pressure (or even higher).   </vt:lpstr>
      <vt:lpstr>PowerPoint Presentation</vt:lpstr>
      <vt:lpstr>Operation Principles</vt:lpstr>
      <vt:lpstr>The Sky is not the Limit – When Sci-Fi Meets Reality: Plasma Window Has Captured People’s Imagination  Featured in popular science magazines, newspapers, Michio Kaku‘s book Physics of the Impossible and in an accompanying syndicated article 10 Impossibilities Conquered by Science @#8 PW is listed under Creating force fields.                       </vt:lpstr>
      <vt:lpstr>Force fields</vt:lpstr>
      <vt:lpstr>Down to Earth</vt:lpstr>
      <vt:lpstr>Producing a 3D CAD model from hand-written drawings</vt:lpstr>
      <vt:lpstr>Producing a 3D CAD model from hand-written drawings</vt:lpstr>
      <vt:lpstr>Plasma Window components’ terminology</vt:lpstr>
      <vt:lpstr>PowerPoint Presentation</vt:lpstr>
      <vt:lpstr>PowerPoint Presentation</vt:lpstr>
      <vt:lpstr>Plasma Lens  (Focuses charged particles similar to light focusing by an optical lens)</vt:lpstr>
      <vt:lpstr>RIKEN (RIBF) Plasma Window</vt:lpstr>
      <vt:lpstr>  The challenge: Particle beams and electromagnetic radiation are usually generated in vacuum. For some applications it is desirable to bring beams in air or pass the beams through internal gas targets. Such applications include Nuclear Physics experiment, as well as electron beams for welding, X-ray, VUV, EUV for use in microscopy, lithography, etc.  </vt:lpstr>
      <vt:lpstr>Electron Beam Through Plasma Window </vt:lpstr>
      <vt:lpstr>Further applications: Commercial &amp; Scientific</vt:lpstr>
      <vt:lpstr>The Soreq Applied Research Accelerator Facility - SARAF</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BAYESIAN ANALYSIS OF  COSMIC RAY DATA FOR  EARTHQUAKE PREDICTION  IFJ PAN SUMMER STUDENT PROGRAMME</dc:title>
  <dc:creator>Ophir Ruimi</dc:creator>
  <cp:lastModifiedBy>Ophir Ruimi</cp:lastModifiedBy>
  <cp:revision>353</cp:revision>
  <dcterms:modified xsi:type="dcterms:W3CDTF">2021-09-21T07:57:15Z</dcterms:modified>
</cp:coreProperties>
</file>