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sldIdLst>
    <p:sldId id="256" r:id="rId2"/>
    <p:sldId id="333" r:id="rId3"/>
    <p:sldId id="334" r:id="rId4"/>
    <p:sldId id="335" r:id="rId5"/>
    <p:sldId id="337" r:id="rId6"/>
    <p:sldId id="339" r:id="rId7"/>
    <p:sldId id="338" r:id="rId8"/>
    <p:sldId id="351" r:id="rId9"/>
    <p:sldId id="342" r:id="rId10"/>
    <p:sldId id="336" r:id="rId11"/>
    <p:sldId id="340" r:id="rId12"/>
    <p:sldId id="289" r:id="rId13"/>
    <p:sldId id="344" r:id="rId14"/>
    <p:sldId id="348" r:id="rId15"/>
    <p:sldId id="349" r:id="rId16"/>
    <p:sldId id="345" r:id="rId17"/>
    <p:sldId id="308" r:id="rId18"/>
    <p:sldId id="347" r:id="rId19"/>
    <p:sldId id="1980" r:id="rId20"/>
    <p:sldId id="296" r:id="rId21"/>
    <p:sldId id="361" r:id="rId22"/>
    <p:sldId id="1944" r:id="rId23"/>
    <p:sldId id="355" r:id="rId24"/>
    <p:sldId id="352" r:id="rId25"/>
    <p:sldId id="353" r:id="rId26"/>
    <p:sldId id="363" r:id="rId27"/>
    <p:sldId id="364" r:id="rId28"/>
    <p:sldId id="365" r:id="rId29"/>
    <p:sldId id="366" r:id="rId30"/>
    <p:sldId id="1938" r:id="rId31"/>
    <p:sldId id="1935" r:id="rId32"/>
    <p:sldId id="1858" r:id="rId33"/>
    <p:sldId id="1943" r:id="rId34"/>
    <p:sldId id="362" r:id="rId35"/>
    <p:sldId id="368" r:id="rId36"/>
    <p:sldId id="1979" r:id="rId37"/>
    <p:sldId id="356" r:id="rId38"/>
    <p:sldId id="1948" r:id="rId39"/>
    <p:sldId id="1950" r:id="rId40"/>
    <p:sldId id="1949" r:id="rId41"/>
    <p:sldId id="1951" r:id="rId42"/>
    <p:sldId id="1952" r:id="rId43"/>
    <p:sldId id="350" r:id="rId44"/>
    <p:sldId id="1977" r:id="rId45"/>
    <p:sldId id="18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Piepke" initials="AP" lastIdx="1" clrIdx="0">
    <p:extLst>
      <p:ext uri="{19B8F6BF-5375-455C-9EA6-DF929625EA0E}">
        <p15:presenceInfo xmlns:p15="http://schemas.microsoft.com/office/powerpoint/2012/main" userId="Andreas Piep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00FF"/>
    <a:srgbClr val="CC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3" autoAdjust="0"/>
    <p:restoredTop sz="91667" autoAdjust="0"/>
  </p:normalViewPr>
  <p:slideViewPr>
    <p:cSldViewPr snapToGrid="0" showGuides="1">
      <p:cViewPr varScale="1">
        <p:scale>
          <a:sx n="66" d="100"/>
          <a:sy n="66" d="100"/>
        </p:scale>
        <p:origin x="1123" y="2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68002-F6F9-478A-9BDF-5DE259444273}" type="datetimeFigureOut">
              <a:rPr lang="en-US" smtClean="0"/>
              <a:t>9/22/2019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B532A-2CBA-4D84-9D52-3EBCB945168B}" type="slidenum">
              <a:rPr lang="en-US" smtClean="0"/>
              <a:t>‹#›</a:t>
            </a:fld>
            <a:endParaRPr lang="en-US"/>
          </a:p>
        </p:txBody>
      </p:sp>
    </p:spTree>
    <p:extLst>
      <p:ext uri="{BB962C8B-B14F-4D97-AF65-F5344CB8AC3E}">
        <p14:creationId xmlns:p14="http://schemas.microsoft.com/office/powerpoint/2010/main" val="140692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1</a:t>
            </a:fld>
            <a:endParaRPr lang="en-US"/>
          </a:p>
        </p:txBody>
      </p:sp>
    </p:spTree>
    <p:extLst>
      <p:ext uri="{BB962C8B-B14F-4D97-AF65-F5344CB8AC3E}">
        <p14:creationId xmlns:p14="http://schemas.microsoft.com/office/powerpoint/2010/main" val="1496279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E8E1845-A946-410F-A9AD-22609820B527}"/>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4DD2A756-12A1-4006-A220-A1A919FD5C3D}"/>
              </a:ext>
            </a:extLst>
          </p:cNvPr>
          <p:cNvSpPr>
            <a:spLocks noGrp="1"/>
          </p:cNvSpPr>
          <p:nvPr>
            <p:ph type="body" idx="1"/>
          </p:nvPr>
        </p:nvSpPr>
        <p:spPr>
          <a:noFill/>
        </p:spPr>
        <p:txBody>
          <a:bodyPr/>
          <a:lstStyle/>
          <a:p>
            <a:endParaRPr lang="en-US" altLang="en-US"/>
          </a:p>
        </p:txBody>
      </p:sp>
      <p:sp>
        <p:nvSpPr>
          <p:cNvPr id="63492" name="Slide Number Placeholder 3">
            <a:extLst>
              <a:ext uri="{FF2B5EF4-FFF2-40B4-BE49-F238E27FC236}">
                <a16:creationId xmlns:a16="http://schemas.microsoft.com/office/drawing/2014/main" id="{C8DD7695-A22F-4C79-B7D2-2BBA0F04B880}"/>
              </a:ext>
            </a:extLst>
          </p:cNvPr>
          <p:cNvSpPr>
            <a:spLocks noGrp="1"/>
          </p:cNvSpPr>
          <p:nvPr>
            <p:ph type="sldNum" sz="quarter" idx="5"/>
          </p:nvPr>
        </p:nvSpPr>
        <p:spPr>
          <a:noFill/>
        </p:spPr>
        <p:txBody>
          <a:bodyPr/>
          <a:lstStyle>
            <a:lvl1pPr defTabSz="984250">
              <a:defRPr sz="2400">
                <a:solidFill>
                  <a:schemeClr val="tx1"/>
                </a:solidFill>
                <a:latin typeface="Comic Sans MS" panose="030F0702030302020204" pitchFamily="66" charset="0"/>
              </a:defRPr>
            </a:lvl1pPr>
            <a:lvl2pPr marL="755650" indent="-290513" defTabSz="984250">
              <a:defRPr sz="2400">
                <a:solidFill>
                  <a:schemeClr val="tx1"/>
                </a:solidFill>
                <a:latin typeface="Comic Sans MS" panose="030F0702030302020204" pitchFamily="66" charset="0"/>
              </a:defRPr>
            </a:lvl2pPr>
            <a:lvl3pPr marL="1163638" indent="-231775" defTabSz="984250">
              <a:defRPr sz="2400">
                <a:solidFill>
                  <a:schemeClr val="tx1"/>
                </a:solidFill>
                <a:latin typeface="Comic Sans MS" panose="030F0702030302020204" pitchFamily="66" charset="0"/>
              </a:defRPr>
            </a:lvl3pPr>
            <a:lvl4pPr marL="1630363" indent="-231775" defTabSz="984250">
              <a:defRPr sz="2400">
                <a:solidFill>
                  <a:schemeClr val="tx1"/>
                </a:solidFill>
                <a:latin typeface="Comic Sans MS" panose="030F0702030302020204" pitchFamily="66" charset="0"/>
              </a:defRPr>
            </a:lvl4pPr>
            <a:lvl5pPr marL="2095500" indent="-231775" defTabSz="984250">
              <a:defRPr sz="2400">
                <a:solidFill>
                  <a:schemeClr val="tx1"/>
                </a:solidFill>
                <a:latin typeface="Comic Sans MS" panose="030F0702030302020204" pitchFamily="66" charset="0"/>
              </a:defRPr>
            </a:lvl5pPr>
            <a:lvl6pPr marL="2552700" indent="-231775" defTabSz="984250" eaLnBrk="0" fontAlgn="base" hangingPunct="0">
              <a:spcBef>
                <a:spcPct val="0"/>
              </a:spcBef>
              <a:spcAft>
                <a:spcPct val="0"/>
              </a:spcAft>
              <a:defRPr sz="2400">
                <a:solidFill>
                  <a:schemeClr val="tx1"/>
                </a:solidFill>
                <a:latin typeface="Comic Sans MS" panose="030F0702030302020204" pitchFamily="66" charset="0"/>
              </a:defRPr>
            </a:lvl6pPr>
            <a:lvl7pPr marL="3009900" indent="-231775" defTabSz="984250" eaLnBrk="0" fontAlgn="base" hangingPunct="0">
              <a:spcBef>
                <a:spcPct val="0"/>
              </a:spcBef>
              <a:spcAft>
                <a:spcPct val="0"/>
              </a:spcAft>
              <a:defRPr sz="2400">
                <a:solidFill>
                  <a:schemeClr val="tx1"/>
                </a:solidFill>
                <a:latin typeface="Comic Sans MS" panose="030F0702030302020204" pitchFamily="66" charset="0"/>
              </a:defRPr>
            </a:lvl7pPr>
            <a:lvl8pPr marL="3467100" indent="-231775" defTabSz="984250" eaLnBrk="0" fontAlgn="base" hangingPunct="0">
              <a:spcBef>
                <a:spcPct val="0"/>
              </a:spcBef>
              <a:spcAft>
                <a:spcPct val="0"/>
              </a:spcAft>
              <a:defRPr sz="2400">
                <a:solidFill>
                  <a:schemeClr val="tx1"/>
                </a:solidFill>
                <a:latin typeface="Comic Sans MS" panose="030F0702030302020204" pitchFamily="66" charset="0"/>
              </a:defRPr>
            </a:lvl8pPr>
            <a:lvl9pPr marL="3924300" indent="-231775" defTabSz="984250" eaLnBrk="0" fontAlgn="base" hangingPunct="0">
              <a:spcBef>
                <a:spcPct val="0"/>
              </a:spcBef>
              <a:spcAft>
                <a:spcPct val="0"/>
              </a:spcAft>
              <a:defRPr sz="2400">
                <a:solidFill>
                  <a:schemeClr val="tx1"/>
                </a:solidFill>
                <a:latin typeface="Comic Sans MS" panose="030F0702030302020204" pitchFamily="66" charset="0"/>
              </a:defRPr>
            </a:lvl9pPr>
          </a:lstStyle>
          <a:p>
            <a:fld id="{878D8106-5BF7-4609-B545-E23B163E391E}" type="slidenum">
              <a:rPr lang="en-US" altLang="en-US" sz="1300" smtClean="0">
                <a:latin typeface="Arial" panose="020B0604020202020204" pitchFamily="34" charset="0"/>
              </a:rPr>
              <a:pPr/>
              <a:t>31</a:t>
            </a:fld>
            <a:endParaRPr lang="en-US" altLang="en-US"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B532A-2CBA-4D84-9D52-3EBCB945168B}" type="slidenum">
              <a:rPr lang="en-US" smtClean="0"/>
              <a:t>36</a:t>
            </a:fld>
            <a:endParaRPr lang="en-US"/>
          </a:p>
        </p:txBody>
      </p:sp>
    </p:spTree>
    <p:extLst>
      <p:ext uri="{BB962C8B-B14F-4D97-AF65-F5344CB8AC3E}">
        <p14:creationId xmlns:p14="http://schemas.microsoft.com/office/powerpoint/2010/main" val="3243183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3B532A-2CBA-4D84-9D52-3EBCB945168B}" type="slidenum">
              <a:rPr lang="en-US" smtClean="0"/>
              <a:t>2</a:t>
            </a:fld>
            <a:endParaRPr lang="en-US"/>
          </a:p>
        </p:txBody>
      </p:sp>
    </p:spTree>
    <p:extLst>
      <p:ext uri="{BB962C8B-B14F-4D97-AF65-F5344CB8AC3E}">
        <p14:creationId xmlns:p14="http://schemas.microsoft.com/office/powerpoint/2010/main" val="66754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rates are per unit detector mass and per mol of decaying nuclide.</a:t>
            </a:r>
          </a:p>
        </p:txBody>
      </p:sp>
      <p:sp>
        <p:nvSpPr>
          <p:cNvPr id="4" name="Slide Number Placeholder 3"/>
          <p:cNvSpPr>
            <a:spLocks noGrp="1"/>
          </p:cNvSpPr>
          <p:nvPr>
            <p:ph type="sldNum" sz="quarter" idx="5"/>
          </p:nvPr>
        </p:nvSpPr>
        <p:spPr/>
        <p:txBody>
          <a:bodyPr/>
          <a:lstStyle/>
          <a:p>
            <a:fld id="{1B3B532A-2CBA-4D84-9D52-3EBCB945168B}" type="slidenum">
              <a:rPr lang="en-US" smtClean="0"/>
              <a:t>16</a:t>
            </a:fld>
            <a:endParaRPr lang="en-US"/>
          </a:p>
        </p:txBody>
      </p:sp>
    </p:spTree>
    <p:extLst>
      <p:ext uri="{BB962C8B-B14F-4D97-AF65-F5344CB8AC3E}">
        <p14:creationId xmlns:p14="http://schemas.microsoft.com/office/powerpoint/2010/main" val="423347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Albert et al., PRC 92 (2015) 015503</a:t>
            </a:r>
          </a:p>
        </p:txBody>
      </p:sp>
      <p:sp>
        <p:nvSpPr>
          <p:cNvPr id="4" name="Slide Number Placeholder 3"/>
          <p:cNvSpPr>
            <a:spLocks noGrp="1"/>
          </p:cNvSpPr>
          <p:nvPr>
            <p:ph type="sldNum" sz="quarter" idx="10"/>
          </p:nvPr>
        </p:nvSpPr>
        <p:spPr/>
        <p:txBody>
          <a:bodyPr/>
          <a:lstStyle/>
          <a:p>
            <a:fld id="{1B3B532A-2CBA-4D84-9D52-3EBCB945168B}" type="slidenum">
              <a:rPr lang="en-US" smtClean="0"/>
              <a:t>17</a:t>
            </a:fld>
            <a:endParaRPr lang="en-US"/>
          </a:p>
        </p:txBody>
      </p:sp>
    </p:spTree>
    <p:extLst>
      <p:ext uri="{BB962C8B-B14F-4D97-AF65-F5344CB8AC3E}">
        <p14:creationId xmlns:p14="http://schemas.microsoft.com/office/powerpoint/2010/main" val="174231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3B532A-2CBA-4D84-9D52-3EBCB945168B}" type="slidenum">
              <a:rPr lang="en-US" smtClean="0"/>
              <a:t>20</a:t>
            </a:fld>
            <a:endParaRPr lang="en-US"/>
          </a:p>
        </p:txBody>
      </p:sp>
    </p:spTree>
    <p:extLst>
      <p:ext uri="{BB962C8B-B14F-4D97-AF65-F5344CB8AC3E}">
        <p14:creationId xmlns:p14="http://schemas.microsoft.com/office/powerpoint/2010/main" val="223393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
        <p:nvSpPr>
          <p:cNvPr id="3379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4140E441-6653-4AE3-BF07-28E8173C18BB}" type="slidenum">
              <a:rPr lang="en-US" altLang="en-US" sz="1300">
                <a:latin typeface="Arial" charset="0"/>
              </a:rPr>
              <a:pPr>
                <a:defRPr/>
              </a:pPr>
              <a:t>26</a:t>
            </a:fld>
            <a:endParaRPr lang="en-US" altLang="en-US" sz="1300">
              <a:latin typeface="Arial" charset="0"/>
            </a:endParaRPr>
          </a:p>
        </p:txBody>
      </p:sp>
    </p:spTree>
    <p:extLst>
      <p:ext uri="{BB962C8B-B14F-4D97-AF65-F5344CB8AC3E}">
        <p14:creationId xmlns:p14="http://schemas.microsoft.com/office/powerpoint/2010/main" val="344199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
        <p:nvSpPr>
          <p:cNvPr id="36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E2B90654-453F-487C-9CD6-40E43934F735}" type="slidenum">
              <a:rPr lang="en-US" altLang="en-US" sz="1300">
                <a:latin typeface="Arial" charset="0"/>
              </a:rPr>
              <a:pPr>
                <a:defRPr/>
              </a:pPr>
              <a:t>27</a:t>
            </a:fld>
            <a:endParaRPr lang="en-US" altLang="en-US" sz="1300">
              <a:latin typeface="Arial" charset="0"/>
            </a:endParaRPr>
          </a:p>
        </p:txBody>
      </p:sp>
    </p:spTree>
    <p:extLst>
      <p:ext uri="{BB962C8B-B14F-4D97-AF65-F5344CB8AC3E}">
        <p14:creationId xmlns:p14="http://schemas.microsoft.com/office/powerpoint/2010/main" val="314718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
        <p:nvSpPr>
          <p:cNvPr id="389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2400">
                <a:solidFill>
                  <a:schemeClr val="tx1"/>
                </a:solidFill>
                <a:latin typeface="Comic Sans MS" charset="0"/>
              </a:defRPr>
            </a:lvl1pPr>
            <a:lvl2pPr marL="742950" indent="-285750" defTabSz="966788">
              <a:defRPr sz="2400">
                <a:solidFill>
                  <a:schemeClr val="tx1"/>
                </a:solidFill>
                <a:latin typeface="Comic Sans MS" charset="0"/>
              </a:defRPr>
            </a:lvl2pPr>
            <a:lvl3pPr marL="1143000" indent="-228600" defTabSz="966788">
              <a:defRPr sz="2400">
                <a:solidFill>
                  <a:schemeClr val="tx1"/>
                </a:solidFill>
                <a:latin typeface="Comic Sans MS" charset="0"/>
              </a:defRPr>
            </a:lvl3pPr>
            <a:lvl4pPr marL="1600200" indent="-228600" defTabSz="966788">
              <a:defRPr sz="2400">
                <a:solidFill>
                  <a:schemeClr val="tx1"/>
                </a:solidFill>
                <a:latin typeface="Comic Sans MS" charset="0"/>
              </a:defRPr>
            </a:lvl4pPr>
            <a:lvl5pPr marL="2057400" indent="-228600" defTabSz="966788">
              <a:defRPr sz="2400">
                <a:solidFill>
                  <a:schemeClr val="tx1"/>
                </a:solidFill>
                <a:latin typeface="Comic Sans MS" charset="0"/>
              </a:defRPr>
            </a:lvl5pPr>
            <a:lvl6pPr marL="2514600" indent="-228600" defTabSz="966788" eaLnBrk="0" fontAlgn="base" hangingPunct="0">
              <a:spcBef>
                <a:spcPct val="0"/>
              </a:spcBef>
              <a:spcAft>
                <a:spcPct val="0"/>
              </a:spcAft>
              <a:defRPr sz="2400">
                <a:solidFill>
                  <a:schemeClr val="tx1"/>
                </a:solidFill>
                <a:latin typeface="Comic Sans MS" charset="0"/>
              </a:defRPr>
            </a:lvl6pPr>
            <a:lvl7pPr marL="2971800" indent="-228600" defTabSz="966788" eaLnBrk="0" fontAlgn="base" hangingPunct="0">
              <a:spcBef>
                <a:spcPct val="0"/>
              </a:spcBef>
              <a:spcAft>
                <a:spcPct val="0"/>
              </a:spcAft>
              <a:defRPr sz="2400">
                <a:solidFill>
                  <a:schemeClr val="tx1"/>
                </a:solidFill>
                <a:latin typeface="Comic Sans MS" charset="0"/>
              </a:defRPr>
            </a:lvl7pPr>
            <a:lvl8pPr marL="3429000" indent="-228600" defTabSz="966788" eaLnBrk="0" fontAlgn="base" hangingPunct="0">
              <a:spcBef>
                <a:spcPct val="0"/>
              </a:spcBef>
              <a:spcAft>
                <a:spcPct val="0"/>
              </a:spcAft>
              <a:defRPr sz="2400">
                <a:solidFill>
                  <a:schemeClr val="tx1"/>
                </a:solidFill>
                <a:latin typeface="Comic Sans MS" charset="0"/>
              </a:defRPr>
            </a:lvl8pPr>
            <a:lvl9pPr marL="3886200" indent="-228600" defTabSz="966788" eaLnBrk="0" fontAlgn="base" hangingPunct="0">
              <a:spcBef>
                <a:spcPct val="0"/>
              </a:spcBef>
              <a:spcAft>
                <a:spcPct val="0"/>
              </a:spcAft>
              <a:defRPr sz="2400">
                <a:solidFill>
                  <a:schemeClr val="tx1"/>
                </a:solidFill>
                <a:latin typeface="Comic Sans MS" charset="0"/>
              </a:defRPr>
            </a:lvl9pPr>
          </a:lstStyle>
          <a:p>
            <a:pPr>
              <a:defRPr/>
            </a:pPr>
            <a:fld id="{65D75F0F-A93E-4D68-91CC-6398CC9561B5}" type="slidenum">
              <a:rPr lang="en-US" altLang="en-US" sz="1300">
                <a:latin typeface="Arial" charset="0"/>
              </a:rPr>
              <a:pPr>
                <a:defRPr/>
              </a:pPr>
              <a:t>28</a:t>
            </a:fld>
            <a:endParaRPr lang="en-US" altLang="en-US" sz="1300">
              <a:latin typeface="Arial" charset="0"/>
            </a:endParaRPr>
          </a:p>
        </p:txBody>
      </p:sp>
    </p:spTree>
    <p:extLst>
      <p:ext uri="{BB962C8B-B14F-4D97-AF65-F5344CB8AC3E}">
        <p14:creationId xmlns:p14="http://schemas.microsoft.com/office/powerpoint/2010/main" val="62338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D2CB4B1-25A7-4039-B13E-1ACBD13102EA}"/>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73A229A5-E60F-468F-AE0A-6610A6641B0F}"/>
              </a:ext>
            </a:extLst>
          </p:cNvPr>
          <p:cNvSpPr>
            <a:spLocks noGrp="1"/>
          </p:cNvSpPr>
          <p:nvPr>
            <p:ph type="body" idx="1"/>
          </p:nvPr>
        </p:nvSpPr>
        <p:spPr>
          <a:noFill/>
        </p:spPr>
        <p:txBody>
          <a:bodyPr/>
          <a:lstStyle/>
          <a:p>
            <a:endParaRPr lang="en-US" altLang="en-US"/>
          </a:p>
        </p:txBody>
      </p:sp>
      <p:sp>
        <p:nvSpPr>
          <p:cNvPr id="58372" name="Slide Number Placeholder 3">
            <a:extLst>
              <a:ext uri="{FF2B5EF4-FFF2-40B4-BE49-F238E27FC236}">
                <a16:creationId xmlns:a16="http://schemas.microsoft.com/office/drawing/2014/main" id="{A4568262-0D21-4A01-9885-969BD21E3791}"/>
              </a:ext>
            </a:extLst>
          </p:cNvPr>
          <p:cNvSpPr>
            <a:spLocks noGrp="1"/>
          </p:cNvSpPr>
          <p:nvPr>
            <p:ph type="sldNum" sz="quarter" idx="5"/>
          </p:nvPr>
        </p:nvSpPr>
        <p:spPr>
          <a:noFill/>
        </p:spPr>
        <p:txBody>
          <a:bodyPr/>
          <a:lstStyle>
            <a:lvl1pPr defTabSz="984250">
              <a:defRPr sz="2400">
                <a:solidFill>
                  <a:schemeClr val="tx1"/>
                </a:solidFill>
                <a:latin typeface="Comic Sans MS" panose="030F0702030302020204" pitchFamily="66" charset="0"/>
              </a:defRPr>
            </a:lvl1pPr>
            <a:lvl2pPr marL="755650" indent="-290513" defTabSz="984250">
              <a:defRPr sz="2400">
                <a:solidFill>
                  <a:schemeClr val="tx1"/>
                </a:solidFill>
                <a:latin typeface="Comic Sans MS" panose="030F0702030302020204" pitchFamily="66" charset="0"/>
              </a:defRPr>
            </a:lvl2pPr>
            <a:lvl3pPr marL="1163638" indent="-231775" defTabSz="984250">
              <a:defRPr sz="2400">
                <a:solidFill>
                  <a:schemeClr val="tx1"/>
                </a:solidFill>
                <a:latin typeface="Comic Sans MS" panose="030F0702030302020204" pitchFamily="66" charset="0"/>
              </a:defRPr>
            </a:lvl3pPr>
            <a:lvl4pPr marL="1630363" indent="-231775" defTabSz="984250">
              <a:defRPr sz="2400">
                <a:solidFill>
                  <a:schemeClr val="tx1"/>
                </a:solidFill>
                <a:latin typeface="Comic Sans MS" panose="030F0702030302020204" pitchFamily="66" charset="0"/>
              </a:defRPr>
            </a:lvl4pPr>
            <a:lvl5pPr marL="2095500" indent="-231775" defTabSz="984250">
              <a:defRPr sz="2400">
                <a:solidFill>
                  <a:schemeClr val="tx1"/>
                </a:solidFill>
                <a:latin typeface="Comic Sans MS" panose="030F0702030302020204" pitchFamily="66" charset="0"/>
              </a:defRPr>
            </a:lvl5pPr>
            <a:lvl6pPr marL="2552700" indent="-231775" defTabSz="984250" eaLnBrk="0" fontAlgn="base" hangingPunct="0">
              <a:spcBef>
                <a:spcPct val="0"/>
              </a:spcBef>
              <a:spcAft>
                <a:spcPct val="0"/>
              </a:spcAft>
              <a:defRPr sz="2400">
                <a:solidFill>
                  <a:schemeClr val="tx1"/>
                </a:solidFill>
                <a:latin typeface="Comic Sans MS" panose="030F0702030302020204" pitchFamily="66" charset="0"/>
              </a:defRPr>
            </a:lvl6pPr>
            <a:lvl7pPr marL="3009900" indent="-231775" defTabSz="984250" eaLnBrk="0" fontAlgn="base" hangingPunct="0">
              <a:spcBef>
                <a:spcPct val="0"/>
              </a:spcBef>
              <a:spcAft>
                <a:spcPct val="0"/>
              </a:spcAft>
              <a:defRPr sz="2400">
                <a:solidFill>
                  <a:schemeClr val="tx1"/>
                </a:solidFill>
                <a:latin typeface="Comic Sans MS" panose="030F0702030302020204" pitchFamily="66" charset="0"/>
              </a:defRPr>
            </a:lvl7pPr>
            <a:lvl8pPr marL="3467100" indent="-231775" defTabSz="984250" eaLnBrk="0" fontAlgn="base" hangingPunct="0">
              <a:spcBef>
                <a:spcPct val="0"/>
              </a:spcBef>
              <a:spcAft>
                <a:spcPct val="0"/>
              </a:spcAft>
              <a:defRPr sz="2400">
                <a:solidFill>
                  <a:schemeClr val="tx1"/>
                </a:solidFill>
                <a:latin typeface="Comic Sans MS" panose="030F0702030302020204" pitchFamily="66" charset="0"/>
              </a:defRPr>
            </a:lvl8pPr>
            <a:lvl9pPr marL="3924300" indent="-231775" defTabSz="984250" eaLnBrk="0" fontAlgn="base" hangingPunct="0">
              <a:spcBef>
                <a:spcPct val="0"/>
              </a:spcBef>
              <a:spcAft>
                <a:spcPct val="0"/>
              </a:spcAft>
              <a:defRPr sz="2400">
                <a:solidFill>
                  <a:schemeClr val="tx1"/>
                </a:solidFill>
                <a:latin typeface="Comic Sans MS" panose="030F0702030302020204" pitchFamily="66" charset="0"/>
              </a:defRPr>
            </a:lvl9pPr>
          </a:lstStyle>
          <a:p>
            <a:fld id="{E3CF686A-11C7-49F9-8ECC-017FB99909C1}" type="slidenum">
              <a:rPr lang="en-US" altLang="en-US" sz="1300" smtClean="0">
                <a:latin typeface="Arial" panose="020B0604020202020204" pitchFamily="34" charset="0"/>
              </a:rPr>
              <a:pPr/>
              <a:t>30</a:t>
            </a:fld>
            <a:endParaRPr lang="en-US"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Erice</a:t>
            </a:r>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93611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Erice</a:t>
            </a:r>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14616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Erice</a:t>
            </a:r>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8133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September 2019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Erice</a:t>
            </a:r>
          </a:p>
        </p:txBody>
      </p:sp>
      <p:sp>
        <p:nvSpPr>
          <p:cNvPr id="6" name="Rectangle 6"/>
          <p:cNvSpPr>
            <a:spLocks noGrp="1" noChangeArrowheads="1"/>
          </p:cNvSpPr>
          <p:nvPr>
            <p:ph type="sldNum" sz="quarter" idx="12"/>
          </p:nvPr>
        </p:nvSpPr>
        <p:spPr>
          <a:ln/>
        </p:spPr>
        <p:txBody>
          <a:bodyPr/>
          <a:lstStyle>
            <a:lvl1pPr>
              <a:defRPr/>
            </a:lvl1pPr>
          </a:lstStyle>
          <a:p>
            <a:fld id="{9D07BD5C-C75C-46C5-B7FA-62E927E4B193}" type="slidenum">
              <a:rPr lang="en-US" altLang="en-US"/>
              <a:pPr/>
              <a:t>‹#›</a:t>
            </a:fld>
            <a:endParaRPr lang="en-US" altLang="en-US"/>
          </a:p>
        </p:txBody>
      </p:sp>
    </p:spTree>
    <p:extLst>
      <p:ext uri="{BB962C8B-B14F-4D97-AF65-F5344CB8AC3E}">
        <p14:creationId xmlns:p14="http://schemas.microsoft.com/office/powerpoint/2010/main" val="391748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Erice</a:t>
            </a:r>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27629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Erice</a:t>
            </a:r>
          </a:p>
        </p:txBody>
      </p:sp>
      <p:sp>
        <p:nvSpPr>
          <p:cNvPr id="6" name="Slide Number Placeholder 5"/>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1120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September 2019</a:t>
            </a:r>
          </a:p>
        </p:txBody>
      </p:sp>
      <p:sp>
        <p:nvSpPr>
          <p:cNvPr id="6" name="Footer Placeholder 5"/>
          <p:cNvSpPr>
            <a:spLocks noGrp="1"/>
          </p:cNvSpPr>
          <p:nvPr>
            <p:ph type="ftr" sz="quarter" idx="11"/>
          </p:nvPr>
        </p:nvSpPr>
        <p:spPr/>
        <p:txBody>
          <a:bodyPr/>
          <a:lstStyle/>
          <a:p>
            <a:r>
              <a:rPr lang="en-US"/>
              <a:t>Erice</a:t>
            </a:r>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98907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September 2019</a:t>
            </a:r>
          </a:p>
        </p:txBody>
      </p:sp>
      <p:sp>
        <p:nvSpPr>
          <p:cNvPr id="8" name="Footer Placeholder 7"/>
          <p:cNvSpPr>
            <a:spLocks noGrp="1"/>
          </p:cNvSpPr>
          <p:nvPr>
            <p:ph type="ftr" sz="quarter" idx="11"/>
          </p:nvPr>
        </p:nvSpPr>
        <p:spPr/>
        <p:txBody>
          <a:bodyPr/>
          <a:lstStyle/>
          <a:p>
            <a:r>
              <a:rPr lang="en-US"/>
              <a:t>Erice</a:t>
            </a:r>
          </a:p>
        </p:txBody>
      </p:sp>
      <p:sp>
        <p:nvSpPr>
          <p:cNvPr id="9" name="Slide Number Placeholder 8"/>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2470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September 2019</a:t>
            </a:r>
          </a:p>
        </p:txBody>
      </p:sp>
      <p:sp>
        <p:nvSpPr>
          <p:cNvPr id="4" name="Footer Placeholder 3"/>
          <p:cNvSpPr>
            <a:spLocks noGrp="1"/>
          </p:cNvSpPr>
          <p:nvPr>
            <p:ph type="ftr" sz="quarter" idx="11"/>
          </p:nvPr>
        </p:nvSpPr>
        <p:spPr/>
        <p:txBody>
          <a:bodyPr/>
          <a:lstStyle/>
          <a:p>
            <a:r>
              <a:rPr lang="en-US"/>
              <a:t>Erice</a:t>
            </a:r>
          </a:p>
        </p:txBody>
      </p:sp>
      <p:sp>
        <p:nvSpPr>
          <p:cNvPr id="5" name="Slide Number Placeholder 4"/>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425455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September 2019</a:t>
            </a:r>
          </a:p>
        </p:txBody>
      </p:sp>
      <p:sp>
        <p:nvSpPr>
          <p:cNvPr id="3" name="Footer Placeholder 2"/>
          <p:cNvSpPr>
            <a:spLocks noGrp="1"/>
          </p:cNvSpPr>
          <p:nvPr>
            <p:ph type="ftr" sz="quarter" idx="11"/>
          </p:nvPr>
        </p:nvSpPr>
        <p:spPr/>
        <p:txBody>
          <a:bodyPr/>
          <a:lstStyle/>
          <a:p>
            <a:r>
              <a:rPr lang="en-US"/>
              <a:t>Erice</a:t>
            </a:r>
          </a:p>
        </p:txBody>
      </p:sp>
      <p:sp>
        <p:nvSpPr>
          <p:cNvPr id="4" name="Slide Number Placeholder 3"/>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75215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September 2019</a:t>
            </a:r>
          </a:p>
        </p:txBody>
      </p:sp>
      <p:sp>
        <p:nvSpPr>
          <p:cNvPr id="6" name="Footer Placeholder 5"/>
          <p:cNvSpPr>
            <a:spLocks noGrp="1"/>
          </p:cNvSpPr>
          <p:nvPr>
            <p:ph type="ftr" sz="quarter" idx="11"/>
          </p:nvPr>
        </p:nvSpPr>
        <p:spPr/>
        <p:txBody>
          <a:bodyPr/>
          <a:lstStyle/>
          <a:p>
            <a:r>
              <a:rPr lang="en-US"/>
              <a:t>Erice</a:t>
            </a:r>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7794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September 2019</a:t>
            </a:r>
          </a:p>
        </p:txBody>
      </p:sp>
      <p:sp>
        <p:nvSpPr>
          <p:cNvPr id="6" name="Footer Placeholder 5"/>
          <p:cNvSpPr>
            <a:spLocks noGrp="1"/>
          </p:cNvSpPr>
          <p:nvPr>
            <p:ph type="ftr" sz="quarter" idx="11"/>
          </p:nvPr>
        </p:nvSpPr>
        <p:spPr/>
        <p:txBody>
          <a:bodyPr/>
          <a:lstStyle/>
          <a:p>
            <a:r>
              <a:rPr lang="en-US"/>
              <a:t>Erice</a:t>
            </a:r>
          </a:p>
        </p:txBody>
      </p:sp>
      <p:sp>
        <p:nvSpPr>
          <p:cNvPr id="7" name="Slide Number Placeholder 6"/>
          <p:cNvSpPr>
            <a:spLocks noGrp="1"/>
          </p:cNvSpPr>
          <p:nvPr>
            <p:ph type="sldNum" sz="quarter" idx="12"/>
          </p:nvPr>
        </p:nvSpPr>
        <p:spPr/>
        <p:txBody>
          <a:bodyPr/>
          <a:lstStyle/>
          <a:p>
            <a:fld id="{AFF47089-F15D-4192-A260-81621E8F456C}" type="slidenum">
              <a:rPr lang="en-US" smtClean="0"/>
              <a:t>‹#›</a:t>
            </a:fld>
            <a:endParaRPr lang="en-US"/>
          </a:p>
        </p:txBody>
      </p:sp>
    </p:spTree>
    <p:extLst>
      <p:ext uri="{BB962C8B-B14F-4D97-AF65-F5344CB8AC3E}">
        <p14:creationId xmlns:p14="http://schemas.microsoft.com/office/powerpoint/2010/main" val="374313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September 2019</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Erice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47089-F15D-4192-A260-81621E8F456C}" type="slidenum">
              <a:rPr lang="en-US" smtClean="0"/>
              <a:t>‹#›</a:t>
            </a:fld>
            <a:endParaRPr lang="en-US"/>
          </a:p>
        </p:txBody>
      </p:sp>
    </p:spTree>
    <p:extLst>
      <p:ext uri="{BB962C8B-B14F-4D97-AF65-F5344CB8AC3E}">
        <p14:creationId xmlns:p14="http://schemas.microsoft.com/office/powerpoint/2010/main" val="368059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5.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3.jp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10.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717114"/>
            <a:ext cx="9144000" cy="2387600"/>
          </a:xfrm>
        </p:spPr>
        <p:txBody>
          <a:bodyPr/>
          <a:lstStyle/>
          <a:p>
            <a:r>
              <a:rPr lang="en-US" dirty="0"/>
              <a:t>EXO-200 and nEXO: present and future</a:t>
            </a:r>
          </a:p>
        </p:txBody>
      </p:sp>
      <p:sp>
        <p:nvSpPr>
          <p:cNvPr id="5" name="Subtitle 4"/>
          <p:cNvSpPr>
            <a:spLocks noGrp="1"/>
          </p:cNvSpPr>
          <p:nvPr>
            <p:ph type="subTitle" idx="1"/>
          </p:nvPr>
        </p:nvSpPr>
        <p:spPr>
          <a:xfrm>
            <a:off x="1524000" y="4173543"/>
            <a:ext cx="9144000" cy="1655762"/>
          </a:xfrm>
        </p:spPr>
        <p:txBody>
          <a:bodyPr>
            <a:normAutofit lnSpcReduction="10000"/>
          </a:bodyPr>
          <a:lstStyle/>
          <a:p>
            <a:r>
              <a:rPr lang="en-US" dirty="0"/>
              <a:t>Andreas Piepke</a:t>
            </a:r>
          </a:p>
          <a:p>
            <a:r>
              <a:rPr lang="en-US" dirty="0"/>
              <a:t>For the EXO-200 and nEXO collaborations</a:t>
            </a:r>
          </a:p>
          <a:p>
            <a:endParaRPr lang="en-US" dirty="0"/>
          </a:p>
          <a:p>
            <a:r>
              <a:rPr lang="en-US" dirty="0"/>
              <a:t>University of Alabama</a:t>
            </a:r>
          </a:p>
        </p:txBody>
      </p:sp>
    </p:spTree>
    <p:extLst>
      <p:ext uri="{BB962C8B-B14F-4D97-AF65-F5344CB8AC3E}">
        <p14:creationId xmlns:p14="http://schemas.microsoft.com/office/powerpoint/2010/main" val="382772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7E87E5-6EA2-4805-A67A-23CA972ECE6E}"/>
              </a:ext>
            </a:extLst>
          </p:cNvPr>
          <p:cNvSpPr>
            <a:spLocks noGrp="1"/>
          </p:cNvSpPr>
          <p:nvPr>
            <p:ph type="sldNum" sz="quarter" idx="12"/>
          </p:nvPr>
        </p:nvSpPr>
        <p:spPr/>
        <p:txBody>
          <a:bodyPr/>
          <a:lstStyle/>
          <a:p>
            <a:fld id="{AFF47089-F15D-4192-A260-81621E8F456C}" type="slidenum">
              <a:rPr lang="en-US" smtClean="0"/>
              <a:t>10</a:t>
            </a:fld>
            <a:endParaRPr lang="en-US"/>
          </a:p>
        </p:txBody>
      </p:sp>
      <p:sp>
        <p:nvSpPr>
          <p:cNvPr id="6" name="Content Placeholder 2">
            <a:extLst>
              <a:ext uri="{FF2B5EF4-FFF2-40B4-BE49-F238E27FC236}">
                <a16:creationId xmlns:a16="http://schemas.microsoft.com/office/drawing/2014/main" id="{2B4196CB-C227-45DE-94E6-5430EF25314B}"/>
              </a:ext>
            </a:extLst>
          </p:cNvPr>
          <p:cNvSpPr txBox="1">
            <a:spLocks/>
          </p:cNvSpPr>
          <p:nvPr/>
        </p:nvSpPr>
        <p:spPr>
          <a:xfrm>
            <a:off x="458387" y="421774"/>
            <a:ext cx="11397339" cy="25844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EXO-200 began operations in Sept 2011</a:t>
            </a:r>
          </a:p>
          <a:p>
            <a:r>
              <a:rPr lang="en-US" sz="2400" dirty="0"/>
              <a:t>In Feb 2014 operations were interrupted by an accident at the host facility</a:t>
            </a:r>
          </a:p>
          <a:p>
            <a:r>
              <a:rPr lang="en-US" sz="2400" dirty="0"/>
              <a:t>In Jan 2016 operations restarted along with system upgrades</a:t>
            </a:r>
          </a:p>
          <a:p>
            <a:r>
              <a:rPr lang="en-US" sz="2400" dirty="0"/>
              <a:t>Operation of the detector concluded in Dec 2018</a:t>
            </a:r>
            <a:br>
              <a:rPr lang="en-US" sz="2400" dirty="0"/>
            </a:br>
            <a:br>
              <a:rPr lang="en-US" sz="2400" dirty="0"/>
            </a:br>
            <a:r>
              <a:rPr lang="en-US" sz="2400" dirty="0"/>
              <a:t>Accumulated a total of </a:t>
            </a:r>
            <a:r>
              <a:rPr lang="en-US" sz="2400" b="1" u="sng" dirty="0"/>
              <a:t>1181.3 days of </a:t>
            </a:r>
            <a:r>
              <a:rPr lang="en-US" sz="2400" b="1" u="sng" dirty="0" err="1"/>
              <a:t>livetime</a:t>
            </a:r>
            <a:endParaRPr lang="en-US" sz="2400" b="1" u="sng" dirty="0"/>
          </a:p>
        </p:txBody>
      </p:sp>
      <p:grpSp>
        <p:nvGrpSpPr>
          <p:cNvPr id="7" name="Group 6">
            <a:extLst>
              <a:ext uri="{FF2B5EF4-FFF2-40B4-BE49-F238E27FC236}">
                <a16:creationId xmlns:a16="http://schemas.microsoft.com/office/drawing/2014/main" id="{9202439B-74ED-4B82-945E-225FACB92D70}"/>
              </a:ext>
            </a:extLst>
          </p:cNvPr>
          <p:cNvGrpSpPr/>
          <p:nvPr/>
        </p:nvGrpSpPr>
        <p:grpSpPr>
          <a:xfrm>
            <a:off x="1064021" y="3390854"/>
            <a:ext cx="9711430" cy="3200821"/>
            <a:chOff x="1313895" y="1291820"/>
            <a:chExt cx="9711430" cy="3200821"/>
          </a:xfrm>
        </p:grpSpPr>
        <p:pic>
          <p:nvPicPr>
            <p:cNvPr id="8" name="Picture 7" descr="A close up of a map&#10;&#10;Description automatically generated">
              <a:extLst>
                <a:ext uri="{FF2B5EF4-FFF2-40B4-BE49-F238E27FC236}">
                  <a16:creationId xmlns:a16="http://schemas.microsoft.com/office/drawing/2014/main" id="{17D628F5-2938-449F-82E9-3FAA932AA3C6}"/>
                </a:ext>
              </a:extLst>
            </p:cNvPr>
            <p:cNvPicPr>
              <a:picLocks noChangeAspect="1"/>
            </p:cNvPicPr>
            <p:nvPr/>
          </p:nvPicPr>
          <p:blipFill rotWithShape="1">
            <a:blip r:embed="rId2">
              <a:extLst>
                <a:ext uri="{28A0092B-C50C-407E-A947-70E740481C1C}">
                  <a14:useLocalDpi xmlns:a14="http://schemas.microsoft.com/office/drawing/2010/main" val="0"/>
                </a:ext>
              </a:extLst>
            </a:blip>
            <a:srcRect t="11762" b="5518"/>
            <a:stretch/>
          </p:blipFill>
          <p:spPr>
            <a:xfrm>
              <a:off x="1313895" y="1646238"/>
              <a:ext cx="9711430" cy="2846403"/>
            </a:xfrm>
            <a:prstGeom prst="rect">
              <a:avLst/>
            </a:prstGeom>
          </p:spPr>
        </p:pic>
        <p:sp>
          <p:nvSpPr>
            <p:cNvPr id="9" name="TextBox 8">
              <a:extLst>
                <a:ext uri="{FF2B5EF4-FFF2-40B4-BE49-F238E27FC236}">
                  <a16:creationId xmlns:a16="http://schemas.microsoft.com/office/drawing/2014/main" id="{34D34E5C-801F-422F-9BDF-84CF9EEA46AF}"/>
                </a:ext>
              </a:extLst>
            </p:cNvPr>
            <p:cNvSpPr txBox="1"/>
            <p:nvPr/>
          </p:nvSpPr>
          <p:spPr>
            <a:xfrm rot="20206717">
              <a:off x="3023642" y="3241850"/>
              <a:ext cx="865943" cy="369332"/>
            </a:xfrm>
            <a:prstGeom prst="rect">
              <a:avLst/>
            </a:prstGeom>
            <a:noFill/>
          </p:spPr>
          <p:txBody>
            <a:bodyPr wrap="none" rtlCol="0">
              <a:spAutoFit/>
            </a:bodyPr>
            <a:lstStyle/>
            <a:p>
              <a:r>
                <a:rPr lang="en-US" b="1" dirty="0"/>
                <a:t>Phase I</a:t>
              </a:r>
            </a:p>
          </p:txBody>
        </p:sp>
        <p:sp>
          <p:nvSpPr>
            <p:cNvPr id="10" name="TextBox 9">
              <a:extLst>
                <a:ext uri="{FF2B5EF4-FFF2-40B4-BE49-F238E27FC236}">
                  <a16:creationId xmlns:a16="http://schemas.microsoft.com/office/drawing/2014/main" id="{11388B2B-C565-455F-9044-31DD295472CD}"/>
                </a:ext>
              </a:extLst>
            </p:cNvPr>
            <p:cNvSpPr txBox="1"/>
            <p:nvPr/>
          </p:nvSpPr>
          <p:spPr>
            <a:xfrm rot="20187634">
              <a:off x="8147172" y="2162963"/>
              <a:ext cx="926857" cy="369332"/>
            </a:xfrm>
            <a:prstGeom prst="rect">
              <a:avLst/>
            </a:prstGeom>
            <a:noFill/>
          </p:spPr>
          <p:txBody>
            <a:bodyPr wrap="none" rtlCol="0">
              <a:spAutoFit/>
            </a:bodyPr>
            <a:lstStyle/>
            <a:p>
              <a:r>
                <a:rPr lang="en-US" b="1" dirty="0"/>
                <a:t>Phase II</a:t>
              </a:r>
            </a:p>
          </p:txBody>
        </p:sp>
        <p:sp>
          <p:nvSpPr>
            <p:cNvPr id="11" name="TextBox 10">
              <a:extLst>
                <a:ext uri="{FF2B5EF4-FFF2-40B4-BE49-F238E27FC236}">
                  <a16:creationId xmlns:a16="http://schemas.microsoft.com/office/drawing/2014/main" id="{5A20CE5E-4BCD-433C-85F1-5F4184B5A48A}"/>
                </a:ext>
              </a:extLst>
            </p:cNvPr>
            <p:cNvSpPr txBox="1"/>
            <p:nvPr/>
          </p:nvSpPr>
          <p:spPr>
            <a:xfrm>
              <a:off x="3687309" y="2131160"/>
              <a:ext cx="1557927" cy="369332"/>
            </a:xfrm>
            <a:prstGeom prst="rect">
              <a:avLst/>
            </a:prstGeom>
            <a:noFill/>
          </p:spPr>
          <p:txBody>
            <a:bodyPr wrap="none" rtlCol="0">
              <a:spAutoFit/>
            </a:bodyPr>
            <a:lstStyle/>
            <a:p>
              <a:r>
                <a:rPr lang="en-US" b="1" dirty="0"/>
                <a:t>WIPP accident</a:t>
              </a:r>
            </a:p>
          </p:txBody>
        </p:sp>
        <p:cxnSp>
          <p:nvCxnSpPr>
            <p:cNvPr id="12" name="Straight Arrow Connector 11">
              <a:extLst>
                <a:ext uri="{FF2B5EF4-FFF2-40B4-BE49-F238E27FC236}">
                  <a16:creationId xmlns:a16="http://schemas.microsoft.com/office/drawing/2014/main" id="{77A411EC-9BA0-49DA-9177-AB9EEE6A6EA3}"/>
                </a:ext>
              </a:extLst>
            </p:cNvPr>
            <p:cNvCxnSpPr>
              <a:cxnSpLocks/>
            </p:cNvCxnSpPr>
            <p:nvPr/>
          </p:nvCxnSpPr>
          <p:spPr>
            <a:xfrm>
              <a:off x="4515162" y="2500492"/>
              <a:ext cx="561305" cy="6153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416B1C-5D97-42A9-B460-F015AEE6D125}"/>
                </a:ext>
              </a:extLst>
            </p:cNvPr>
            <p:cNvSpPr txBox="1"/>
            <p:nvPr/>
          </p:nvSpPr>
          <p:spPr>
            <a:xfrm>
              <a:off x="5269335" y="3297623"/>
              <a:ext cx="2112245" cy="584775"/>
            </a:xfrm>
            <a:prstGeom prst="rect">
              <a:avLst/>
            </a:prstGeom>
            <a:noFill/>
          </p:spPr>
          <p:txBody>
            <a:bodyPr wrap="none" rtlCol="0">
              <a:spAutoFit/>
            </a:bodyPr>
            <a:lstStyle/>
            <a:p>
              <a:r>
                <a:rPr lang="en-US" sz="1600" b="1" dirty="0"/>
                <a:t>No access to detector</a:t>
              </a:r>
            </a:p>
            <a:p>
              <a:r>
                <a:rPr lang="en-US" sz="1600" b="1" dirty="0" err="1"/>
                <a:t>Xe</a:t>
              </a:r>
              <a:r>
                <a:rPr lang="en-US" sz="1600" b="1" dirty="0"/>
                <a:t> remotely recovered</a:t>
              </a:r>
            </a:p>
          </p:txBody>
        </p:sp>
        <p:sp>
          <p:nvSpPr>
            <p:cNvPr id="14" name="TextBox 13">
              <a:extLst>
                <a:ext uri="{FF2B5EF4-FFF2-40B4-BE49-F238E27FC236}">
                  <a16:creationId xmlns:a16="http://schemas.microsoft.com/office/drawing/2014/main" id="{3AFDCAE9-66D5-44A3-84C0-CAD26C8A7A9B}"/>
                </a:ext>
              </a:extLst>
            </p:cNvPr>
            <p:cNvSpPr txBox="1"/>
            <p:nvPr/>
          </p:nvSpPr>
          <p:spPr>
            <a:xfrm>
              <a:off x="5212896" y="1835797"/>
              <a:ext cx="2279214" cy="1077218"/>
            </a:xfrm>
            <a:prstGeom prst="rect">
              <a:avLst/>
            </a:prstGeom>
            <a:noFill/>
          </p:spPr>
          <p:txBody>
            <a:bodyPr wrap="none" rtlCol="0">
              <a:spAutoFit/>
            </a:bodyPr>
            <a:lstStyle/>
            <a:p>
              <a:r>
                <a:rPr lang="en-US" sz="1600" b="1" dirty="0"/>
                <a:t>Phase II restarted</a:t>
              </a:r>
            </a:p>
            <a:p>
              <a:pPr marL="285750" indent="-285750">
                <a:buFont typeface="Arial" panose="020B0604020202020204" pitchFamily="34" charset="0"/>
                <a:buChar char="•"/>
              </a:pPr>
              <a:r>
                <a:rPr lang="en-US" sz="1600" b="1" dirty="0"/>
                <a:t>Upgraded electronics</a:t>
              </a:r>
            </a:p>
            <a:p>
              <a:pPr marL="285750" indent="-285750">
                <a:buFont typeface="Arial" panose="020B0604020202020204" pitchFamily="34" charset="0"/>
                <a:buChar char="•"/>
              </a:pPr>
              <a:r>
                <a:rPr lang="en-US" sz="1600" b="1" dirty="0"/>
                <a:t>De-</a:t>
              </a:r>
              <a:r>
                <a:rPr lang="en-US" sz="1600" b="1" dirty="0" err="1"/>
                <a:t>radonator</a:t>
              </a:r>
              <a:endParaRPr lang="en-US" sz="1600" b="1" dirty="0"/>
            </a:p>
            <a:p>
              <a:pPr marL="285750" indent="-285750">
                <a:buFont typeface="Arial" panose="020B0604020202020204" pitchFamily="34" charset="0"/>
                <a:buChar char="•"/>
              </a:pPr>
              <a:r>
                <a:rPr lang="en-US" sz="1600" b="1" dirty="0"/>
                <a:t>-12 kV bias</a:t>
              </a:r>
            </a:p>
          </p:txBody>
        </p:sp>
        <p:cxnSp>
          <p:nvCxnSpPr>
            <p:cNvPr id="15" name="Straight Arrow Connector 14">
              <a:extLst>
                <a:ext uri="{FF2B5EF4-FFF2-40B4-BE49-F238E27FC236}">
                  <a16:creationId xmlns:a16="http://schemas.microsoft.com/office/drawing/2014/main" id="{D087ECB5-648A-4009-8C16-391276BA5C9F}"/>
                </a:ext>
              </a:extLst>
            </p:cNvPr>
            <p:cNvCxnSpPr>
              <a:cxnSpLocks/>
            </p:cNvCxnSpPr>
            <p:nvPr/>
          </p:nvCxnSpPr>
          <p:spPr>
            <a:xfrm>
              <a:off x="6602054" y="2702013"/>
              <a:ext cx="832941" cy="413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9D3B9D-4654-4278-9119-D37C415D114D}"/>
                </a:ext>
              </a:extLst>
            </p:cNvPr>
            <p:cNvCxnSpPr>
              <a:cxnSpLocks/>
            </p:cNvCxnSpPr>
            <p:nvPr/>
          </p:nvCxnSpPr>
          <p:spPr>
            <a:xfrm>
              <a:off x="8462865" y="1678163"/>
              <a:ext cx="1519016" cy="107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60C91C-F742-4C65-B42E-F3056EE13C44}"/>
                </a:ext>
              </a:extLst>
            </p:cNvPr>
            <p:cNvCxnSpPr>
              <a:cxnSpLocks/>
            </p:cNvCxnSpPr>
            <p:nvPr/>
          </p:nvCxnSpPr>
          <p:spPr>
            <a:xfrm>
              <a:off x="8462865" y="1483567"/>
              <a:ext cx="0" cy="34205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86546F-D3E2-445C-9C68-5AB3C75D993F}"/>
                </a:ext>
              </a:extLst>
            </p:cNvPr>
            <p:cNvSpPr txBox="1"/>
            <p:nvPr/>
          </p:nvSpPr>
          <p:spPr>
            <a:xfrm>
              <a:off x="8663030" y="1321521"/>
              <a:ext cx="1081065" cy="369332"/>
            </a:xfrm>
            <a:prstGeom prst="rect">
              <a:avLst/>
            </a:prstGeom>
            <a:noFill/>
          </p:spPr>
          <p:txBody>
            <a:bodyPr wrap="none" rtlCol="0">
              <a:spAutoFit/>
            </a:bodyPr>
            <a:lstStyle/>
            <a:p>
              <a:r>
                <a:rPr lang="en-US" dirty="0">
                  <a:solidFill>
                    <a:srgbClr val="0070C0"/>
                  </a:solidFill>
                </a:rPr>
                <a:t>New data</a:t>
              </a:r>
            </a:p>
          </p:txBody>
        </p:sp>
        <p:cxnSp>
          <p:nvCxnSpPr>
            <p:cNvPr id="19" name="Straight Arrow Connector 18">
              <a:extLst>
                <a:ext uri="{FF2B5EF4-FFF2-40B4-BE49-F238E27FC236}">
                  <a16:creationId xmlns:a16="http://schemas.microsoft.com/office/drawing/2014/main" id="{359DEF51-F950-472F-B69A-3990F290D119}"/>
                </a:ext>
              </a:extLst>
            </p:cNvPr>
            <p:cNvCxnSpPr>
              <a:cxnSpLocks/>
            </p:cNvCxnSpPr>
            <p:nvPr/>
          </p:nvCxnSpPr>
          <p:spPr>
            <a:xfrm flipH="1" flipV="1">
              <a:off x="6760596" y="1656395"/>
              <a:ext cx="1671415" cy="167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44E2E90-A861-4E64-9914-D23066A72019}"/>
                </a:ext>
              </a:extLst>
            </p:cNvPr>
            <p:cNvSpPr txBox="1"/>
            <p:nvPr/>
          </p:nvSpPr>
          <p:spPr>
            <a:xfrm>
              <a:off x="6821525" y="1291820"/>
              <a:ext cx="1600566" cy="369332"/>
            </a:xfrm>
            <a:prstGeom prst="rect">
              <a:avLst/>
            </a:prstGeom>
            <a:noFill/>
          </p:spPr>
          <p:txBody>
            <a:bodyPr wrap="none" rtlCol="0">
              <a:spAutoFit/>
            </a:bodyPr>
            <a:lstStyle/>
            <a:p>
              <a:r>
                <a:rPr lang="en-US" dirty="0">
                  <a:solidFill>
                    <a:srgbClr val="0070C0"/>
                  </a:solidFill>
                </a:rPr>
                <a:t>Published data</a:t>
              </a:r>
            </a:p>
          </p:txBody>
        </p:sp>
      </p:grpSp>
    </p:spTree>
    <p:extLst>
      <p:ext uri="{BB962C8B-B14F-4D97-AF65-F5344CB8AC3E}">
        <p14:creationId xmlns:p14="http://schemas.microsoft.com/office/powerpoint/2010/main" val="70407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590ABE-E7D2-4304-8416-2832412BD3E4}"/>
              </a:ext>
            </a:extLst>
          </p:cNvPr>
          <p:cNvSpPr txBox="1"/>
          <p:nvPr/>
        </p:nvSpPr>
        <p:spPr>
          <a:xfrm>
            <a:off x="438912" y="316509"/>
            <a:ext cx="8857425" cy="461665"/>
          </a:xfrm>
          <a:prstGeom prst="rect">
            <a:avLst/>
          </a:prstGeom>
          <a:noFill/>
        </p:spPr>
        <p:txBody>
          <a:bodyPr wrap="none" rtlCol="0">
            <a:spAutoFit/>
          </a:bodyPr>
          <a:lstStyle/>
          <a:p>
            <a:r>
              <a:rPr lang="en-US" sz="2400" dirty="0"/>
              <a:t>EXO-200 energy measurement: utilize charge and light induced signals</a:t>
            </a:r>
          </a:p>
        </p:txBody>
      </p:sp>
      <p:pic>
        <p:nvPicPr>
          <p:cNvPr id="6" name="Picture 5">
            <a:extLst>
              <a:ext uri="{FF2B5EF4-FFF2-40B4-BE49-F238E27FC236}">
                <a16:creationId xmlns:a16="http://schemas.microsoft.com/office/drawing/2014/main" id="{E43DD274-A5DF-4FE7-907A-3718BEEEC152}"/>
              </a:ext>
            </a:extLst>
          </p:cNvPr>
          <p:cNvPicPr>
            <a:picLocks noChangeAspect="1"/>
          </p:cNvPicPr>
          <p:nvPr/>
        </p:nvPicPr>
        <p:blipFill>
          <a:blip r:embed="rId2"/>
          <a:stretch>
            <a:fillRect/>
          </a:stretch>
        </p:blipFill>
        <p:spPr>
          <a:xfrm>
            <a:off x="5455475" y="3394542"/>
            <a:ext cx="6089532" cy="3349243"/>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1B07F1A0-DE51-44C9-B362-F305C7086BCF}"/>
                  </a:ext>
                </a:extLst>
              </p:cNvPr>
              <p:cNvSpPr txBox="1">
                <a:spLocks/>
              </p:cNvSpPr>
              <p:nvPr/>
            </p:nvSpPr>
            <p:spPr>
              <a:xfrm>
                <a:off x="438912" y="892945"/>
                <a:ext cx="11181806" cy="21916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Linear combination of Light/Charge gives optimal energy estimate: correct for anti-correlation between signals from Recombination</a:t>
                </a:r>
              </a:p>
              <a:p>
                <a:pPr marL="0" indent="0">
                  <a:buNone/>
                </a:pPr>
                <a:r>
                  <a:rPr lang="en-US" sz="2400" dirty="0"/>
                  <a:t>Energy resolution (</a:t>
                </a:r>
                <a14:m>
                  <m:oMath xmlns:m="http://schemas.openxmlformats.org/officeDocument/2006/math">
                    <m:r>
                      <a:rPr lang="en-US" sz="2400" i="1">
                        <a:latin typeface="Cambria Math" panose="02040503050406030204" pitchFamily="18" charset="0"/>
                      </a:rPr>
                      <m:t>𝜎</m:t>
                    </m:r>
                    <m:r>
                      <a:rPr lang="en-US" sz="2400" i="1">
                        <a:latin typeface="Cambria Math" panose="02040503050406030204" pitchFamily="18" charset="0"/>
                      </a:rPr>
                      <m:t>/</m:t>
                    </m:r>
                    <m:r>
                      <a:rPr lang="en-US" sz="2400" i="1">
                        <a:latin typeface="Cambria Math" panose="02040503050406030204" pitchFamily="18" charset="0"/>
                      </a:rPr>
                      <m:t>𝐸</m:t>
                    </m:r>
                  </m:oMath>
                </a14:m>
                <a:r>
                  <a:rPr lang="en-US" sz="2400" dirty="0"/>
                  <a:t>)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𝛽𝛽</m:t>
                        </m:r>
                      </m:sub>
                    </m:sSub>
                  </m:oMath>
                </a14:m>
                <a:endParaRPr lang="en-US" sz="2400" dirty="0"/>
              </a:p>
              <a:p>
                <a:pPr marL="0" indent="0">
                  <a:buNone/>
                </a:pPr>
                <a:r>
                  <a:rPr lang="en-US" sz="2400" dirty="0"/>
                  <a:t>Phase I: 1.35</a:t>
                </a:r>
                <a:r>
                  <a:rPr lang="en-US" sz="2400" dirty="0">
                    <a:cs typeface="Calibri" panose="020F0502020204030204" pitchFamily="34" charset="0"/>
                  </a:rPr>
                  <a:t>±</a:t>
                </a:r>
                <a:r>
                  <a:rPr lang="en-US" sz="2400" dirty="0"/>
                  <a:t>0.09%</a:t>
                </a:r>
                <a:br>
                  <a:rPr lang="en-US" sz="2400" dirty="0"/>
                </a:br>
                <a:r>
                  <a:rPr lang="en-US" sz="2400" dirty="0"/>
                  <a:t>Phase II: 1.15</a:t>
                </a:r>
                <a:r>
                  <a:rPr lang="en-US" sz="2400" dirty="0">
                    <a:cs typeface="Calibri" panose="020F0502020204030204" pitchFamily="34" charset="0"/>
                  </a:rPr>
                  <a:t>±</a:t>
                </a:r>
                <a:r>
                  <a:rPr lang="en-US" sz="2400" dirty="0"/>
                  <a:t>0.02%</a:t>
                </a:r>
              </a:p>
            </p:txBody>
          </p:sp>
        </mc:Choice>
        <mc:Fallback xmlns="">
          <p:sp>
            <p:nvSpPr>
              <p:cNvPr id="7" name="Content Placeholder 2">
                <a:extLst>
                  <a:ext uri="{FF2B5EF4-FFF2-40B4-BE49-F238E27FC236}">
                    <a16:creationId xmlns:a16="http://schemas.microsoft.com/office/drawing/2014/main" id="{1B07F1A0-DE51-44C9-B362-F305C7086BCF}"/>
                  </a:ext>
                </a:extLst>
              </p:cNvPr>
              <p:cNvSpPr txBox="1">
                <a:spLocks noRot="1" noChangeAspect="1" noMove="1" noResize="1" noEditPoints="1" noAdjustHandles="1" noChangeArrowheads="1" noChangeShapeType="1" noTextEdit="1"/>
              </p:cNvSpPr>
              <p:nvPr/>
            </p:nvSpPr>
            <p:spPr>
              <a:xfrm>
                <a:off x="438912" y="892945"/>
                <a:ext cx="11181806" cy="2191651"/>
              </a:xfrm>
              <a:prstGeom prst="rect">
                <a:avLst/>
              </a:prstGeom>
              <a:blipFill>
                <a:blip r:embed="rId3"/>
                <a:stretch>
                  <a:fillRect l="-818" t="-388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3D418D61-6ABA-4453-AC85-A7DBC6BBB6D6}"/>
              </a:ext>
            </a:extLst>
          </p:cNvPr>
          <p:cNvSpPr/>
          <p:nvPr/>
        </p:nvSpPr>
        <p:spPr>
          <a:xfrm>
            <a:off x="7382203" y="2383896"/>
            <a:ext cx="2582917" cy="892552"/>
          </a:xfrm>
          <a:prstGeom prst="rect">
            <a:avLst/>
          </a:prstGeom>
          <a:solidFill>
            <a:schemeClr val="bg1"/>
          </a:solidFill>
          <a:ln w="25400">
            <a:solidFill>
              <a:schemeClr val="tx1"/>
            </a:solidFill>
          </a:ln>
        </p:spPr>
        <p:txBody>
          <a:bodyPr wrap="square">
            <a:spAutoFit/>
          </a:bodyPr>
          <a:lstStyle/>
          <a:p>
            <a:pPr algn="ctr"/>
            <a:r>
              <a:rPr lang="en-US" sz="2000" dirty="0"/>
              <a:t>Phase II upgrades:</a:t>
            </a:r>
          </a:p>
          <a:p>
            <a:pPr algn="ctr"/>
            <a:r>
              <a:rPr lang="en-US" sz="1600" dirty="0"/>
              <a:t>Cathode HV increased</a:t>
            </a:r>
          </a:p>
          <a:p>
            <a:pPr algn="ctr"/>
            <a:r>
              <a:rPr lang="en-US" sz="1600" dirty="0"/>
              <a:t>Front end electronics</a:t>
            </a:r>
          </a:p>
        </p:txBody>
      </p:sp>
      <p:grpSp>
        <p:nvGrpSpPr>
          <p:cNvPr id="9" name="Group 8">
            <a:extLst>
              <a:ext uri="{FF2B5EF4-FFF2-40B4-BE49-F238E27FC236}">
                <a16:creationId xmlns:a16="http://schemas.microsoft.com/office/drawing/2014/main" id="{92E20DD4-55AA-444E-A447-D0CE3361AC22}"/>
              </a:ext>
            </a:extLst>
          </p:cNvPr>
          <p:cNvGrpSpPr/>
          <p:nvPr/>
        </p:nvGrpSpPr>
        <p:grpSpPr>
          <a:xfrm>
            <a:off x="838200" y="3202690"/>
            <a:ext cx="4520458" cy="3527648"/>
            <a:chOff x="838200" y="3144906"/>
            <a:chExt cx="4520458" cy="3527648"/>
          </a:xfrm>
        </p:grpSpPr>
        <p:pic>
          <p:nvPicPr>
            <p:cNvPr id="10" name="Picture 2">
              <a:extLst>
                <a:ext uri="{FF2B5EF4-FFF2-40B4-BE49-F238E27FC236}">
                  <a16:creationId xmlns:a16="http://schemas.microsoft.com/office/drawing/2014/main" id="{37A86235-A750-495C-8D5E-95E26612F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263001"/>
              <a:ext cx="4261944" cy="340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F35E241A-505F-4CBE-8BEB-CCDB64EA5A71}"/>
                </a:ext>
              </a:extLst>
            </p:cNvPr>
            <p:cNvSpPr txBox="1">
              <a:spLocks noChangeArrowheads="1"/>
            </p:cNvSpPr>
            <p:nvPr/>
          </p:nvSpPr>
          <p:spPr bwMode="auto">
            <a:xfrm>
              <a:off x="1026354" y="3144906"/>
              <a:ext cx="4332304" cy="33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73" tIns="40337" rIns="80673" bIns="4033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defTabSz="506413" eaLnBrk="0" fontAlgn="base" hangingPunct="0">
                <a:spcBef>
                  <a:spcPct val="0"/>
                </a:spcBef>
                <a:spcAft>
                  <a:spcPct val="0"/>
                </a:spcAft>
                <a:defRPr sz="2500">
                  <a:solidFill>
                    <a:schemeClr val="tx1"/>
                  </a:solidFill>
                  <a:latin typeface="Arial" charset="0"/>
                  <a:ea typeface="ＭＳ Ｐゴシック" charset="0"/>
                </a:defRPr>
              </a:lvl6pPr>
              <a:lvl7pPr marL="2971800" indent="-228600" defTabSz="506413" eaLnBrk="0" fontAlgn="base" hangingPunct="0">
                <a:spcBef>
                  <a:spcPct val="0"/>
                </a:spcBef>
                <a:spcAft>
                  <a:spcPct val="0"/>
                </a:spcAft>
                <a:defRPr sz="2500">
                  <a:solidFill>
                    <a:schemeClr val="tx1"/>
                  </a:solidFill>
                  <a:latin typeface="Arial" charset="0"/>
                  <a:ea typeface="ＭＳ Ｐゴシック" charset="0"/>
                </a:defRPr>
              </a:lvl7pPr>
              <a:lvl8pPr marL="3429000" indent="-228600" defTabSz="506413" eaLnBrk="0" fontAlgn="base" hangingPunct="0">
                <a:spcBef>
                  <a:spcPct val="0"/>
                </a:spcBef>
                <a:spcAft>
                  <a:spcPct val="0"/>
                </a:spcAft>
                <a:defRPr sz="2500">
                  <a:solidFill>
                    <a:schemeClr val="tx1"/>
                  </a:solidFill>
                  <a:latin typeface="Arial" charset="0"/>
                  <a:ea typeface="ＭＳ Ｐゴシック" charset="0"/>
                </a:defRPr>
              </a:lvl8pPr>
              <a:lvl9pPr marL="3886200" indent="-228600" defTabSz="506413" eaLnBrk="0" fontAlgn="base" hangingPunct="0">
                <a:spcBef>
                  <a:spcPct val="0"/>
                </a:spcBef>
                <a:spcAft>
                  <a:spcPct val="0"/>
                </a:spcAft>
                <a:defRPr sz="2500">
                  <a:solidFill>
                    <a:schemeClr val="tx1"/>
                  </a:solidFill>
                  <a:latin typeface="Arial" charset="0"/>
                  <a:ea typeface="ＭＳ Ｐゴシック" charset="0"/>
                </a:defRPr>
              </a:lvl9pPr>
            </a:lstStyle>
            <a:p>
              <a:pPr algn="ctr" eaLnBrk="1" hangingPunct="1"/>
              <a:r>
                <a:rPr lang="en-US" sz="1412" b="1" baseline="30000" dirty="0"/>
                <a:t>228</a:t>
              </a:r>
              <a:r>
                <a:rPr lang="en-US" sz="1412" b="1" dirty="0"/>
                <a:t>Th calibration data at cathode</a:t>
              </a:r>
            </a:p>
          </p:txBody>
        </p:sp>
      </p:grpSp>
    </p:spTree>
    <p:extLst>
      <p:ext uri="{BB962C8B-B14F-4D97-AF65-F5344CB8AC3E}">
        <p14:creationId xmlns:p14="http://schemas.microsoft.com/office/powerpoint/2010/main" val="235437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0" y="386549"/>
            <a:ext cx="3390900" cy="587375"/>
          </a:xfrm>
        </p:spPr>
        <p:txBody>
          <a:bodyPr>
            <a:normAutofit/>
          </a:bodyPr>
          <a:lstStyle/>
          <a:p>
            <a:pPr algn="ctr"/>
            <a:r>
              <a:rPr lang="en-US" sz="2400" dirty="0">
                <a:latin typeface="+mn-lt"/>
              </a:rPr>
              <a:t>SS/MS Classification</a:t>
            </a:r>
          </a:p>
        </p:txBody>
      </p:sp>
      <p:sp>
        <p:nvSpPr>
          <p:cNvPr id="3" name="Content Placeholder 2"/>
          <p:cNvSpPr>
            <a:spLocks noGrp="1"/>
          </p:cNvSpPr>
          <p:nvPr>
            <p:ph idx="1"/>
          </p:nvPr>
        </p:nvSpPr>
        <p:spPr>
          <a:xfrm>
            <a:off x="555379" y="990563"/>
            <a:ext cx="6912941" cy="2142533"/>
          </a:xfrm>
        </p:spPr>
        <p:txBody>
          <a:bodyPr>
            <a:noAutofit/>
          </a:bodyPr>
          <a:lstStyle/>
          <a:p>
            <a:r>
              <a:rPr lang="en-US" sz="2400" dirty="0"/>
              <a:t>Classic discriminator: separation of distinct deposits </a:t>
            </a:r>
          </a:p>
          <a:p>
            <a:pPr lvl="1"/>
            <a:r>
              <a:rPr lang="en-US" dirty="0"/>
              <a:t>TPC allows for 3D reconstruction of deposits</a:t>
            </a:r>
          </a:p>
          <a:p>
            <a:r>
              <a:rPr lang="el-GR" sz="2400" dirty="0"/>
              <a:t>ββ</a:t>
            </a:r>
            <a:r>
              <a:rPr lang="en-US" sz="2400" dirty="0"/>
              <a:t> mostly deposit in single locations (SS)</a:t>
            </a:r>
          </a:p>
          <a:p>
            <a:r>
              <a:rPr lang="el-GR" sz="2400" dirty="0"/>
              <a:t>γ</a:t>
            </a:r>
            <a:r>
              <a:rPr lang="en-US" sz="2400" dirty="0"/>
              <a:t> backgrounds tend to produce multi deposits (MS) from Compton's</a:t>
            </a:r>
          </a:p>
          <a:p>
            <a:endParaRPr lang="en-US" sz="2200" dirty="0"/>
          </a:p>
          <a:p>
            <a:endParaRPr lang="en-US" sz="2200" dirty="0"/>
          </a:p>
        </p:txBody>
      </p:sp>
      <p:sp>
        <p:nvSpPr>
          <p:cNvPr id="4" name="Slide Number Placeholder 3"/>
          <p:cNvSpPr>
            <a:spLocks noGrp="1"/>
          </p:cNvSpPr>
          <p:nvPr>
            <p:ph type="sldNum" sz="quarter" idx="12"/>
          </p:nvPr>
        </p:nvSpPr>
        <p:spPr/>
        <p:txBody>
          <a:bodyPr/>
          <a:lstStyle/>
          <a:p>
            <a:fld id="{C991BE30-7FC9-4F08-AD80-073F94FBE8C3}" type="slidenum">
              <a:rPr lang="en-US" smtClean="0"/>
              <a:t>12</a:t>
            </a:fld>
            <a:endParaRPr lang="en-US" dirty="0"/>
          </a:p>
        </p:txBody>
      </p:sp>
      <p:grpSp>
        <p:nvGrpSpPr>
          <p:cNvPr id="11" name="Group 10">
            <a:extLst>
              <a:ext uri="{FF2B5EF4-FFF2-40B4-BE49-F238E27FC236}">
                <a16:creationId xmlns:a16="http://schemas.microsoft.com/office/drawing/2014/main" id="{F74BC065-4831-4501-9E46-B5238BC14755}"/>
              </a:ext>
            </a:extLst>
          </p:cNvPr>
          <p:cNvGrpSpPr/>
          <p:nvPr/>
        </p:nvGrpSpPr>
        <p:grpSpPr>
          <a:xfrm>
            <a:off x="7759077" y="613103"/>
            <a:ext cx="4075779" cy="5474113"/>
            <a:chOff x="5706186" y="714844"/>
            <a:chExt cx="4388469" cy="5894082"/>
          </a:xfrm>
        </p:grpSpPr>
        <p:pic>
          <p:nvPicPr>
            <p:cNvPr id="12" name="Picture 11">
              <a:extLst>
                <a:ext uri="{FF2B5EF4-FFF2-40B4-BE49-F238E27FC236}">
                  <a16:creationId xmlns:a16="http://schemas.microsoft.com/office/drawing/2014/main" id="{D42B61EB-599D-49A2-A199-5B0751665B31}"/>
                </a:ext>
              </a:extLst>
            </p:cNvPr>
            <p:cNvPicPr>
              <a:picLocks noChangeAspect="1"/>
            </p:cNvPicPr>
            <p:nvPr/>
          </p:nvPicPr>
          <p:blipFill>
            <a:blip r:embed="rId2"/>
            <a:stretch>
              <a:fillRect/>
            </a:stretch>
          </p:blipFill>
          <p:spPr>
            <a:xfrm>
              <a:off x="5706186" y="3865726"/>
              <a:ext cx="4388469" cy="2743200"/>
            </a:xfrm>
            <a:prstGeom prst="rect">
              <a:avLst/>
            </a:prstGeom>
          </p:spPr>
        </p:pic>
        <p:pic>
          <p:nvPicPr>
            <p:cNvPr id="13" name="Picture 12">
              <a:extLst>
                <a:ext uri="{FF2B5EF4-FFF2-40B4-BE49-F238E27FC236}">
                  <a16:creationId xmlns:a16="http://schemas.microsoft.com/office/drawing/2014/main" id="{1DDA1BE2-459B-4E73-BDD8-CEC125282560}"/>
                </a:ext>
              </a:extLst>
            </p:cNvPr>
            <p:cNvPicPr>
              <a:picLocks noChangeAspect="1"/>
            </p:cNvPicPr>
            <p:nvPr/>
          </p:nvPicPr>
          <p:blipFill>
            <a:blip r:embed="rId3"/>
            <a:stretch>
              <a:fillRect/>
            </a:stretch>
          </p:blipFill>
          <p:spPr>
            <a:xfrm>
              <a:off x="5745331" y="984414"/>
              <a:ext cx="4304265" cy="2743200"/>
            </a:xfrm>
            <a:prstGeom prst="rect">
              <a:avLst/>
            </a:prstGeom>
          </p:spPr>
        </p:pic>
        <p:grpSp>
          <p:nvGrpSpPr>
            <p:cNvPr id="15" name="Group 14">
              <a:extLst>
                <a:ext uri="{FF2B5EF4-FFF2-40B4-BE49-F238E27FC236}">
                  <a16:creationId xmlns:a16="http://schemas.microsoft.com/office/drawing/2014/main" id="{95A570D6-48C1-4234-A85D-8BE463AEA08A}"/>
                </a:ext>
              </a:extLst>
            </p:cNvPr>
            <p:cNvGrpSpPr>
              <a:grpSpLocks noChangeAspect="1"/>
            </p:cNvGrpSpPr>
            <p:nvPr/>
          </p:nvGrpSpPr>
          <p:grpSpPr>
            <a:xfrm>
              <a:off x="5843986" y="714844"/>
              <a:ext cx="4240857" cy="1979512"/>
              <a:chOff x="4781214" y="465245"/>
              <a:chExt cx="4087639" cy="1907997"/>
            </a:xfrm>
          </p:grpSpPr>
          <p:sp>
            <p:nvSpPr>
              <p:cNvPr id="17" name="TextBox 9">
                <a:extLst>
                  <a:ext uri="{FF2B5EF4-FFF2-40B4-BE49-F238E27FC236}">
                    <a16:creationId xmlns:a16="http://schemas.microsoft.com/office/drawing/2014/main" id="{EF956D01-4C6B-4E03-8565-FB61DE2326E3}"/>
                  </a:ext>
                </a:extLst>
              </p:cNvPr>
              <p:cNvSpPr txBox="1">
                <a:spLocks noChangeArrowheads="1"/>
              </p:cNvSpPr>
              <p:nvPr/>
            </p:nvSpPr>
            <p:spPr bwMode="auto">
              <a:xfrm>
                <a:off x="4781214" y="465245"/>
                <a:ext cx="3958575" cy="3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673" tIns="40337" rIns="80673" bIns="4033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defTabSz="506413" eaLnBrk="0" fontAlgn="base" hangingPunct="0">
                  <a:spcBef>
                    <a:spcPct val="0"/>
                  </a:spcBef>
                  <a:spcAft>
                    <a:spcPct val="0"/>
                  </a:spcAft>
                  <a:defRPr sz="2500">
                    <a:solidFill>
                      <a:schemeClr val="tx1"/>
                    </a:solidFill>
                    <a:latin typeface="Arial" charset="0"/>
                    <a:ea typeface="ＭＳ Ｐゴシック" charset="0"/>
                  </a:defRPr>
                </a:lvl6pPr>
                <a:lvl7pPr marL="2971800" indent="-228600" defTabSz="506413" eaLnBrk="0" fontAlgn="base" hangingPunct="0">
                  <a:spcBef>
                    <a:spcPct val="0"/>
                  </a:spcBef>
                  <a:spcAft>
                    <a:spcPct val="0"/>
                  </a:spcAft>
                  <a:defRPr sz="2500">
                    <a:solidFill>
                      <a:schemeClr val="tx1"/>
                    </a:solidFill>
                    <a:latin typeface="Arial" charset="0"/>
                    <a:ea typeface="ＭＳ Ｐゴシック" charset="0"/>
                  </a:defRPr>
                </a:lvl7pPr>
                <a:lvl8pPr marL="3429000" indent="-228600" defTabSz="506413" eaLnBrk="0" fontAlgn="base" hangingPunct="0">
                  <a:spcBef>
                    <a:spcPct val="0"/>
                  </a:spcBef>
                  <a:spcAft>
                    <a:spcPct val="0"/>
                  </a:spcAft>
                  <a:defRPr sz="2500">
                    <a:solidFill>
                      <a:schemeClr val="tx1"/>
                    </a:solidFill>
                    <a:latin typeface="Arial" charset="0"/>
                    <a:ea typeface="ＭＳ Ｐゴシック" charset="0"/>
                  </a:defRPr>
                </a:lvl8pPr>
                <a:lvl9pPr marL="3886200" indent="-228600" defTabSz="506413" eaLnBrk="0" fontAlgn="base" hangingPunct="0">
                  <a:spcBef>
                    <a:spcPct val="0"/>
                  </a:spcBef>
                  <a:spcAft>
                    <a:spcPct val="0"/>
                  </a:spcAft>
                  <a:defRPr sz="2500">
                    <a:solidFill>
                      <a:schemeClr val="tx1"/>
                    </a:solidFill>
                    <a:latin typeface="Arial" charset="0"/>
                    <a:ea typeface="ＭＳ Ｐゴシック" charset="0"/>
                  </a:defRPr>
                </a:lvl9pPr>
              </a:lstStyle>
              <a:p>
                <a:pPr algn="ctr" eaLnBrk="1" hangingPunct="1"/>
                <a:r>
                  <a:rPr lang="en-US" sz="1412" b="1" baseline="30000" dirty="0"/>
                  <a:t>228</a:t>
                </a:r>
                <a:r>
                  <a:rPr lang="en-US" sz="1412" b="1" dirty="0"/>
                  <a:t>Th calibration data at cathode</a:t>
                </a:r>
              </a:p>
            </p:txBody>
          </p:sp>
          <p:sp>
            <p:nvSpPr>
              <p:cNvPr id="18" name="TextBox 17">
                <a:extLst>
                  <a:ext uri="{FF2B5EF4-FFF2-40B4-BE49-F238E27FC236}">
                    <a16:creationId xmlns:a16="http://schemas.microsoft.com/office/drawing/2014/main" id="{193EADE1-2B16-4830-9998-9A0EF116EC08}"/>
                  </a:ext>
                </a:extLst>
              </p:cNvPr>
              <p:cNvSpPr txBox="1"/>
              <p:nvPr/>
            </p:nvSpPr>
            <p:spPr>
              <a:xfrm>
                <a:off x="7120641" y="1813178"/>
                <a:ext cx="1748212" cy="560064"/>
              </a:xfrm>
              <a:prstGeom prst="rect">
                <a:avLst/>
              </a:prstGeom>
              <a:noFill/>
            </p:spPr>
            <p:txBody>
              <a:bodyPr wrap="square" rtlCol="0">
                <a:spAutoFit/>
              </a:bodyPr>
              <a:lstStyle/>
              <a:p>
                <a:r>
                  <a:rPr lang="en-US" sz="1588" b="1" dirty="0">
                    <a:latin typeface="Helvetica"/>
                    <a:cs typeface="Helvetica"/>
                  </a:rPr>
                  <a:t>Data</a:t>
                </a:r>
              </a:p>
              <a:p>
                <a:r>
                  <a:rPr lang="en-US" sz="1588" b="1" dirty="0">
                    <a:solidFill>
                      <a:srgbClr val="0000FF"/>
                    </a:solidFill>
                    <a:latin typeface="Helvetica"/>
                    <a:cs typeface="Helvetica"/>
                  </a:rPr>
                  <a:t>Monte Carlo</a:t>
                </a:r>
              </a:p>
            </p:txBody>
          </p:sp>
        </p:grpSp>
      </p:grpSp>
      <p:grpSp>
        <p:nvGrpSpPr>
          <p:cNvPr id="19" name="Group 18">
            <a:extLst>
              <a:ext uri="{FF2B5EF4-FFF2-40B4-BE49-F238E27FC236}">
                <a16:creationId xmlns:a16="http://schemas.microsoft.com/office/drawing/2014/main" id="{9B1A18C6-C820-47B8-AC34-2C937240B988}"/>
              </a:ext>
            </a:extLst>
          </p:cNvPr>
          <p:cNvGrpSpPr/>
          <p:nvPr/>
        </p:nvGrpSpPr>
        <p:grpSpPr>
          <a:xfrm>
            <a:off x="8421927" y="3691590"/>
            <a:ext cx="1606254" cy="1684395"/>
            <a:chOff x="8447913" y="2050145"/>
            <a:chExt cx="2153603" cy="2217215"/>
          </a:xfrm>
        </p:grpSpPr>
        <p:pic>
          <p:nvPicPr>
            <p:cNvPr id="20" name="Picture 6" descr="ss_ms_schematic.pdf">
              <a:extLst>
                <a:ext uri="{FF2B5EF4-FFF2-40B4-BE49-F238E27FC236}">
                  <a16:creationId xmlns:a16="http://schemas.microsoft.com/office/drawing/2014/main" id="{E8B2883D-3E3C-406A-A768-592842907714}"/>
                </a:ext>
              </a:extLst>
            </p:cNvPr>
            <p:cNvPicPr>
              <a:picLocks noChangeAspect="1"/>
            </p:cNvPicPr>
            <p:nvPr/>
          </p:nvPicPr>
          <p:blipFill rotWithShape="1">
            <a:blip r:embed="rId4">
              <a:extLst>
                <a:ext uri="{28A0092B-C50C-407E-A947-70E740481C1C}">
                  <a14:useLocalDpi xmlns:a14="http://schemas.microsoft.com/office/drawing/2010/main" val="0"/>
                </a:ext>
              </a:extLst>
            </a:blip>
            <a:srcRect l="50964"/>
            <a:stretch/>
          </p:blipFill>
          <p:spPr bwMode="auto">
            <a:xfrm>
              <a:off x="8562913" y="2050145"/>
              <a:ext cx="2038603" cy="208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564CC4C-377D-4834-99AE-915B59F23DBC}"/>
                </a:ext>
              </a:extLst>
            </p:cNvPr>
            <p:cNvSpPr txBox="1"/>
            <p:nvPr/>
          </p:nvSpPr>
          <p:spPr>
            <a:xfrm>
              <a:off x="8447913" y="3895649"/>
              <a:ext cx="693488" cy="371711"/>
            </a:xfrm>
            <a:prstGeom prst="rect">
              <a:avLst/>
            </a:prstGeom>
            <a:solidFill>
              <a:srgbClr val="FFFFFF"/>
            </a:solidFill>
          </p:spPr>
          <p:txBody>
            <a:bodyPr wrap="square" rtlCol="0">
              <a:spAutoFit/>
            </a:bodyPr>
            <a:lstStyle/>
            <a:p>
              <a:pPr algn="ctr"/>
              <a:r>
                <a:rPr lang="en-US" sz="1235" b="1" dirty="0"/>
                <a:t>coll.</a:t>
              </a:r>
            </a:p>
          </p:txBody>
        </p:sp>
        <p:sp>
          <p:nvSpPr>
            <p:cNvPr id="24" name="TextBox 23">
              <a:extLst>
                <a:ext uri="{FF2B5EF4-FFF2-40B4-BE49-F238E27FC236}">
                  <a16:creationId xmlns:a16="http://schemas.microsoft.com/office/drawing/2014/main" id="{D1E4BC66-7524-4898-8986-9E68F2787D7B}"/>
                </a:ext>
              </a:extLst>
            </p:cNvPr>
            <p:cNvSpPr txBox="1"/>
            <p:nvPr/>
          </p:nvSpPr>
          <p:spPr>
            <a:xfrm>
              <a:off x="9383295" y="3873783"/>
              <a:ext cx="648486" cy="371711"/>
            </a:xfrm>
            <a:prstGeom prst="rect">
              <a:avLst/>
            </a:prstGeom>
            <a:solidFill>
              <a:srgbClr val="FFFFFF"/>
            </a:solidFill>
          </p:spPr>
          <p:txBody>
            <a:bodyPr wrap="square" rtlCol="0">
              <a:spAutoFit/>
            </a:bodyPr>
            <a:lstStyle/>
            <a:p>
              <a:pPr algn="ctr"/>
              <a:r>
                <a:rPr lang="en-US" sz="1235" b="1" dirty="0" err="1"/>
                <a:t>ind.</a:t>
              </a:r>
              <a:endParaRPr lang="en-US" sz="1235" b="1" dirty="0"/>
            </a:p>
          </p:txBody>
        </p:sp>
      </p:grpSp>
      <p:grpSp>
        <p:nvGrpSpPr>
          <p:cNvPr id="5" name="Group 4">
            <a:extLst>
              <a:ext uri="{FF2B5EF4-FFF2-40B4-BE49-F238E27FC236}">
                <a16:creationId xmlns:a16="http://schemas.microsoft.com/office/drawing/2014/main" id="{9B1A18C6-C820-47B8-AC34-2C937240B988}"/>
              </a:ext>
            </a:extLst>
          </p:cNvPr>
          <p:cNvGrpSpPr/>
          <p:nvPr/>
        </p:nvGrpSpPr>
        <p:grpSpPr>
          <a:xfrm>
            <a:off x="8321947" y="1061907"/>
            <a:ext cx="1706234" cy="1726127"/>
            <a:chOff x="6186223" y="2050145"/>
            <a:chExt cx="2282556" cy="2267088"/>
          </a:xfrm>
        </p:grpSpPr>
        <p:pic>
          <p:nvPicPr>
            <p:cNvPr id="6" name="Picture 6" descr="ss_ms_schematic.pdf">
              <a:extLst>
                <a:ext uri="{FF2B5EF4-FFF2-40B4-BE49-F238E27FC236}">
                  <a16:creationId xmlns:a16="http://schemas.microsoft.com/office/drawing/2014/main" id="{E8B2883D-3E3C-406A-A768-592842907714}"/>
                </a:ext>
              </a:extLst>
            </p:cNvPr>
            <p:cNvPicPr>
              <a:picLocks noChangeAspect="1"/>
            </p:cNvPicPr>
            <p:nvPr/>
          </p:nvPicPr>
          <p:blipFill rotWithShape="1">
            <a:blip r:embed="rId4">
              <a:extLst>
                <a:ext uri="{28A0092B-C50C-407E-A947-70E740481C1C}">
                  <a14:useLocalDpi xmlns:a14="http://schemas.microsoft.com/office/drawing/2010/main" val="0"/>
                </a:ext>
              </a:extLst>
            </a:blip>
            <a:srcRect r="51300"/>
            <a:stretch/>
          </p:blipFill>
          <p:spPr bwMode="auto">
            <a:xfrm>
              <a:off x="6444134" y="2050145"/>
              <a:ext cx="2024645" cy="208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87C2FBA-43B7-4D26-9DE9-65C019BD13EB}"/>
                </a:ext>
              </a:extLst>
            </p:cNvPr>
            <p:cNvSpPr txBox="1"/>
            <p:nvPr/>
          </p:nvSpPr>
          <p:spPr>
            <a:xfrm>
              <a:off x="6186223" y="3920549"/>
              <a:ext cx="835480" cy="396684"/>
            </a:xfrm>
            <a:prstGeom prst="rect">
              <a:avLst/>
            </a:prstGeom>
            <a:solidFill>
              <a:srgbClr val="FFFFFF"/>
            </a:solidFill>
          </p:spPr>
          <p:txBody>
            <a:bodyPr wrap="square" rtlCol="0">
              <a:spAutoFit/>
            </a:bodyPr>
            <a:lstStyle/>
            <a:p>
              <a:pPr algn="ctr"/>
              <a:r>
                <a:rPr lang="en-US" sz="1235" b="1" dirty="0"/>
                <a:t>coll.</a:t>
              </a:r>
            </a:p>
          </p:txBody>
        </p:sp>
        <p:sp>
          <p:nvSpPr>
            <p:cNvPr id="8" name="TextBox 7">
              <a:extLst>
                <a:ext uri="{FF2B5EF4-FFF2-40B4-BE49-F238E27FC236}">
                  <a16:creationId xmlns:a16="http://schemas.microsoft.com/office/drawing/2014/main" id="{8F590D62-A11B-4604-A5AE-81CFEFA0197A}"/>
                </a:ext>
              </a:extLst>
            </p:cNvPr>
            <p:cNvSpPr txBox="1"/>
            <p:nvPr/>
          </p:nvSpPr>
          <p:spPr>
            <a:xfrm>
              <a:off x="7279614" y="3855213"/>
              <a:ext cx="715678" cy="396684"/>
            </a:xfrm>
            <a:prstGeom prst="rect">
              <a:avLst/>
            </a:prstGeom>
            <a:solidFill>
              <a:srgbClr val="FFFFFF"/>
            </a:solidFill>
          </p:spPr>
          <p:txBody>
            <a:bodyPr wrap="square" rtlCol="0">
              <a:spAutoFit/>
            </a:bodyPr>
            <a:lstStyle/>
            <a:p>
              <a:pPr algn="ctr"/>
              <a:r>
                <a:rPr lang="en-US" sz="1235" b="1" dirty="0" err="1"/>
                <a:t>ind.</a:t>
              </a:r>
              <a:endParaRPr lang="en-US" sz="1235" b="1" dirty="0"/>
            </a:p>
          </p:txBody>
        </p:sp>
      </p:grpSp>
      <p:pic>
        <p:nvPicPr>
          <p:cNvPr id="31" name="Picture 30"/>
          <p:cNvPicPr>
            <a:picLocks noChangeAspect="1"/>
          </p:cNvPicPr>
          <p:nvPr/>
        </p:nvPicPr>
        <p:blipFill>
          <a:blip r:embed="rId5"/>
          <a:stretch>
            <a:fillRect/>
          </a:stretch>
        </p:blipFill>
        <p:spPr>
          <a:xfrm>
            <a:off x="501696" y="3454475"/>
            <a:ext cx="6043126" cy="3267000"/>
          </a:xfrm>
          <a:prstGeom prst="rect">
            <a:avLst/>
          </a:prstGeom>
        </p:spPr>
      </p:pic>
    </p:spTree>
    <p:extLst>
      <p:ext uri="{BB962C8B-B14F-4D97-AF65-F5344CB8AC3E}">
        <p14:creationId xmlns:p14="http://schemas.microsoft.com/office/powerpoint/2010/main" val="4211440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8958BF-BF1E-46E1-9A16-C5DED6D31D67}"/>
              </a:ext>
            </a:extLst>
          </p:cNvPr>
          <p:cNvSpPr>
            <a:spLocks noGrp="1"/>
          </p:cNvSpPr>
          <p:nvPr>
            <p:ph type="sldNum" sz="quarter" idx="12"/>
          </p:nvPr>
        </p:nvSpPr>
        <p:spPr/>
        <p:txBody>
          <a:bodyPr/>
          <a:lstStyle/>
          <a:p>
            <a:fld id="{AFF47089-F15D-4192-A260-81621E8F456C}" type="slidenum">
              <a:rPr lang="en-US" smtClean="0"/>
              <a:t>13</a:t>
            </a:fld>
            <a:endParaRPr lang="en-US"/>
          </a:p>
        </p:txBody>
      </p:sp>
      <p:sp>
        <p:nvSpPr>
          <p:cNvPr id="5" name="TextBox 4">
            <a:extLst>
              <a:ext uri="{FF2B5EF4-FFF2-40B4-BE49-F238E27FC236}">
                <a16:creationId xmlns:a16="http://schemas.microsoft.com/office/drawing/2014/main" id="{AA4A8669-8255-4F2E-9E71-D929E440CEFE}"/>
              </a:ext>
            </a:extLst>
          </p:cNvPr>
          <p:cNvSpPr txBox="1"/>
          <p:nvPr/>
        </p:nvSpPr>
        <p:spPr>
          <a:xfrm>
            <a:off x="455095" y="311061"/>
            <a:ext cx="10615676" cy="461665"/>
          </a:xfrm>
          <a:prstGeom prst="rect">
            <a:avLst/>
          </a:prstGeom>
          <a:noFill/>
        </p:spPr>
        <p:txBody>
          <a:bodyPr wrap="square" rtlCol="0">
            <a:spAutoFit/>
          </a:bodyPr>
          <a:lstStyle/>
          <a:p>
            <a:r>
              <a:rPr lang="en-US" sz="2400" dirty="0"/>
              <a:t>Use a Deep Neural Network (DNN) event discriminator to measure “signal-likeness”.</a:t>
            </a:r>
          </a:p>
        </p:txBody>
      </p:sp>
      <p:sp>
        <p:nvSpPr>
          <p:cNvPr id="6" name="TextBox 5">
            <a:extLst>
              <a:ext uri="{FF2B5EF4-FFF2-40B4-BE49-F238E27FC236}">
                <a16:creationId xmlns:a16="http://schemas.microsoft.com/office/drawing/2014/main" id="{5D31671A-3184-4FDA-A901-069CE2004CF7}"/>
              </a:ext>
            </a:extLst>
          </p:cNvPr>
          <p:cNvSpPr txBox="1"/>
          <p:nvPr/>
        </p:nvSpPr>
        <p:spPr>
          <a:xfrm>
            <a:off x="470178" y="787316"/>
            <a:ext cx="6221621" cy="1200329"/>
          </a:xfrm>
          <a:prstGeom prst="rect">
            <a:avLst/>
          </a:prstGeom>
          <a:noFill/>
        </p:spPr>
        <p:txBody>
          <a:bodyPr wrap="square" rtlCol="0">
            <a:spAutoFit/>
          </a:bodyPr>
          <a:lstStyle/>
          <a:p>
            <a:r>
              <a:rPr lang="en-US" sz="2400" dirty="0"/>
              <a:t>Incorporates “lower level” information such as the wire signals. This signal-likeness is correlated with the event size (</a:t>
            </a:r>
            <a:r>
              <a:rPr lang="nn-NO" i="1" dirty="0"/>
              <a:t>JINST 13 (2018) 08, P08023</a:t>
            </a:r>
            <a:r>
              <a:rPr lang="en-US" sz="2400" dirty="0"/>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FE15F5-F269-4802-89FF-DDD8A0F9EA05}"/>
                  </a:ext>
                </a:extLst>
              </p:cNvPr>
              <p:cNvSpPr txBox="1"/>
              <p:nvPr/>
            </p:nvSpPr>
            <p:spPr>
              <a:xfrm>
                <a:off x="470177" y="2020303"/>
                <a:ext cx="6268079" cy="1200329"/>
              </a:xfrm>
              <a:prstGeom prst="rect">
                <a:avLst/>
              </a:prstGeom>
              <a:noFill/>
            </p:spPr>
            <p:txBody>
              <a:bodyPr wrap="square" rtlCol="0">
                <a:spAutoFit/>
              </a:bodyPr>
              <a:lstStyle/>
              <a:p>
                <a:r>
                  <a:rPr lang="en-US" sz="2400" dirty="0"/>
                  <a:t>Validation: apply cut to both detector and Monte Carlo data for </a:t>
                </a:r>
                <a:r>
                  <a:rPr lang="en-US" sz="2400" baseline="30000" dirty="0"/>
                  <a:t>226</a:t>
                </a:r>
                <a:r>
                  <a:rPr lang="en-US" sz="2400" dirty="0"/>
                  <a:t>Ra radioactive source and </a:t>
                </a:r>
                <a14:m>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𝜈𝛽𝛽</m:t>
                    </m:r>
                  </m:oMath>
                </a14:m>
                <a:r>
                  <a:rPr lang="en-US" sz="2400" dirty="0"/>
                  <a:t>-data. </a:t>
                </a:r>
                <a:r>
                  <a:rPr lang="en-US" sz="2400" dirty="0">
                    <a:latin typeface="Calibri" panose="020F0502020204030204" pitchFamily="34" charset="0"/>
                    <a:cs typeface="Calibri" panose="020F0502020204030204" pitchFamily="34" charset="0"/>
                  </a:rPr>
                  <a:t>→</a:t>
                </a:r>
                <a:r>
                  <a:rPr lang="en-US" sz="2400" dirty="0"/>
                  <a:t> quantitative validation</a:t>
                </a:r>
              </a:p>
            </p:txBody>
          </p:sp>
        </mc:Choice>
        <mc:Fallback xmlns="">
          <p:sp>
            <p:nvSpPr>
              <p:cNvPr id="7" name="TextBox 6">
                <a:extLst>
                  <a:ext uri="{FF2B5EF4-FFF2-40B4-BE49-F238E27FC236}">
                    <a16:creationId xmlns:a16="http://schemas.microsoft.com/office/drawing/2014/main" id="{E7FE15F5-F269-4802-89FF-DDD8A0F9EA05}"/>
                  </a:ext>
                </a:extLst>
              </p:cNvPr>
              <p:cNvSpPr txBox="1">
                <a:spLocks noRot="1" noChangeAspect="1" noMove="1" noResize="1" noEditPoints="1" noAdjustHandles="1" noChangeArrowheads="1" noChangeShapeType="1" noTextEdit="1"/>
              </p:cNvSpPr>
              <p:nvPr/>
            </p:nvSpPr>
            <p:spPr>
              <a:xfrm>
                <a:off x="470177" y="2020303"/>
                <a:ext cx="6268079" cy="1200329"/>
              </a:xfrm>
              <a:prstGeom prst="rect">
                <a:avLst/>
              </a:prstGeom>
              <a:blipFill>
                <a:blip r:embed="rId2"/>
                <a:stretch>
                  <a:fillRect l="-1459" t="-4061" r="-2140" b="-1066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50B21FEC-4504-44E7-9E5D-A9161B30A3F3}"/>
              </a:ext>
            </a:extLst>
          </p:cNvPr>
          <p:cNvPicPr>
            <a:picLocks noChangeAspect="1"/>
          </p:cNvPicPr>
          <p:nvPr/>
        </p:nvPicPr>
        <p:blipFill rotWithShape="1">
          <a:blip r:embed="rId3"/>
          <a:srcRect l="2009"/>
          <a:stretch/>
        </p:blipFill>
        <p:spPr>
          <a:xfrm>
            <a:off x="7042604" y="882587"/>
            <a:ext cx="4987191" cy="5495365"/>
          </a:xfrm>
          <a:prstGeom prst="rect">
            <a:avLst/>
          </a:prstGeom>
        </p:spPr>
      </p:pic>
      <p:pic>
        <p:nvPicPr>
          <p:cNvPr id="9" name="Picture 8">
            <a:extLst>
              <a:ext uri="{FF2B5EF4-FFF2-40B4-BE49-F238E27FC236}">
                <a16:creationId xmlns:a16="http://schemas.microsoft.com/office/drawing/2014/main" id="{6060ED00-30C6-482A-9116-8F6F2E3D9246}"/>
              </a:ext>
            </a:extLst>
          </p:cNvPr>
          <p:cNvPicPr>
            <a:picLocks noChangeAspect="1"/>
          </p:cNvPicPr>
          <p:nvPr/>
        </p:nvPicPr>
        <p:blipFill>
          <a:blip r:embed="rId4"/>
          <a:stretch>
            <a:fillRect/>
          </a:stretch>
        </p:blipFill>
        <p:spPr>
          <a:xfrm>
            <a:off x="339010" y="3275136"/>
            <a:ext cx="6474994" cy="3234063"/>
          </a:xfrm>
          <a:prstGeom prst="rect">
            <a:avLst/>
          </a:prstGeom>
        </p:spPr>
      </p:pic>
    </p:spTree>
    <p:extLst>
      <p:ext uri="{BB962C8B-B14F-4D97-AF65-F5344CB8AC3E}">
        <p14:creationId xmlns:p14="http://schemas.microsoft.com/office/powerpoint/2010/main" val="295001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93F94-0349-498E-A6F9-2924079C6962}"/>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C933504D-867C-4553-87B3-7DBC8CB0C741}"/>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137AB522-5335-4DBE-B8B9-BB7297B221F3}"/>
              </a:ext>
            </a:extLst>
          </p:cNvPr>
          <p:cNvSpPr>
            <a:spLocks noGrp="1"/>
          </p:cNvSpPr>
          <p:nvPr>
            <p:ph type="sldNum" sz="quarter" idx="12"/>
          </p:nvPr>
        </p:nvSpPr>
        <p:spPr/>
        <p:txBody>
          <a:bodyPr/>
          <a:lstStyle/>
          <a:p>
            <a:fld id="{AFF47089-F15D-4192-A260-81621E8F456C}" type="slidenum">
              <a:rPr lang="en-US" smtClean="0"/>
              <a:t>14</a:t>
            </a:fld>
            <a:endParaRPr lang="en-US"/>
          </a:p>
        </p:txBody>
      </p:sp>
      <p:sp>
        <p:nvSpPr>
          <p:cNvPr id="5" name="TextBox 4">
            <a:extLst>
              <a:ext uri="{FF2B5EF4-FFF2-40B4-BE49-F238E27FC236}">
                <a16:creationId xmlns:a16="http://schemas.microsoft.com/office/drawing/2014/main" id="{10326A19-805A-4A93-B5D2-8A0F0E63DFA1}"/>
              </a:ext>
            </a:extLst>
          </p:cNvPr>
          <p:cNvSpPr txBox="1"/>
          <p:nvPr/>
        </p:nvSpPr>
        <p:spPr>
          <a:xfrm>
            <a:off x="435429" y="544285"/>
            <a:ext cx="11430000" cy="1938992"/>
          </a:xfrm>
          <a:prstGeom prst="rect">
            <a:avLst/>
          </a:prstGeom>
          <a:noFill/>
        </p:spPr>
        <p:txBody>
          <a:bodyPr wrap="square" rtlCol="0">
            <a:spAutoFit/>
          </a:bodyPr>
          <a:lstStyle/>
          <a:p>
            <a:r>
              <a:rPr lang="en-US" sz="2400" dirty="0"/>
              <a:t>Three fit dimensions in simultaneous Maximum Likelihood analysis of SS and MS data sets:</a:t>
            </a:r>
          </a:p>
          <a:p>
            <a:endParaRPr lang="en-US" sz="2400" dirty="0"/>
          </a:p>
          <a:p>
            <a:pPr marL="342900" indent="-342900">
              <a:buFont typeface="Arial" panose="020B0604020202020204" pitchFamily="34" charset="0"/>
              <a:buChar char="•"/>
            </a:pPr>
            <a:r>
              <a:rPr lang="en-US" sz="2400" dirty="0"/>
              <a:t>Energy</a:t>
            </a:r>
          </a:p>
          <a:p>
            <a:pPr marL="342900" indent="-342900">
              <a:buFont typeface="Arial" panose="020B0604020202020204" pitchFamily="34" charset="0"/>
              <a:buChar char="•"/>
            </a:pPr>
            <a:r>
              <a:rPr lang="en-US" sz="2400" dirty="0"/>
              <a:t>Spatial (distance from detector boundary)</a:t>
            </a:r>
          </a:p>
          <a:p>
            <a:pPr marL="342900" indent="-342900">
              <a:buFont typeface="Arial" panose="020B0604020202020204" pitchFamily="34" charset="0"/>
              <a:buChar char="•"/>
            </a:pPr>
            <a:r>
              <a:rPr lang="en-US" sz="2400" dirty="0"/>
              <a:t>Event discriminator variable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2B3FFD-5E45-47AA-BD88-6C0B4B77F636}"/>
                  </a:ext>
                </a:extLst>
              </p:cNvPr>
              <p:cNvSpPr txBox="1"/>
              <p:nvPr/>
            </p:nvSpPr>
            <p:spPr>
              <a:xfrm>
                <a:off x="435430" y="2594357"/>
                <a:ext cx="6915612" cy="830997"/>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𝜈𝛽𝛽</m:t>
                    </m:r>
                  </m:oMath>
                </a14:m>
                <a:r>
                  <a:rPr lang="en-US" sz="2400" dirty="0"/>
                  <a:t>-sensitivity improvement over cut-based energy-position analysis: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25%</a:t>
                </a:r>
              </a:p>
            </p:txBody>
          </p:sp>
        </mc:Choice>
        <mc:Fallback xmlns="">
          <p:sp>
            <p:nvSpPr>
              <p:cNvPr id="6" name="TextBox 5">
                <a:extLst>
                  <a:ext uri="{FF2B5EF4-FFF2-40B4-BE49-F238E27FC236}">
                    <a16:creationId xmlns:a16="http://schemas.microsoft.com/office/drawing/2014/main" id="{AA2B3FFD-5E45-47AA-BD88-6C0B4B77F636}"/>
                  </a:ext>
                </a:extLst>
              </p:cNvPr>
              <p:cNvSpPr txBox="1">
                <a:spLocks noRot="1" noChangeAspect="1" noMove="1" noResize="1" noEditPoints="1" noAdjustHandles="1" noChangeArrowheads="1" noChangeShapeType="1" noTextEdit="1"/>
              </p:cNvSpPr>
              <p:nvPr/>
            </p:nvSpPr>
            <p:spPr>
              <a:xfrm>
                <a:off x="435430" y="2594357"/>
                <a:ext cx="6915612" cy="830997"/>
              </a:xfrm>
              <a:prstGeom prst="rect">
                <a:avLst/>
              </a:prstGeom>
              <a:blipFill>
                <a:blip r:embed="rId2"/>
                <a:stretch>
                  <a:fillRect l="-1322" t="-5882" r="-881"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CB45A2-F4B6-4918-BF7B-66F87040CC0D}"/>
                  </a:ext>
                </a:extLst>
              </p:cNvPr>
              <p:cNvSpPr txBox="1"/>
              <p:nvPr/>
            </p:nvSpPr>
            <p:spPr>
              <a:xfrm>
                <a:off x="435429" y="3589894"/>
                <a:ext cx="7020130" cy="1200329"/>
              </a:xfrm>
              <a:prstGeom prst="rect">
                <a:avLst/>
              </a:prstGeom>
              <a:noFill/>
            </p:spPr>
            <p:txBody>
              <a:bodyPr wrap="square" rtlCol="0">
                <a:spAutoFit/>
              </a:bodyPr>
              <a:lstStyle/>
              <a:p>
                <a:r>
                  <a:rPr lang="en-US" sz="2400" dirty="0"/>
                  <a:t>Relaxation on a strict 3D-event reconstruction requirement and reduced coincidence time window: improved </a:t>
                </a:r>
                <a14:m>
                  <m:oMath xmlns:m="http://schemas.openxmlformats.org/officeDocument/2006/math">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𝜈𝛽𝛽</m:t>
                    </m:r>
                  </m:oMath>
                </a14:m>
                <a:r>
                  <a:rPr lang="en-US" sz="2400" dirty="0"/>
                  <a:t>-detection efficiency from 80 to 96%.</a:t>
                </a:r>
              </a:p>
            </p:txBody>
          </p:sp>
        </mc:Choice>
        <mc:Fallback xmlns="">
          <p:sp>
            <p:nvSpPr>
              <p:cNvPr id="7" name="TextBox 6">
                <a:extLst>
                  <a:ext uri="{FF2B5EF4-FFF2-40B4-BE49-F238E27FC236}">
                    <a16:creationId xmlns:a16="http://schemas.microsoft.com/office/drawing/2014/main" id="{B1CB45A2-F4B6-4918-BF7B-66F87040CC0D}"/>
                  </a:ext>
                </a:extLst>
              </p:cNvPr>
              <p:cNvSpPr txBox="1">
                <a:spLocks noRot="1" noChangeAspect="1" noMove="1" noResize="1" noEditPoints="1" noAdjustHandles="1" noChangeArrowheads="1" noChangeShapeType="1" noTextEdit="1"/>
              </p:cNvSpPr>
              <p:nvPr/>
            </p:nvSpPr>
            <p:spPr>
              <a:xfrm>
                <a:off x="435429" y="3589894"/>
                <a:ext cx="7020130" cy="1200329"/>
              </a:xfrm>
              <a:prstGeom prst="rect">
                <a:avLst/>
              </a:prstGeom>
              <a:blipFill>
                <a:blip r:embed="rId3"/>
                <a:stretch>
                  <a:fillRect l="-1302" t="-4061" b="-1066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A081350C-CAC4-4133-A3D1-9D5DBC6C9AC9}"/>
              </a:ext>
            </a:extLst>
          </p:cNvPr>
          <p:cNvGrpSpPr/>
          <p:nvPr/>
        </p:nvGrpSpPr>
        <p:grpSpPr>
          <a:xfrm>
            <a:off x="7351042" y="2838514"/>
            <a:ext cx="4465770" cy="3318354"/>
            <a:chOff x="7543243" y="1825624"/>
            <a:chExt cx="3921471" cy="3137176"/>
          </a:xfrm>
        </p:grpSpPr>
        <p:pic>
          <p:nvPicPr>
            <p:cNvPr id="9" name="Picture 2">
              <a:extLst>
                <a:ext uri="{FF2B5EF4-FFF2-40B4-BE49-F238E27FC236}">
                  <a16:creationId xmlns:a16="http://schemas.microsoft.com/office/drawing/2014/main" id="{63908F63-D1C0-4AC5-A11C-E30BDE955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243" y="1825624"/>
              <a:ext cx="3921471" cy="313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a:extLst>
                <a:ext uri="{FF2B5EF4-FFF2-40B4-BE49-F238E27FC236}">
                  <a16:creationId xmlns:a16="http://schemas.microsoft.com/office/drawing/2014/main" id="{673F2A3E-EECD-4D92-8937-1A4A44AB5423}"/>
                </a:ext>
              </a:extLst>
            </p:cNvPr>
            <p:cNvCxnSpPr>
              <a:cxnSpLocks/>
            </p:cNvCxnSpPr>
            <p:nvPr/>
          </p:nvCxnSpPr>
          <p:spPr>
            <a:xfrm flipV="1">
              <a:off x="8126208" y="1985838"/>
              <a:ext cx="2352583" cy="2157275"/>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C8E81F1-80FC-416B-B27E-CC20EF772FB0}"/>
                </a:ext>
              </a:extLst>
            </p:cNvPr>
            <p:cNvCxnSpPr>
              <a:cxnSpLocks/>
            </p:cNvCxnSpPr>
            <p:nvPr/>
          </p:nvCxnSpPr>
          <p:spPr>
            <a:xfrm flipV="1">
              <a:off x="8527432" y="2717738"/>
              <a:ext cx="2617184" cy="1880112"/>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364EF1-A557-4513-B77F-DA27793FF10B}"/>
                    </a:ext>
                  </a:extLst>
                </p:cNvPr>
                <p:cNvSpPr txBox="1"/>
                <p:nvPr/>
              </p:nvSpPr>
              <p:spPr>
                <a:xfrm>
                  <a:off x="8218583" y="2526158"/>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accent2">
                                <a:lumMod val="50000"/>
                              </a:schemeClr>
                            </a:solidFill>
                            <a:latin typeface="Cambria Math" panose="02040503050406030204" pitchFamily="18" charset="0"/>
                          </a:rPr>
                          <m:t>𝜶</m:t>
                        </m:r>
                      </m:oMath>
                    </m:oMathPara>
                  </a14:m>
                  <a:endParaRPr lang="en-US" sz="2400" b="1" dirty="0">
                    <a:solidFill>
                      <a:schemeClr val="accent2">
                        <a:lumMod val="50000"/>
                      </a:schemeClr>
                    </a:solidFill>
                  </a:endParaRPr>
                </a:p>
              </p:txBody>
            </p:sp>
          </mc:Choice>
          <mc:Fallback xmlns="">
            <p:sp>
              <p:nvSpPr>
                <p:cNvPr id="15" name="TextBox 14">
                  <a:extLst>
                    <a:ext uri="{FF2B5EF4-FFF2-40B4-BE49-F238E27FC236}">
                      <a16:creationId xmlns="" xmlns:a16="http://schemas.microsoft.com/office/drawing/2014/main" xmlns:a14="http://schemas.microsoft.com/office/drawing/2010/main" id="{5522ACAA-FB55-4F68-AE5A-47ECBE753584}"/>
                    </a:ext>
                  </a:extLst>
                </p:cNvPr>
                <p:cNvSpPr txBox="1">
                  <a:spLocks noRot="1" noChangeAspect="1" noMove="1" noResize="1" noEditPoints="1" noAdjustHandles="1" noChangeArrowheads="1" noChangeShapeType="1" noTextEdit="1"/>
                </p:cNvSpPr>
                <p:nvPr/>
              </p:nvSpPr>
              <p:spPr>
                <a:xfrm>
                  <a:off x="8218583" y="2526158"/>
                  <a:ext cx="460382" cy="461665"/>
                </a:xfrm>
                <a:prstGeom prst="rect">
                  <a:avLst/>
                </a:prstGeom>
                <a:blipFill rotWithShape="0">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256D3BF-8B2A-47FB-A317-10D823B6709C}"/>
                  </a:ext>
                </a:extLst>
              </p:cNvPr>
              <p:cNvSpPr txBox="1"/>
              <p:nvPr/>
            </p:nvSpPr>
            <p:spPr>
              <a:xfrm>
                <a:off x="435429" y="5126389"/>
                <a:ext cx="6915613" cy="830997"/>
              </a:xfrm>
              <a:prstGeom prst="rect">
                <a:avLst/>
              </a:prstGeom>
              <a:noFill/>
            </p:spPr>
            <p:txBody>
              <a:bodyPr wrap="square" rtlCol="0">
                <a:spAutoFit/>
              </a:bodyPr>
              <a:lstStyle/>
              <a:p>
                <a:r>
                  <a:rPr lang="en-US" sz="2400" dirty="0"/>
                  <a:t>Improved charge to light ratio cut: remove poorly reconstructed </a:t>
                </a:r>
                <a14:m>
                  <m:oMath xmlns:m="http://schemas.openxmlformats.org/officeDocument/2006/math">
                    <m:r>
                      <a:rPr lang="en-US" sz="2400" i="1" smtClean="0">
                        <a:latin typeface="Cambria Math" panose="02040503050406030204" pitchFamily="18" charset="0"/>
                        <a:ea typeface="Cambria Math" panose="02040503050406030204" pitchFamily="18" charset="0"/>
                      </a:rPr>
                      <m:t>𝛽</m:t>
                    </m:r>
                  </m:oMath>
                </a14:m>
                <a:r>
                  <a:rPr lang="en-US" sz="2400" dirty="0"/>
                  <a:t> and </a:t>
                </a:r>
                <a14:m>
                  <m:oMath xmlns:m="http://schemas.openxmlformats.org/officeDocument/2006/math">
                    <m:r>
                      <a:rPr lang="en-US" sz="2400" i="1" smtClean="0">
                        <a:latin typeface="Cambria Math" panose="02040503050406030204" pitchFamily="18" charset="0"/>
                        <a:ea typeface="Cambria Math" panose="02040503050406030204" pitchFamily="18" charset="0"/>
                      </a:rPr>
                      <m:t>𝛾</m:t>
                    </m:r>
                  </m:oMath>
                </a14:m>
                <a:r>
                  <a:rPr lang="en-US" sz="2400" dirty="0"/>
                  <a:t>-events.</a:t>
                </a:r>
              </a:p>
            </p:txBody>
          </p:sp>
        </mc:Choice>
        <mc:Fallback xmlns="">
          <p:sp>
            <p:nvSpPr>
              <p:cNvPr id="14" name="TextBox 13">
                <a:extLst>
                  <a:ext uri="{FF2B5EF4-FFF2-40B4-BE49-F238E27FC236}">
                    <a16:creationId xmlns:a16="http://schemas.microsoft.com/office/drawing/2014/main" id="{C256D3BF-8B2A-47FB-A317-10D823B6709C}"/>
                  </a:ext>
                </a:extLst>
              </p:cNvPr>
              <p:cNvSpPr txBox="1">
                <a:spLocks noRot="1" noChangeAspect="1" noMove="1" noResize="1" noEditPoints="1" noAdjustHandles="1" noChangeArrowheads="1" noChangeShapeType="1" noTextEdit="1"/>
              </p:cNvSpPr>
              <p:nvPr/>
            </p:nvSpPr>
            <p:spPr>
              <a:xfrm>
                <a:off x="435429" y="5126389"/>
                <a:ext cx="6915613" cy="830997"/>
              </a:xfrm>
              <a:prstGeom prst="rect">
                <a:avLst/>
              </a:prstGeom>
              <a:blipFill>
                <a:blip r:embed="rId9"/>
                <a:stretch>
                  <a:fillRect l="-1322" t="-5882" b="-16176"/>
                </a:stretch>
              </a:blipFill>
            </p:spPr>
            <p:txBody>
              <a:bodyPr/>
              <a:lstStyle/>
              <a:p>
                <a:r>
                  <a:rPr lang="en-US">
                    <a:noFill/>
                  </a:rPr>
                  <a:t> </a:t>
                </a:r>
              </a:p>
            </p:txBody>
          </p:sp>
        </mc:Fallback>
      </mc:AlternateContent>
    </p:spTree>
    <p:extLst>
      <p:ext uri="{BB962C8B-B14F-4D97-AF65-F5344CB8AC3E}">
        <p14:creationId xmlns:p14="http://schemas.microsoft.com/office/powerpoint/2010/main" val="1082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78C5A-9462-4C4C-A7A6-CCAE5F323919}"/>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C1AE2DD7-91DC-49E5-BCFD-77661943A11F}"/>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1338F8AA-1C38-4F2B-B07D-FE781E8EDDB9}"/>
              </a:ext>
            </a:extLst>
          </p:cNvPr>
          <p:cNvSpPr>
            <a:spLocks noGrp="1"/>
          </p:cNvSpPr>
          <p:nvPr>
            <p:ph type="sldNum" sz="quarter" idx="12"/>
          </p:nvPr>
        </p:nvSpPr>
        <p:spPr/>
        <p:txBody>
          <a:bodyPr/>
          <a:lstStyle/>
          <a:p>
            <a:fld id="{AFF47089-F15D-4192-A260-81621E8F456C}" type="slidenum">
              <a:rPr lang="en-US" smtClean="0"/>
              <a:t>15</a:t>
            </a:fld>
            <a:endParaRPr lang="en-US"/>
          </a:p>
        </p:txBody>
      </p:sp>
      <p:sp>
        <p:nvSpPr>
          <p:cNvPr id="5" name="TextBox 4">
            <a:extLst>
              <a:ext uri="{FF2B5EF4-FFF2-40B4-BE49-F238E27FC236}">
                <a16:creationId xmlns:a16="http://schemas.microsoft.com/office/drawing/2014/main" id="{D1356BA0-681F-4AE9-87F9-B5862CB093BD}"/>
              </a:ext>
            </a:extLst>
          </p:cNvPr>
          <p:cNvSpPr txBox="1"/>
          <p:nvPr/>
        </p:nvSpPr>
        <p:spPr>
          <a:xfrm>
            <a:off x="560409" y="360740"/>
            <a:ext cx="2806602" cy="461665"/>
          </a:xfrm>
          <a:prstGeom prst="rect">
            <a:avLst/>
          </a:prstGeom>
          <a:noFill/>
        </p:spPr>
        <p:txBody>
          <a:bodyPr wrap="none" rtlCol="0">
            <a:spAutoFit/>
          </a:bodyPr>
          <a:lstStyle/>
          <a:p>
            <a:r>
              <a:rPr lang="en-US" sz="2400" dirty="0"/>
              <a:t>Result </a:t>
            </a:r>
            <a:r>
              <a:rPr lang="en-US" dirty="0"/>
              <a:t>(arXiv:1906.02723)</a:t>
            </a:r>
            <a:endParaRPr lang="en-US" sz="2400" dirty="0"/>
          </a:p>
        </p:txBody>
      </p:sp>
      <p:pic>
        <p:nvPicPr>
          <p:cNvPr id="6" name="Picture 5">
            <a:extLst>
              <a:ext uri="{FF2B5EF4-FFF2-40B4-BE49-F238E27FC236}">
                <a16:creationId xmlns:a16="http://schemas.microsoft.com/office/drawing/2014/main" id="{E71268EE-6E88-404C-8B14-54E75714783F}"/>
              </a:ext>
            </a:extLst>
          </p:cNvPr>
          <p:cNvPicPr>
            <a:picLocks noChangeAspect="1"/>
          </p:cNvPicPr>
          <p:nvPr/>
        </p:nvPicPr>
        <p:blipFill>
          <a:blip r:embed="rId2"/>
          <a:stretch>
            <a:fillRect/>
          </a:stretch>
        </p:blipFill>
        <p:spPr>
          <a:xfrm>
            <a:off x="794657" y="1105967"/>
            <a:ext cx="10289846" cy="51449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03CCC56-38BB-4326-BE75-F58C212EF63A}"/>
                  </a:ext>
                </a:extLst>
              </p:cNvPr>
              <p:cNvSpPr txBox="1"/>
              <p:nvPr/>
            </p:nvSpPr>
            <p:spPr>
              <a:xfrm>
                <a:off x="3311938" y="360739"/>
                <a:ext cx="8660384" cy="461665"/>
              </a:xfrm>
              <a:prstGeom prst="rect">
                <a:avLst/>
              </a:prstGeom>
              <a:noFill/>
            </p:spPr>
            <p:txBody>
              <a:bodyPr wrap="none" rtlCol="0">
                <a:spAutoFit/>
              </a:bodyPr>
              <a:lstStyle/>
              <a:p>
                <a:r>
                  <a:rPr lang="en-US" sz="2400" dirty="0">
                    <a:solidFill>
                      <a:srgbClr val="FF0000"/>
                    </a:solidFill>
                  </a:rPr>
                  <a:t>No statistically significant evidence for </a:t>
                </a:r>
                <a14:m>
                  <m:oMath xmlns:m="http://schemas.openxmlformats.org/officeDocument/2006/math">
                    <m:r>
                      <a:rPr lang="en-US" sz="2400" b="0" i="1" smtClean="0">
                        <a:solidFill>
                          <a:srgbClr val="FF0000"/>
                        </a:solidFill>
                        <a:latin typeface="Cambria Math" panose="02040503050406030204" pitchFamily="18" charset="0"/>
                      </a:rPr>
                      <m:t>0</m:t>
                    </m:r>
                    <m:r>
                      <a:rPr lang="en-US" sz="2400" b="0" i="1" smtClean="0">
                        <a:solidFill>
                          <a:srgbClr val="FF0000"/>
                        </a:solidFill>
                        <a:latin typeface="Cambria Math" panose="02040503050406030204" pitchFamily="18" charset="0"/>
                        <a:ea typeface="Cambria Math" panose="02040503050406030204" pitchFamily="18" charset="0"/>
                      </a:rPr>
                      <m:t>𝜈𝛽𝛽</m:t>
                    </m:r>
                  </m:oMath>
                </a14:m>
                <a:r>
                  <a:rPr lang="en-US" sz="2400" dirty="0">
                    <a:solidFill>
                      <a:srgbClr val="FF0000"/>
                    </a:solidFill>
                  </a:rPr>
                  <a:t>-decay (blind analysis)</a:t>
                </a:r>
              </a:p>
            </p:txBody>
          </p:sp>
        </mc:Choice>
        <mc:Fallback xmlns="">
          <p:sp>
            <p:nvSpPr>
              <p:cNvPr id="7" name="TextBox 6">
                <a:extLst>
                  <a:ext uri="{FF2B5EF4-FFF2-40B4-BE49-F238E27FC236}">
                    <a16:creationId xmlns:a16="http://schemas.microsoft.com/office/drawing/2014/main" id="{303CCC56-38BB-4326-BE75-F58C212EF63A}"/>
                  </a:ext>
                </a:extLst>
              </p:cNvPr>
              <p:cNvSpPr txBox="1">
                <a:spLocks noRot="1" noChangeAspect="1" noMove="1" noResize="1" noEditPoints="1" noAdjustHandles="1" noChangeArrowheads="1" noChangeShapeType="1" noTextEdit="1"/>
              </p:cNvSpPr>
              <p:nvPr/>
            </p:nvSpPr>
            <p:spPr>
              <a:xfrm>
                <a:off x="3311938" y="360739"/>
                <a:ext cx="8660384" cy="461665"/>
              </a:xfrm>
              <a:prstGeom prst="rect">
                <a:avLst/>
              </a:prstGeom>
              <a:blipFill>
                <a:blip r:embed="rId3"/>
                <a:stretch>
                  <a:fillRect l="-1056"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95490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1503B1-DD46-4D77-B271-7C4539E9C726}"/>
              </a:ext>
            </a:extLst>
          </p:cNvPr>
          <p:cNvSpPr txBox="1"/>
          <p:nvPr/>
        </p:nvSpPr>
        <p:spPr>
          <a:xfrm>
            <a:off x="468086" y="560615"/>
            <a:ext cx="5867184" cy="461665"/>
          </a:xfrm>
          <a:prstGeom prst="rect">
            <a:avLst/>
          </a:prstGeom>
          <a:noFill/>
        </p:spPr>
        <p:txBody>
          <a:bodyPr wrap="none" rtlCol="0">
            <a:spAutoFit/>
          </a:bodyPr>
          <a:lstStyle/>
          <a:p>
            <a:r>
              <a:rPr lang="en-US" sz="2400" dirty="0"/>
              <a:t>What was found signal and background wise?</a:t>
            </a:r>
          </a:p>
        </p:txBody>
      </p:sp>
      <p:graphicFrame>
        <p:nvGraphicFramePr>
          <p:cNvPr id="6" name="Table 5">
            <a:extLst>
              <a:ext uri="{FF2B5EF4-FFF2-40B4-BE49-F238E27FC236}">
                <a16:creationId xmlns:a16="http://schemas.microsoft.com/office/drawing/2014/main" id="{E747506E-4585-4155-8F2B-5CF7FD01AFF7}"/>
              </a:ext>
            </a:extLst>
          </p:cNvPr>
          <p:cNvGraphicFramePr>
            <a:graphicFrameLocks noGrp="1"/>
          </p:cNvGraphicFramePr>
          <p:nvPr>
            <p:extLst>
              <p:ext uri="{D42A27DB-BD31-4B8C-83A1-F6EECF244321}">
                <p14:modId xmlns:p14="http://schemas.microsoft.com/office/powerpoint/2010/main" val="3098749377"/>
              </p:ext>
            </p:extLst>
          </p:nvPr>
        </p:nvGraphicFramePr>
        <p:xfrm>
          <a:off x="544179" y="1275722"/>
          <a:ext cx="3614165" cy="2313792"/>
        </p:xfrm>
        <a:graphic>
          <a:graphicData uri="http://schemas.openxmlformats.org/drawingml/2006/table">
            <a:tbl>
              <a:tblPr firstRow="1" bandRow="1">
                <a:tableStyleId>{3C2FFA5D-87B4-456A-9821-1D502468CF0F}</a:tableStyleId>
              </a:tblPr>
              <a:tblGrid>
                <a:gridCol w="1416715">
                  <a:extLst>
                    <a:ext uri="{9D8B030D-6E8A-4147-A177-3AD203B41FA5}">
                      <a16:colId xmlns:a16="http://schemas.microsoft.com/office/drawing/2014/main" val="20000"/>
                    </a:ext>
                  </a:extLst>
                </a:gridCol>
                <a:gridCol w="1113200">
                  <a:extLst>
                    <a:ext uri="{9D8B030D-6E8A-4147-A177-3AD203B41FA5}">
                      <a16:colId xmlns:a16="http://schemas.microsoft.com/office/drawing/2014/main" val="20001"/>
                    </a:ext>
                  </a:extLst>
                </a:gridCol>
                <a:gridCol w="1084250">
                  <a:extLst>
                    <a:ext uri="{9D8B030D-6E8A-4147-A177-3AD203B41FA5}">
                      <a16:colId xmlns:a16="http://schemas.microsoft.com/office/drawing/2014/main" val="20002"/>
                    </a:ext>
                  </a:extLst>
                </a:gridCol>
              </a:tblGrid>
              <a:tr h="677732">
                <a:tc>
                  <a:txBody>
                    <a:bodyPr/>
                    <a:lstStyle/>
                    <a:p>
                      <a:r>
                        <a:rPr lang="en-US" sz="1600" dirty="0"/>
                        <a:t>Contributions to</a:t>
                      </a:r>
                      <a:r>
                        <a:rPr lang="en-US" sz="1600" baseline="0" dirty="0"/>
                        <a:t> Q</a:t>
                      </a:r>
                      <a:r>
                        <a:rPr lang="el-GR" sz="1600" baseline="-25000" dirty="0">
                          <a:latin typeface="Calibri" panose="020F0502020204030204" pitchFamily="34" charset="0"/>
                          <a:cs typeface="Calibri" panose="020F0502020204030204" pitchFamily="34" charset="0"/>
                        </a:rPr>
                        <a:t>ββ</a:t>
                      </a:r>
                      <a:r>
                        <a:rPr lang="en-US" sz="1600" baseline="0" dirty="0"/>
                        <a:t>±2</a:t>
                      </a:r>
                      <a:r>
                        <a:rPr lang="el-GR" sz="1600" baseline="0" dirty="0"/>
                        <a:t>σ</a:t>
                      </a:r>
                      <a:endParaRPr lang="en-US" sz="1600" dirty="0"/>
                    </a:p>
                  </a:txBody>
                  <a:tcPr marL="60512" marR="60512" marT="30256" marB="30256"/>
                </a:tc>
                <a:tc>
                  <a:txBody>
                    <a:bodyPr/>
                    <a:lstStyle/>
                    <a:p>
                      <a:r>
                        <a:rPr lang="en-US" sz="1600" dirty="0"/>
                        <a:t>Phase</a:t>
                      </a:r>
                      <a:r>
                        <a:rPr lang="en-US" sz="1600" baseline="0" dirty="0"/>
                        <a:t> </a:t>
                      </a:r>
                      <a:r>
                        <a:rPr lang="en-US" sz="1600" dirty="0"/>
                        <a:t>I </a:t>
                      </a:r>
                    </a:p>
                    <a:p>
                      <a:r>
                        <a:rPr lang="en-US" sz="1600" baseline="0" dirty="0"/>
                        <a:t>117.4 </a:t>
                      </a:r>
                      <a:r>
                        <a:rPr lang="en-US" sz="1600" baseline="0" dirty="0" err="1"/>
                        <a:t>kg</a:t>
                      </a:r>
                      <a:r>
                        <a:rPr lang="en-US" sz="1600" baseline="0" dirty="0" err="1">
                          <a:latin typeface="Times New Roman" panose="02020603050405020304" pitchFamily="18" charset="0"/>
                          <a:cs typeface="Times New Roman" panose="02020603050405020304" pitchFamily="18" charset="0"/>
                        </a:rPr>
                        <a:t>·</a:t>
                      </a:r>
                      <a:r>
                        <a:rPr lang="en-US" sz="1600" baseline="0" dirty="0" err="1"/>
                        <a:t>yr</a:t>
                      </a:r>
                      <a:r>
                        <a:rPr lang="en-US" sz="1600" baseline="0" dirty="0"/>
                        <a:t> [</a:t>
                      </a:r>
                      <a:r>
                        <a:rPr lang="en-US" sz="1600" baseline="0" dirty="0" err="1"/>
                        <a:t>cnts</a:t>
                      </a:r>
                      <a:r>
                        <a:rPr lang="en-US" sz="1600" baseline="0" dirty="0"/>
                        <a:t>]</a:t>
                      </a:r>
                      <a:endParaRPr lang="en-US" sz="1600" dirty="0"/>
                    </a:p>
                  </a:txBody>
                  <a:tcPr marL="60512" marR="60512" marT="30256" marB="30256"/>
                </a:tc>
                <a:tc>
                  <a:txBody>
                    <a:bodyPr/>
                    <a:lstStyle/>
                    <a:p>
                      <a:r>
                        <a:rPr lang="en-US" sz="1600" dirty="0"/>
                        <a:t>Phase II </a:t>
                      </a:r>
                    </a:p>
                    <a:p>
                      <a:r>
                        <a:rPr lang="en-US" sz="1600" dirty="0"/>
                        <a:t>116.7 </a:t>
                      </a:r>
                      <a:r>
                        <a:rPr lang="en-US" sz="1600" baseline="0" dirty="0" err="1"/>
                        <a:t>kg</a:t>
                      </a:r>
                      <a:r>
                        <a:rPr lang="en-US" sz="1600" baseline="0" dirty="0" err="1">
                          <a:latin typeface="Times New Roman" panose="02020603050405020304" pitchFamily="18" charset="0"/>
                          <a:cs typeface="Times New Roman" panose="02020603050405020304" pitchFamily="18" charset="0"/>
                        </a:rPr>
                        <a:t>·</a:t>
                      </a:r>
                      <a:r>
                        <a:rPr lang="en-US" sz="1600" baseline="0" dirty="0" err="1"/>
                        <a:t>yr</a:t>
                      </a:r>
                      <a:r>
                        <a:rPr lang="en-US" sz="1600" dirty="0"/>
                        <a:t> [</a:t>
                      </a:r>
                      <a:r>
                        <a:rPr lang="en-US" sz="1600" dirty="0" err="1"/>
                        <a:t>cnts</a:t>
                      </a:r>
                      <a:r>
                        <a:rPr lang="en-US" sz="1600" dirty="0"/>
                        <a:t>]</a:t>
                      </a:r>
                    </a:p>
                  </a:txBody>
                  <a:tcPr marL="60512" marR="60512" marT="30256" marB="30256"/>
                </a:tc>
                <a:extLst>
                  <a:ext uri="{0D108BD9-81ED-4DB2-BD59-A6C34878D82A}">
                    <a16:rowId xmlns:a16="http://schemas.microsoft.com/office/drawing/2014/main" val="10000"/>
                  </a:ext>
                </a:extLst>
              </a:tr>
              <a:tr h="266252">
                <a:tc>
                  <a:txBody>
                    <a:bodyPr/>
                    <a:lstStyle/>
                    <a:p>
                      <a:r>
                        <a:rPr lang="en-US" sz="1600" baseline="30000" dirty="0"/>
                        <a:t>232</a:t>
                      </a:r>
                      <a:r>
                        <a:rPr lang="en-US" sz="1600" dirty="0"/>
                        <a:t>Th</a:t>
                      </a:r>
                    </a:p>
                  </a:txBody>
                  <a:tcPr marL="60512" marR="60512" marT="30256" marB="30256"/>
                </a:tc>
                <a:tc>
                  <a:txBody>
                    <a:bodyPr/>
                    <a:lstStyle/>
                    <a:p>
                      <a:r>
                        <a:rPr lang="en-US" sz="1600" dirty="0"/>
                        <a:t>12.6</a:t>
                      </a:r>
                    </a:p>
                  </a:txBody>
                  <a:tcPr marL="60512" marR="60512" marT="30256" marB="30256"/>
                </a:tc>
                <a:tc>
                  <a:txBody>
                    <a:bodyPr/>
                    <a:lstStyle/>
                    <a:p>
                      <a:r>
                        <a:rPr lang="en-US" sz="1600" dirty="0"/>
                        <a:t>12.0</a:t>
                      </a:r>
                    </a:p>
                  </a:txBody>
                  <a:tcPr marL="60512" marR="60512" marT="30256" marB="30256"/>
                </a:tc>
                <a:extLst>
                  <a:ext uri="{0D108BD9-81ED-4DB2-BD59-A6C34878D82A}">
                    <a16:rowId xmlns:a16="http://schemas.microsoft.com/office/drawing/2014/main" val="10001"/>
                  </a:ext>
                </a:extLst>
              </a:tr>
              <a:tr h="266252">
                <a:tc>
                  <a:txBody>
                    <a:bodyPr/>
                    <a:lstStyle/>
                    <a:p>
                      <a:r>
                        <a:rPr lang="en-US" sz="1600" baseline="30000" dirty="0"/>
                        <a:t>238</a:t>
                      </a:r>
                      <a:r>
                        <a:rPr lang="en-US" sz="1600" dirty="0"/>
                        <a:t>U</a:t>
                      </a:r>
                    </a:p>
                  </a:txBody>
                  <a:tcPr marL="60512" marR="60512" marT="30256" marB="30256"/>
                </a:tc>
                <a:tc>
                  <a:txBody>
                    <a:bodyPr/>
                    <a:lstStyle/>
                    <a:p>
                      <a:r>
                        <a:rPr lang="en-US" sz="1600" dirty="0"/>
                        <a:t>10.0</a:t>
                      </a:r>
                    </a:p>
                  </a:txBody>
                  <a:tcPr marL="60512" marR="60512" marT="30256" marB="30256"/>
                </a:tc>
                <a:tc>
                  <a:txBody>
                    <a:bodyPr/>
                    <a:lstStyle/>
                    <a:p>
                      <a:r>
                        <a:rPr lang="en-US" sz="1600" dirty="0"/>
                        <a:t>8.2</a:t>
                      </a:r>
                    </a:p>
                  </a:txBody>
                  <a:tcPr marL="60512" marR="60512" marT="30256" marB="30256"/>
                </a:tc>
                <a:extLst>
                  <a:ext uri="{0D108BD9-81ED-4DB2-BD59-A6C34878D82A}">
                    <a16:rowId xmlns:a16="http://schemas.microsoft.com/office/drawing/2014/main" val="10002"/>
                  </a:ext>
                </a:extLst>
              </a:tr>
              <a:tr h="266252">
                <a:tc>
                  <a:txBody>
                    <a:bodyPr/>
                    <a:lstStyle/>
                    <a:p>
                      <a:r>
                        <a:rPr lang="en-US" sz="1600" baseline="30000" dirty="0"/>
                        <a:t>137</a:t>
                      </a:r>
                      <a:r>
                        <a:rPr lang="en-US" sz="1600" dirty="0"/>
                        <a:t>Xe</a:t>
                      </a:r>
                    </a:p>
                  </a:txBody>
                  <a:tcPr marL="60512" marR="60512" marT="30256" marB="30256"/>
                </a:tc>
                <a:tc>
                  <a:txBody>
                    <a:bodyPr/>
                    <a:lstStyle/>
                    <a:p>
                      <a:r>
                        <a:rPr lang="en-US" sz="1600" dirty="0"/>
                        <a:t>8.7</a:t>
                      </a:r>
                    </a:p>
                  </a:txBody>
                  <a:tcPr marL="60512" marR="60512" marT="30256" marB="30256"/>
                </a:tc>
                <a:tc>
                  <a:txBody>
                    <a:bodyPr/>
                    <a:lstStyle/>
                    <a:p>
                      <a:r>
                        <a:rPr lang="en-US" sz="1600" dirty="0"/>
                        <a:t>9.3</a:t>
                      </a:r>
                    </a:p>
                  </a:txBody>
                  <a:tcPr marL="60512" marR="60512" marT="30256" marB="30256"/>
                </a:tc>
                <a:extLst>
                  <a:ext uri="{0D108BD9-81ED-4DB2-BD59-A6C34878D82A}">
                    <a16:rowId xmlns:a16="http://schemas.microsoft.com/office/drawing/2014/main" val="10003"/>
                  </a:ext>
                </a:extLst>
              </a:tr>
              <a:tr h="266252">
                <a:tc>
                  <a:txBody>
                    <a:bodyPr/>
                    <a:lstStyle/>
                    <a:p>
                      <a:r>
                        <a:rPr lang="en-US" sz="1600" b="1" i="0" dirty="0"/>
                        <a:t>Total</a:t>
                      </a:r>
                    </a:p>
                  </a:txBody>
                  <a:tcPr marL="60512" marR="60512" marT="30256" marB="30256"/>
                </a:tc>
                <a:tc>
                  <a:txBody>
                    <a:bodyPr/>
                    <a:lstStyle/>
                    <a:p>
                      <a:pPr marL="0" marR="0" indent="0" algn="l" defTabSz="509352" rtl="0" eaLnBrk="1" fontAlgn="auto" latinLnBrk="0" hangingPunct="1">
                        <a:lnSpc>
                          <a:spcPct val="100000"/>
                        </a:lnSpc>
                        <a:spcBef>
                          <a:spcPts val="0"/>
                        </a:spcBef>
                        <a:spcAft>
                          <a:spcPts val="0"/>
                        </a:spcAft>
                        <a:buClrTx/>
                        <a:buSzTx/>
                        <a:buFontTx/>
                        <a:buNone/>
                        <a:tabLst/>
                        <a:defRPr/>
                      </a:pPr>
                      <a:r>
                        <a:rPr lang="en-US" sz="1600" b="1" i="0" dirty="0"/>
                        <a:t>32.3±2.3</a:t>
                      </a:r>
                    </a:p>
                  </a:txBody>
                  <a:tcPr marL="60512" marR="60512" marT="30256" marB="30256"/>
                </a:tc>
                <a:tc>
                  <a:txBody>
                    <a:bodyPr/>
                    <a:lstStyle/>
                    <a:p>
                      <a:r>
                        <a:rPr lang="en-US" sz="1600" b="1" i="0" dirty="0"/>
                        <a:t>30.9±2.4</a:t>
                      </a:r>
                    </a:p>
                  </a:txBody>
                  <a:tcPr marL="60512" marR="60512" marT="30256" marB="30256"/>
                </a:tc>
                <a:extLst>
                  <a:ext uri="{0D108BD9-81ED-4DB2-BD59-A6C34878D82A}">
                    <a16:rowId xmlns:a16="http://schemas.microsoft.com/office/drawing/2014/main" val="10004"/>
                  </a:ext>
                </a:extLst>
              </a:tr>
              <a:tr h="266252">
                <a:tc>
                  <a:txBody>
                    <a:bodyPr/>
                    <a:lstStyle/>
                    <a:p>
                      <a:r>
                        <a:rPr lang="en-US" sz="1600" b="1" i="1" dirty="0"/>
                        <a:t>Data</a:t>
                      </a:r>
                    </a:p>
                  </a:txBody>
                  <a:tcPr marL="60512" marR="60512" marT="30256" marB="30256"/>
                </a:tc>
                <a:tc>
                  <a:txBody>
                    <a:bodyPr/>
                    <a:lstStyle/>
                    <a:p>
                      <a:r>
                        <a:rPr lang="en-US" sz="1600" b="1" i="1" dirty="0"/>
                        <a:t>39</a:t>
                      </a:r>
                    </a:p>
                  </a:txBody>
                  <a:tcPr marL="60512" marR="60512" marT="30256" marB="30256"/>
                </a:tc>
                <a:tc>
                  <a:txBody>
                    <a:bodyPr/>
                    <a:lstStyle/>
                    <a:p>
                      <a:r>
                        <a:rPr lang="en-US" sz="1600" b="1" i="1" dirty="0"/>
                        <a:t>26</a:t>
                      </a:r>
                    </a:p>
                  </a:txBody>
                  <a:tcPr marL="60512" marR="60512" marT="30256" marB="30256"/>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D4169BFE-A431-43DA-8077-83D51A865E0B}"/>
              </a:ext>
            </a:extLst>
          </p:cNvPr>
          <p:cNvSpPr txBox="1"/>
          <p:nvPr/>
        </p:nvSpPr>
        <p:spPr>
          <a:xfrm>
            <a:off x="4256317" y="1983739"/>
            <a:ext cx="2020810" cy="369332"/>
          </a:xfrm>
          <a:prstGeom prst="rect">
            <a:avLst/>
          </a:prstGeom>
          <a:noFill/>
        </p:spPr>
        <p:txBody>
          <a:bodyPr wrap="none" rtlCol="0">
            <a:spAutoFit/>
          </a:bodyPr>
          <a:lstStyle/>
          <a:p>
            <a:pPr eaLnBrk="1" fontAlgn="auto" hangingPunct="1">
              <a:spcBef>
                <a:spcPts val="0"/>
              </a:spcBef>
              <a:spcAft>
                <a:spcPts val="0"/>
              </a:spcAft>
            </a:pPr>
            <a:r>
              <a:rPr lang="en-US" dirty="0">
                <a:solidFill>
                  <a:prstClr val="black"/>
                </a:solidFill>
                <a:latin typeface="Calibri" panose="020F0502020204030204"/>
              </a:rPr>
              <a:t>external </a:t>
            </a:r>
            <a:r>
              <a:rPr lang="el-GR" dirty="0">
                <a:solidFill>
                  <a:prstClr val="black"/>
                </a:solidFill>
                <a:latin typeface="Calibri" panose="020F0502020204030204" pitchFamily="34" charset="0"/>
              </a:rPr>
              <a:t>γ</a:t>
            </a:r>
            <a:r>
              <a:rPr lang="en-US" dirty="0">
                <a:solidFill>
                  <a:prstClr val="black"/>
                </a:solidFill>
                <a:latin typeface="Calibri" panose="020F0502020204030204" pitchFamily="34" charset="0"/>
              </a:rPr>
              <a:t>-radiation</a:t>
            </a:r>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CB73F76F-4417-4ACF-8C7F-9A7D4F7BE839}"/>
              </a:ext>
            </a:extLst>
          </p:cNvPr>
          <p:cNvSpPr txBox="1"/>
          <p:nvPr/>
        </p:nvSpPr>
        <p:spPr>
          <a:xfrm>
            <a:off x="4256317" y="2303870"/>
            <a:ext cx="2020810" cy="369332"/>
          </a:xfrm>
          <a:prstGeom prst="rect">
            <a:avLst/>
          </a:prstGeom>
          <a:noFill/>
        </p:spPr>
        <p:txBody>
          <a:bodyPr wrap="none" rtlCol="0">
            <a:spAutoFit/>
          </a:bodyPr>
          <a:lstStyle/>
          <a:p>
            <a:pPr eaLnBrk="1" fontAlgn="auto" hangingPunct="1">
              <a:spcBef>
                <a:spcPts val="0"/>
              </a:spcBef>
              <a:spcAft>
                <a:spcPts val="0"/>
              </a:spcAft>
            </a:pPr>
            <a:r>
              <a:rPr lang="en-US" dirty="0">
                <a:solidFill>
                  <a:prstClr val="black"/>
                </a:solidFill>
                <a:latin typeface="Calibri" panose="020F0502020204030204"/>
              </a:rPr>
              <a:t>external </a:t>
            </a:r>
            <a:r>
              <a:rPr lang="el-GR" dirty="0">
                <a:solidFill>
                  <a:prstClr val="black"/>
                </a:solidFill>
                <a:latin typeface="Calibri" panose="020F0502020204030204" pitchFamily="34" charset="0"/>
              </a:rPr>
              <a:t>γ</a:t>
            </a:r>
            <a:r>
              <a:rPr lang="en-US" dirty="0">
                <a:solidFill>
                  <a:prstClr val="black"/>
                </a:solidFill>
                <a:latin typeface="Calibri" panose="020F0502020204030204" pitchFamily="34" charset="0"/>
              </a:rPr>
              <a:t>-radiation</a:t>
            </a:r>
            <a:endParaRPr lang="en-US"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EC304199-D223-43F7-96AA-0B65F0796EB2}"/>
              </a:ext>
            </a:extLst>
          </p:cNvPr>
          <p:cNvSpPr txBox="1"/>
          <p:nvPr/>
        </p:nvSpPr>
        <p:spPr>
          <a:xfrm>
            <a:off x="4256317" y="2624000"/>
            <a:ext cx="1130438" cy="369332"/>
          </a:xfrm>
          <a:prstGeom prst="rect">
            <a:avLst/>
          </a:prstGeom>
          <a:noFill/>
        </p:spPr>
        <p:txBody>
          <a:bodyPr wrap="none" rtlCol="0">
            <a:spAutoFit/>
          </a:bodyPr>
          <a:lstStyle/>
          <a:p>
            <a:pPr eaLnBrk="1" fontAlgn="auto" hangingPunct="1">
              <a:spcBef>
                <a:spcPts val="0"/>
              </a:spcBef>
              <a:spcAft>
                <a:spcPts val="0"/>
              </a:spcAft>
            </a:pPr>
            <a:r>
              <a:rPr lang="en-US" dirty="0">
                <a:solidFill>
                  <a:prstClr val="black"/>
                </a:solidFill>
                <a:latin typeface="Calibri" panose="020F0502020204030204"/>
              </a:rPr>
              <a:t>n-induced</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A14A33E8-A471-498F-9DDF-C76F289B4621}"/>
                  </a:ext>
                </a:extLst>
              </p:cNvPr>
              <p:cNvGraphicFramePr>
                <a:graphicFrameLocks noGrp="1"/>
              </p:cNvGraphicFramePr>
              <p:nvPr>
                <p:extLst>
                  <p:ext uri="{D42A27DB-BD31-4B8C-83A1-F6EECF244321}">
                    <p14:modId xmlns:p14="http://schemas.microsoft.com/office/powerpoint/2010/main" val="4219308351"/>
                  </p:ext>
                </p:extLst>
              </p:nvPr>
            </p:nvGraphicFramePr>
            <p:xfrm>
              <a:off x="178935" y="4076097"/>
              <a:ext cx="6008483" cy="2490425"/>
            </p:xfrm>
            <a:graphic>
              <a:graphicData uri="http://schemas.openxmlformats.org/drawingml/2006/table">
                <a:tbl>
                  <a:tblPr firstRow="1" bandRow="1">
                    <a:tableStyleId>{5C22544A-7EE6-4342-B048-85BDC9FD1C3A}</a:tableStyleId>
                  </a:tblPr>
                  <a:tblGrid>
                    <a:gridCol w="2169465">
                      <a:extLst>
                        <a:ext uri="{9D8B030D-6E8A-4147-A177-3AD203B41FA5}">
                          <a16:colId xmlns:a16="http://schemas.microsoft.com/office/drawing/2014/main" val="3492062869"/>
                        </a:ext>
                      </a:extLst>
                    </a:gridCol>
                    <a:gridCol w="1899729">
                      <a:extLst>
                        <a:ext uri="{9D8B030D-6E8A-4147-A177-3AD203B41FA5}">
                          <a16:colId xmlns:a16="http://schemas.microsoft.com/office/drawing/2014/main" val="1370634996"/>
                        </a:ext>
                      </a:extLst>
                    </a:gridCol>
                    <a:gridCol w="1939289">
                      <a:extLst>
                        <a:ext uri="{9D8B030D-6E8A-4147-A177-3AD203B41FA5}">
                          <a16:colId xmlns:a16="http://schemas.microsoft.com/office/drawing/2014/main" val="409631754"/>
                        </a:ext>
                      </a:extLst>
                    </a:gridCol>
                  </a:tblGrid>
                  <a:tr h="370840">
                    <a:tc>
                      <a:txBody>
                        <a:bodyPr/>
                        <a:lstStyle/>
                        <a:p>
                          <a:r>
                            <a:rPr lang="en-US" dirty="0"/>
                            <a:t>Background rate</a:t>
                          </a:r>
                        </a:p>
                        <a:p>
                          <a:r>
                            <a:rPr lang="en-US" dirty="0"/>
                            <a:t>@</a:t>
                          </a:r>
                          <a:r>
                            <a:rPr lang="en-US" sz="1800" baseline="0" dirty="0"/>
                            <a:t>Q</a:t>
                          </a:r>
                          <a:r>
                            <a:rPr lang="el-GR" sz="1800" baseline="-25000" dirty="0">
                              <a:latin typeface="Calibri" panose="020F0502020204030204" pitchFamily="34" charset="0"/>
                              <a:cs typeface="Calibri" panose="020F0502020204030204" pitchFamily="34" charset="0"/>
                            </a:rPr>
                            <a:t>ββ</a:t>
                          </a:r>
                          <a:endParaRPr lang="en-US" dirty="0"/>
                        </a:p>
                      </a:txBody>
                      <a:tcPr/>
                    </a:tc>
                    <a:tc>
                      <a:txBody>
                        <a:bodyPr/>
                        <a:lstStyle/>
                        <a:p>
                          <a:r>
                            <a:rPr lang="en-US" sz="1800" dirty="0"/>
                            <a:t>Phase</a:t>
                          </a:r>
                          <a:r>
                            <a:rPr lang="en-US" sz="1800" baseline="0" dirty="0"/>
                            <a:t> </a:t>
                          </a:r>
                          <a:r>
                            <a:rPr lang="en-US" sz="1800" dirty="0"/>
                            <a:t>I </a:t>
                          </a:r>
                        </a:p>
                        <a:p>
                          <a:r>
                            <a:rPr lang="en-US" sz="1800" baseline="0" dirty="0"/>
                            <a:t>117.4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r>
                            <a:rPr lang="en-US" sz="1800" baseline="0" dirty="0"/>
                            <a:t>866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sz="1800" dirty="0"/>
                            <a:t>Phase II </a:t>
                          </a:r>
                        </a:p>
                        <a:p>
                          <a:r>
                            <a:rPr lang="en-US" sz="1800" dirty="0"/>
                            <a:t>116.7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r>
                            <a:rPr lang="en-US" sz="1800" baseline="0" dirty="0"/>
                            <a:t>861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extLst>
                      <a:ext uri="{0D108BD9-81ED-4DB2-BD59-A6C34878D82A}">
                        <a16:rowId xmlns:a16="http://schemas.microsoft.com/office/drawing/2014/main" val="1535242431"/>
                      </a:ext>
                    </a:extLst>
                  </a:tr>
                  <a:tr h="370840">
                    <a:tc>
                      <a:txBody>
                        <a:bodyPr/>
                        <a:lstStyle/>
                        <a:p>
                          <a:r>
                            <a:rPr lang="en-US" dirty="0"/>
                            <a:t>[</a:t>
                          </a:r>
                          <a:r>
                            <a:rPr lang="en-US" dirty="0" err="1"/>
                            <a:t>cnts</a:t>
                          </a:r>
                          <a:r>
                            <a:rPr lang="en-US" dirty="0"/>
                            <a:t>/(</a:t>
                          </a:r>
                          <a:r>
                            <a:rPr lang="en-US" dirty="0" err="1"/>
                            <a:t>keV</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a:t>
                          </a:r>
                          <a:r>
                            <a:rPr lang="en-US" dirty="0" err="1"/>
                            <a:t>kg</a:t>
                          </a:r>
                          <a:r>
                            <a:rPr lang="en-US" dirty="0"/>
                            <a:t>]</a:t>
                          </a:r>
                        </a:p>
                      </a:txBody>
                      <a:tcPr/>
                    </a:tc>
                    <a:tc>
                      <a:txBody>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1.7</m:t>
                                    </m:r>
                                    <m:r>
                                      <a:rPr lang="en-US" b="0" i="1" smtClean="0">
                                        <a:latin typeface="Cambria Math" panose="02040503050406030204" pitchFamily="18" charset="0"/>
                                        <a:ea typeface="Cambria Math" panose="02040503050406030204" pitchFamily="18" charset="0"/>
                                      </a:rPr>
                                      <m:t>±0.2</m:t>
                                    </m:r>
                                  </m:e>
                                </m:d>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1.9</m:t>
                                    </m:r>
                                    <m:r>
                                      <a:rPr lang="en-US" b="0" i="1" smtClean="0">
                                        <a:latin typeface="Cambria Math" panose="02040503050406030204" pitchFamily="18" charset="0"/>
                                        <a:ea typeface="Cambria Math" panose="02040503050406030204" pitchFamily="18" charset="0"/>
                                      </a:rPr>
                                      <m:t>±0.2</m:t>
                                    </m:r>
                                  </m:e>
                                </m:d>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m:oMathPara>
                          </a14:m>
                          <a:endParaRPr lang="en-US" dirty="0"/>
                        </a:p>
                      </a:txBody>
                      <a:tcPr/>
                    </a:tc>
                    <a:extLst>
                      <a:ext uri="{0D108BD9-81ED-4DB2-BD59-A6C34878D82A}">
                        <a16:rowId xmlns:a16="http://schemas.microsoft.com/office/drawing/2014/main" val="1884815556"/>
                      </a:ext>
                    </a:extLst>
                  </a:tr>
                  <a:tr h="449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cnts</a:t>
                          </a:r>
                          <a:r>
                            <a:rPr lang="en-US" dirty="0"/>
                            <a:t>/(</a:t>
                          </a:r>
                          <a:r>
                            <a:rPr lang="en-US" dirty="0" err="1"/>
                            <a:t>FWHM</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a:t>
                          </a:r>
                          <a:r>
                            <a:rPr lang="en-US" dirty="0" err="1"/>
                            <a:t>kg</a:t>
                          </a:r>
                          <a:r>
                            <a:rPr lang="en-US" dirty="0"/>
                            <a:t>]</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0.133</m:t>
                                </m:r>
                                <m:r>
                                  <a:rPr lang="en-US" b="0" i="1" smtClean="0">
                                    <a:latin typeface="Cambria Math" panose="02040503050406030204" pitchFamily="18" charset="0"/>
                                    <a:ea typeface="Cambria Math" panose="02040503050406030204" pitchFamily="18" charset="0"/>
                                  </a:rPr>
                                  <m:t>±0.016</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0.127</m:t>
                                </m:r>
                                <m:r>
                                  <a:rPr lang="en-US" b="0" i="1" smtClean="0">
                                    <a:latin typeface="Cambria Math" panose="02040503050406030204" pitchFamily="18" charset="0"/>
                                    <a:ea typeface="Cambria Math" panose="02040503050406030204" pitchFamily="18" charset="0"/>
                                  </a:rPr>
                                  <m:t>±0.013</m:t>
                                </m:r>
                              </m:oMath>
                            </m:oMathPara>
                          </a14:m>
                          <a:endParaRPr lang="en-US" dirty="0"/>
                        </a:p>
                      </a:txBody>
                      <a:tcPr/>
                    </a:tc>
                    <a:extLst>
                      <a:ext uri="{0D108BD9-81ED-4DB2-BD59-A6C34878D82A}">
                        <a16:rowId xmlns:a16="http://schemas.microsoft.com/office/drawing/2014/main" val="2479095769"/>
                      </a:ext>
                    </a:extLst>
                  </a:tr>
                  <a:tr h="335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cnts</a:t>
                          </a:r>
                          <a:r>
                            <a:rPr lang="en-US" dirty="0"/>
                            <a:t>/(</a:t>
                          </a:r>
                          <a:r>
                            <a:rPr lang="en-US" dirty="0" err="1"/>
                            <a:t>FWHM</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·mol</a:t>
                          </a:r>
                          <a:r>
                            <a:rPr lang="en-US"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0.022</m:t>
                                </m:r>
                                <m:r>
                                  <a:rPr lang="en-US" b="0" i="1" smtClean="0">
                                    <a:latin typeface="Cambria Math" panose="02040503050406030204" pitchFamily="18" charset="0"/>
                                    <a:ea typeface="Cambria Math" panose="02040503050406030204" pitchFamily="18" charset="0"/>
                                  </a:rPr>
                                  <m:t>±0.003</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0.021</m:t>
                                </m:r>
                                <m:r>
                                  <a:rPr lang="en-US" b="0" i="1" smtClean="0">
                                    <a:latin typeface="Cambria Math" panose="02040503050406030204" pitchFamily="18" charset="0"/>
                                    <a:ea typeface="Cambria Math" panose="02040503050406030204" pitchFamily="18" charset="0"/>
                                  </a:rPr>
                                  <m:t>±0.002</m:t>
                                </m:r>
                              </m:oMath>
                            </m:oMathPara>
                          </a14:m>
                          <a:endParaRPr lang="en-US" dirty="0"/>
                        </a:p>
                      </a:txBody>
                      <a:tcPr/>
                    </a:tc>
                    <a:extLst>
                      <a:ext uri="{0D108BD9-81ED-4DB2-BD59-A6C34878D82A}">
                        <a16:rowId xmlns:a16="http://schemas.microsoft.com/office/drawing/2014/main" val="2398920143"/>
                      </a:ext>
                    </a:extLst>
                  </a:tr>
                  <a:tr h="356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𝐹𝑊𝐻𝑀</m:t>
                                  </m:r>
                                </m:e>
                                <m:sub>
                                  <m:r>
                                    <a:rPr lang="en-US" b="0" i="1" smtClean="0">
                                      <a:latin typeface="Cambria Math" panose="02040503050406030204" pitchFamily="18" charset="0"/>
                                      <a:ea typeface="Cambria Math" panose="02040503050406030204" pitchFamily="18" charset="0"/>
                                    </a:rPr>
                                    <m:t>𝛽𝛽</m:t>
                                  </m:r>
                                </m:sub>
                              </m:sSub>
                            </m:oMath>
                          </a14:m>
                          <a:r>
                            <a:rPr lang="en-US" dirty="0"/>
                            <a:t> [keV]</a:t>
                          </a:r>
                        </a:p>
                      </a:txBody>
                      <a:tcPr/>
                    </a:tc>
                    <a:tc>
                      <a:txBody>
                        <a:bodyPr/>
                        <a:lstStyle/>
                        <a:p>
                          <a:pPr algn="ctr"/>
                          <a:r>
                            <a:rPr lang="en-US" dirty="0"/>
                            <a:t>78.3</a:t>
                          </a:r>
                        </a:p>
                      </a:txBody>
                      <a:tcPr/>
                    </a:tc>
                    <a:tc>
                      <a:txBody>
                        <a:bodyPr/>
                        <a:lstStyle/>
                        <a:p>
                          <a:pPr algn="ctr"/>
                          <a:r>
                            <a:rPr lang="en-US" dirty="0"/>
                            <a:t>66.7</a:t>
                          </a:r>
                        </a:p>
                      </a:txBody>
                      <a:tcPr/>
                    </a:tc>
                    <a:extLst>
                      <a:ext uri="{0D108BD9-81ED-4DB2-BD59-A6C34878D82A}">
                        <a16:rowId xmlns:a16="http://schemas.microsoft.com/office/drawing/2014/main" val="698343386"/>
                      </a:ext>
                    </a:extLst>
                  </a:tr>
                </a:tbl>
              </a:graphicData>
            </a:graphic>
          </p:graphicFrame>
        </mc:Choice>
        <mc:Fallback xmlns="">
          <p:graphicFrame>
            <p:nvGraphicFramePr>
              <p:cNvPr id="10" name="Table 9">
                <a:extLst>
                  <a:ext uri="{FF2B5EF4-FFF2-40B4-BE49-F238E27FC236}">
                    <a16:creationId xmlns:a16="http://schemas.microsoft.com/office/drawing/2014/main" id="{A14A33E8-A471-498F-9DDF-C76F289B4621}"/>
                  </a:ext>
                </a:extLst>
              </p:cNvPr>
              <p:cNvGraphicFramePr>
                <a:graphicFrameLocks noGrp="1"/>
              </p:cNvGraphicFramePr>
              <p:nvPr>
                <p:extLst>
                  <p:ext uri="{D42A27DB-BD31-4B8C-83A1-F6EECF244321}">
                    <p14:modId xmlns:p14="http://schemas.microsoft.com/office/powerpoint/2010/main" val="4219308351"/>
                  </p:ext>
                </p:extLst>
              </p:nvPr>
            </p:nvGraphicFramePr>
            <p:xfrm>
              <a:off x="178935" y="4076097"/>
              <a:ext cx="6008483" cy="2490425"/>
            </p:xfrm>
            <a:graphic>
              <a:graphicData uri="http://schemas.openxmlformats.org/drawingml/2006/table">
                <a:tbl>
                  <a:tblPr firstRow="1" bandRow="1">
                    <a:tableStyleId>{5C22544A-7EE6-4342-B048-85BDC9FD1C3A}</a:tableStyleId>
                  </a:tblPr>
                  <a:tblGrid>
                    <a:gridCol w="2169465">
                      <a:extLst>
                        <a:ext uri="{9D8B030D-6E8A-4147-A177-3AD203B41FA5}">
                          <a16:colId xmlns:a16="http://schemas.microsoft.com/office/drawing/2014/main" val="3492062869"/>
                        </a:ext>
                      </a:extLst>
                    </a:gridCol>
                    <a:gridCol w="1899729">
                      <a:extLst>
                        <a:ext uri="{9D8B030D-6E8A-4147-A177-3AD203B41FA5}">
                          <a16:colId xmlns:a16="http://schemas.microsoft.com/office/drawing/2014/main" val="1370634996"/>
                        </a:ext>
                      </a:extLst>
                    </a:gridCol>
                    <a:gridCol w="1939289">
                      <a:extLst>
                        <a:ext uri="{9D8B030D-6E8A-4147-A177-3AD203B41FA5}">
                          <a16:colId xmlns:a16="http://schemas.microsoft.com/office/drawing/2014/main" val="409631754"/>
                        </a:ext>
                      </a:extLst>
                    </a:gridCol>
                  </a:tblGrid>
                  <a:tr h="914400">
                    <a:tc>
                      <a:txBody>
                        <a:bodyPr/>
                        <a:lstStyle/>
                        <a:p>
                          <a:r>
                            <a:rPr lang="en-US" dirty="0"/>
                            <a:t>Background rate</a:t>
                          </a:r>
                        </a:p>
                        <a:p>
                          <a:r>
                            <a:rPr lang="en-US" dirty="0"/>
                            <a:t>@</a:t>
                          </a:r>
                          <a:r>
                            <a:rPr lang="en-US" sz="1800" baseline="0" dirty="0"/>
                            <a:t>Q</a:t>
                          </a:r>
                          <a:r>
                            <a:rPr lang="el-GR" sz="1800" baseline="-25000" dirty="0">
                              <a:latin typeface="Calibri" panose="020F0502020204030204" pitchFamily="34" charset="0"/>
                              <a:cs typeface="Calibri" panose="020F0502020204030204" pitchFamily="34" charset="0"/>
                            </a:rPr>
                            <a:t>ββ</a:t>
                          </a:r>
                          <a:endParaRPr lang="en-US" dirty="0"/>
                        </a:p>
                      </a:txBody>
                      <a:tcPr/>
                    </a:tc>
                    <a:tc>
                      <a:txBody>
                        <a:bodyPr/>
                        <a:lstStyle/>
                        <a:p>
                          <a:r>
                            <a:rPr lang="en-US" sz="1800" dirty="0"/>
                            <a:t>Phase</a:t>
                          </a:r>
                          <a:r>
                            <a:rPr lang="en-US" sz="1800" baseline="0" dirty="0"/>
                            <a:t> </a:t>
                          </a:r>
                          <a:r>
                            <a:rPr lang="en-US" sz="1800" dirty="0"/>
                            <a:t>I </a:t>
                          </a:r>
                        </a:p>
                        <a:p>
                          <a:r>
                            <a:rPr lang="en-US" sz="1800" baseline="0" dirty="0"/>
                            <a:t>117.4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r>
                            <a:rPr lang="en-US" sz="1800" baseline="0" dirty="0"/>
                            <a:t>866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sz="1800" dirty="0"/>
                            <a:t>Phase II </a:t>
                          </a:r>
                        </a:p>
                        <a:p>
                          <a:r>
                            <a:rPr lang="en-US" sz="1800" dirty="0"/>
                            <a:t>116.7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r>
                            <a:rPr lang="en-US" sz="1800" baseline="0" dirty="0"/>
                            <a:t>861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extLst>
                      <a:ext uri="{0D108BD9-81ED-4DB2-BD59-A6C34878D82A}">
                        <a16:rowId xmlns:a16="http://schemas.microsoft.com/office/drawing/2014/main" val="1535242431"/>
                      </a:ext>
                    </a:extLst>
                  </a:tr>
                  <a:tr h="370840">
                    <a:tc>
                      <a:txBody>
                        <a:bodyPr/>
                        <a:lstStyle/>
                        <a:p>
                          <a:r>
                            <a:rPr lang="en-US" dirty="0"/>
                            <a:t>[</a:t>
                          </a:r>
                          <a:r>
                            <a:rPr lang="en-US" dirty="0" err="1"/>
                            <a:t>cnts</a:t>
                          </a:r>
                          <a:r>
                            <a:rPr lang="en-US" dirty="0"/>
                            <a:t>/(</a:t>
                          </a:r>
                          <a:r>
                            <a:rPr lang="en-US" dirty="0" err="1"/>
                            <a:t>keV</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a:t>
                          </a:r>
                          <a:r>
                            <a:rPr lang="en-US" dirty="0" err="1"/>
                            <a:t>kg</a:t>
                          </a:r>
                          <a:r>
                            <a:rPr lang="en-US" dirty="0"/>
                            <a:t>]</a:t>
                          </a:r>
                        </a:p>
                      </a:txBody>
                      <a:tcPr/>
                    </a:tc>
                    <a:tc>
                      <a:txBody>
                        <a:bodyPr/>
                        <a:lstStyle/>
                        <a:p>
                          <a:endParaRPr lang="en-US"/>
                        </a:p>
                      </a:txBody>
                      <a:tcPr>
                        <a:blipFill>
                          <a:blip r:embed="rId3"/>
                          <a:stretch>
                            <a:fillRect l="-114423" t="-255738" r="-103526" b="-344262"/>
                          </a:stretch>
                        </a:blipFill>
                      </a:tcPr>
                    </a:tc>
                    <a:tc>
                      <a:txBody>
                        <a:bodyPr/>
                        <a:lstStyle/>
                        <a:p>
                          <a:endParaRPr lang="en-US"/>
                        </a:p>
                      </a:txBody>
                      <a:tcPr>
                        <a:blipFill>
                          <a:blip r:embed="rId3"/>
                          <a:stretch>
                            <a:fillRect l="-210377" t="-255738" r="-1572" b="-344262"/>
                          </a:stretch>
                        </a:blipFill>
                      </a:tcPr>
                    </a:tc>
                    <a:extLst>
                      <a:ext uri="{0D108BD9-81ED-4DB2-BD59-A6C34878D82A}">
                        <a16:rowId xmlns:a16="http://schemas.microsoft.com/office/drawing/2014/main" val="1884815556"/>
                      </a:ext>
                    </a:extLst>
                  </a:tr>
                  <a:tr h="449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cnts</a:t>
                          </a:r>
                          <a:r>
                            <a:rPr lang="en-US" dirty="0"/>
                            <a:t>/(</a:t>
                          </a:r>
                          <a:r>
                            <a:rPr lang="en-US" dirty="0" err="1"/>
                            <a:t>FWHM</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a:t>
                          </a:r>
                          <a:r>
                            <a:rPr lang="en-US" dirty="0" err="1"/>
                            <a:t>kg</a:t>
                          </a:r>
                          <a:r>
                            <a:rPr lang="en-US" dirty="0"/>
                            <a:t>]</a:t>
                          </a:r>
                        </a:p>
                      </a:txBody>
                      <a:tcPr/>
                    </a:tc>
                    <a:tc>
                      <a:txBody>
                        <a:bodyPr/>
                        <a:lstStyle/>
                        <a:p>
                          <a:endParaRPr lang="en-US"/>
                        </a:p>
                      </a:txBody>
                      <a:tcPr>
                        <a:blipFill>
                          <a:blip r:embed="rId3"/>
                          <a:stretch>
                            <a:fillRect l="-114423" t="-293243" r="-103526" b="-183784"/>
                          </a:stretch>
                        </a:blipFill>
                      </a:tcPr>
                    </a:tc>
                    <a:tc>
                      <a:txBody>
                        <a:bodyPr/>
                        <a:lstStyle/>
                        <a:p>
                          <a:endParaRPr lang="en-US"/>
                        </a:p>
                      </a:txBody>
                      <a:tcPr>
                        <a:blipFill>
                          <a:blip r:embed="rId3"/>
                          <a:stretch>
                            <a:fillRect l="-210377" t="-293243" r="-1572" b="-183784"/>
                          </a:stretch>
                        </a:blipFill>
                      </a:tcPr>
                    </a:tc>
                    <a:extLst>
                      <a:ext uri="{0D108BD9-81ED-4DB2-BD59-A6C34878D82A}">
                        <a16:rowId xmlns:a16="http://schemas.microsoft.com/office/drawing/2014/main" val="247909576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cnts</a:t>
                          </a:r>
                          <a:r>
                            <a:rPr lang="en-US" dirty="0"/>
                            <a:t>/(</a:t>
                          </a:r>
                          <a:r>
                            <a:rPr lang="en-US" dirty="0" err="1"/>
                            <a:t>FWHM</a:t>
                          </a:r>
                          <a:r>
                            <a:rPr lang="en-US" dirty="0" err="1">
                              <a:latin typeface="Calibri" panose="020F0502020204030204" pitchFamily="34" charset="0"/>
                              <a:cs typeface="Calibri" panose="020F0502020204030204" pitchFamily="34" charset="0"/>
                            </a:rPr>
                            <a:t>·</a:t>
                          </a:r>
                          <a:r>
                            <a:rPr lang="en-US" dirty="0" err="1"/>
                            <a:t>yr</a:t>
                          </a:r>
                          <a:r>
                            <a:rPr lang="en-US" dirty="0" err="1">
                              <a:latin typeface="Calibri" panose="020F0502020204030204" pitchFamily="34" charset="0"/>
                              <a:cs typeface="Calibri" panose="020F0502020204030204" pitchFamily="34" charset="0"/>
                            </a:rPr>
                            <a:t>·mol</a:t>
                          </a:r>
                          <a:r>
                            <a:rPr lang="en-US" dirty="0"/>
                            <a:t>]</a:t>
                          </a:r>
                        </a:p>
                      </a:txBody>
                      <a:tcPr/>
                    </a:tc>
                    <a:tc>
                      <a:txBody>
                        <a:bodyPr/>
                        <a:lstStyle/>
                        <a:p>
                          <a:endParaRPr lang="en-US"/>
                        </a:p>
                      </a:txBody>
                      <a:tcPr>
                        <a:blipFill>
                          <a:blip r:embed="rId3"/>
                          <a:stretch>
                            <a:fillRect l="-114423" t="-485000" r="-103526" b="-126667"/>
                          </a:stretch>
                        </a:blipFill>
                      </a:tcPr>
                    </a:tc>
                    <a:tc>
                      <a:txBody>
                        <a:bodyPr/>
                        <a:lstStyle/>
                        <a:p>
                          <a:endParaRPr lang="en-US"/>
                        </a:p>
                      </a:txBody>
                      <a:tcPr>
                        <a:blipFill>
                          <a:blip r:embed="rId3"/>
                          <a:stretch>
                            <a:fillRect l="-210377" t="-485000" r="-1572" b="-126667"/>
                          </a:stretch>
                        </a:blipFill>
                      </a:tcPr>
                    </a:tc>
                    <a:extLst>
                      <a:ext uri="{0D108BD9-81ED-4DB2-BD59-A6C34878D82A}">
                        <a16:rowId xmlns:a16="http://schemas.microsoft.com/office/drawing/2014/main" val="2398920143"/>
                      </a:ext>
                    </a:extLst>
                  </a:tr>
                  <a:tr h="390271">
                    <a:tc>
                      <a:txBody>
                        <a:bodyPr/>
                        <a:lstStyle/>
                        <a:p>
                          <a:endParaRPr lang="en-US"/>
                        </a:p>
                      </a:txBody>
                      <a:tcPr>
                        <a:blipFill>
                          <a:blip r:embed="rId3"/>
                          <a:stretch>
                            <a:fillRect l="-281" t="-548438" r="-178371" b="-18750"/>
                          </a:stretch>
                        </a:blipFill>
                      </a:tcPr>
                    </a:tc>
                    <a:tc>
                      <a:txBody>
                        <a:bodyPr/>
                        <a:lstStyle/>
                        <a:p>
                          <a:pPr algn="ctr"/>
                          <a:r>
                            <a:rPr lang="en-US" dirty="0"/>
                            <a:t>78.3</a:t>
                          </a:r>
                        </a:p>
                      </a:txBody>
                      <a:tcPr/>
                    </a:tc>
                    <a:tc>
                      <a:txBody>
                        <a:bodyPr/>
                        <a:lstStyle/>
                        <a:p>
                          <a:pPr algn="ctr"/>
                          <a:r>
                            <a:rPr lang="en-US" dirty="0"/>
                            <a:t>66.7</a:t>
                          </a:r>
                        </a:p>
                      </a:txBody>
                      <a:tcPr/>
                    </a:tc>
                    <a:extLst>
                      <a:ext uri="{0D108BD9-81ED-4DB2-BD59-A6C34878D82A}">
                        <a16:rowId xmlns:a16="http://schemas.microsoft.com/office/drawing/2014/main" val="6983433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4C65464D-4F68-4212-BC07-908E9E578491}"/>
                  </a:ext>
                </a:extLst>
              </p:cNvPr>
              <p:cNvGraphicFramePr>
                <a:graphicFrameLocks noGrp="1"/>
              </p:cNvGraphicFramePr>
              <p:nvPr>
                <p:extLst>
                  <p:ext uri="{D42A27DB-BD31-4B8C-83A1-F6EECF244321}">
                    <p14:modId xmlns:p14="http://schemas.microsoft.com/office/powerpoint/2010/main" val="1356647633"/>
                  </p:ext>
                </p:extLst>
              </p:nvPr>
            </p:nvGraphicFramePr>
            <p:xfrm>
              <a:off x="6177104" y="4076097"/>
              <a:ext cx="5867184" cy="2472721"/>
            </p:xfrm>
            <a:graphic>
              <a:graphicData uri="http://schemas.openxmlformats.org/drawingml/2006/table">
                <a:tbl>
                  <a:tblPr firstRow="1" bandRow="1">
                    <a:tableStyleId>{5C22544A-7EE6-4342-B048-85BDC9FD1C3A}</a:tableStyleId>
                  </a:tblPr>
                  <a:tblGrid>
                    <a:gridCol w="1687824">
                      <a:extLst>
                        <a:ext uri="{9D8B030D-6E8A-4147-A177-3AD203B41FA5}">
                          <a16:colId xmlns:a16="http://schemas.microsoft.com/office/drawing/2014/main" val="2372075797"/>
                        </a:ext>
                      </a:extLst>
                    </a:gridCol>
                    <a:gridCol w="1932214">
                      <a:extLst>
                        <a:ext uri="{9D8B030D-6E8A-4147-A177-3AD203B41FA5}">
                          <a16:colId xmlns:a16="http://schemas.microsoft.com/office/drawing/2014/main" val="563791201"/>
                        </a:ext>
                      </a:extLst>
                    </a:gridCol>
                    <a:gridCol w="2247146">
                      <a:extLst>
                        <a:ext uri="{9D8B030D-6E8A-4147-A177-3AD203B41FA5}">
                          <a16:colId xmlns:a16="http://schemas.microsoft.com/office/drawing/2014/main" val="263139614"/>
                        </a:ext>
                      </a:extLst>
                    </a:gridCol>
                  </a:tblGrid>
                  <a:tr h="647177">
                    <a:tc>
                      <a:txBody>
                        <a:bodyPr/>
                        <a:lstStyle/>
                        <a:p>
                          <a:r>
                            <a:rPr lang="en-US" dirty="0"/>
                            <a:t>GERDA II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53.9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546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dirty="0"/>
                            <a:t>Majorana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9.95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115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dirty="0"/>
                            <a:t>CUORE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24.0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185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extLst>
                      <a:ext uri="{0D108BD9-81ED-4DB2-BD59-A6C34878D82A}">
                        <a16:rowId xmlns:a16="http://schemas.microsoft.com/office/drawing/2014/main" val="3142831168"/>
                      </a:ext>
                    </a:extLst>
                  </a:tr>
                  <a:tr h="374951">
                    <a:tc>
                      <a:txBody>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5.6</m:t>
                                    </m:r>
                                  </m:e>
                                  <m:sub>
                                    <m:r>
                                      <a:rPr lang="en-US" b="0" i="1" smtClean="0">
                                        <a:latin typeface="Cambria Math" panose="02040503050406030204" pitchFamily="18" charset="0"/>
                                      </a:rPr>
                                      <m:t>−2.4</m:t>
                                    </m:r>
                                  </m:sub>
                                  <m:sup>
                                    <m:r>
                                      <a:rPr lang="en-US" b="0" i="1" smtClean="0">
                                        <a:latin typeface="Cambria Math" panose="02040503050406030204" pitchFamily="18" charset="0"/>
                                      </a:rPr>
                                      <m:t>+3.4</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4.7</m:t>
                                    </m:r>
                                    <m:r>
                                      <a:rPr lang="en-US" b="0" i="1" smtClean="0">
                                        <a:latin typeface="Cambria Math" panose="02040503050406030204" pitchFamily="18" charset="0"/>
                                        <a:ea typeface="Cambria Math" panose="02040503050406030204" pitchFamily="18" charset="0"/>
                                      </a:rPr>
                                      <m:t>±0.8</m:t>
                                    </m:r>
                                  </m:e>
                                </m:d>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1.4</m:t>
                                    </m:r>
                                    <m:r>
                                      <a:rPr lang="en-US" b="0" i="1" smtClean="0">
                                        <a:latin typeface="Cambria Math" panose="02040503050406030204" pitchFamily="18" charset="0"/>
                                        <a:ea typeface="Cambria Math" panose="02040503050406030204" pitchFamily="18" charset="0"/>
                                      </a:rPr>
                                      <m:t>±0.2</m:t>
                                    </m:r>
                                  </m:e>
                                </m:d>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m:t>
                                    </m:r>
                                  </m:sup>
                                </m:sSup>
                              </m:oMath>
                            </m:oMathPara>
                          </a14:m>
                          <a:endParaRPr lang="en-US" dirty="0"/>
                        </a:p>
                      </a:txBody>
                      <a:tcPr/>
                    </a:tc>
                    <a:extLst>
                      <a:ext uri="{0D108BD9-81ED-4DB2-BD59-A6C34878D82A}">
                        <a16:rowId xmlns:a16="http://schemas.microsoft.com/office/drawing/2014/main" val="248338615"/>
                      </a:ext>
                    </a:extLst>
                  </a:tr>
                  <a:tr h="433468">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0.0017</m:t>
                                    </m:r>
                                  </m:e>
                                  <m:sub>
                                    <m:r>
                                      <a:rPr lang="en-US" b="0" i="1" smtClean="0">
                                        <a:latin typeface="Cambria Math" panose="02040503050406030204" pitchFamily="18" charset="0"/>
                                      </a:rPr>
                                      <m:t>−0.00072</m:t>
                                    </m:r>
                                  </m:sub>
                                  <m:sup>
                                    <m:r>
                                      <a:rPr lang="en-US" b="0" i="1" smtClean="0">
                                        <a:latin typeface="Cambria Math" panose="02040503050406030204" pitchFamily="18" charset="0"/>
                                      </a:rPr>
                                      <m:t>+0.0010</m:t>
                                    </m:r>
                                  </m:sup>
                                </m:sSub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0.012</m:t>
                                </m:r>
                                <m:r>
                                  <a:rPr lang="en-US" b="0" i="1" smtClean="0">
                                    <a:latin typeface="Cambria Math" panose="02040503050406030204" pitchFamily="18" charset="0"/>
                                    <a:ea typeface="Cambria Math" panose="02040503050406030204" pitchFamily="18" charset="0"/>
                                  </a:rPr>
                                  <m:t>±0.02</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0.107</m:t>
                                </m:r>
                                <m:r>
                                  <a:rPr lang="en-US" b="0" i="1" smtClean="0">
                                    <a:latin typeface="Cambria Math" panose="02040503050406030204" pitchFamily="18" charset="0"/>
                                    <a:ea typeface="Cambria Math" panose="02040503050406030204" pitchFamily="18" charset="0"/>
                                  </a:rPr>
                                  <m:t>±0.015</m:t>
                                </m:r>
                              </m:oMath>
                            </m:oMathPara>
                          </a14:m>
                          <a:endParaRPr lang="en-US" dirty="0"/>
                        </a:p>
                      </a:txBody>
                      <a:tcPr/>
                    </a:tc>
                    <a:extLst>
                      <a:ext uri="{0D108BD9-81ED-4DB2-BD59-A6C34878D82A}">
                        <a16:rowId xmlns:a16="http://schemas.microsoft.com/office/drawing/2014/main" val="1605456909"/>
                      </a:ext>
                    </a:extLst>
                  </a:tr>
                  <a:tr h="374951">
                    <a:tc>
                      <a:txBody>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1.6</m:t>
                                    </m:r>
                                  </m:e>
                                  <m:sub>
                                    <m:r>
                                      <a:rPr lang="en-US" b="0" i="1" smtClean="0">
                                        <a:latin typeface="Cambria Math" panose="02040503050406030204" pitchFamily="18" charset="0"/>
                                      </a:rPr>
                                      <m:t>−0.7</m:t>
                                    </m:r>
                                  </m:sub>
                                  <m:sup>
                                    <m:r>
                                      <a:rPr lang="en-US" b="0" i="1" smtClean="0">
                                        <a:latin typeface="Cambria Math" panose="02040503050406030204" pitchFamily="18" charset="0"/>
                                      </a:rPr>
                                      <m:t>+1.0</m:t>
                                    </m:r>
                                  </m:sup>
                                </m:sSub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0.0010</m:t>
                                </m:r>
                                <m:r>
                                  <a:rPr lang="en-US" b="0" i="1" smtClean="0">
                                    <a:latin typeface="Cambria Math" panose="02040503050406030204" pitchFamily="18" charset="0"/>
                                    <a:ea typeface="Cambria Math" panose="02040503050406030204" pitchFamily="18" charset="0"/>
                                  </a:rPr>
                                  <m:t>±0.0002</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0.080</m:t>
                                </m:r>
                                <m:r>
                                  <a:rPr lang="en-US" b="0" i="1" smtClean="0">
                                    <a:latin typeface="Cambria Math" panose="02040503050406030204" pitchFamily="18" charset="0"/>
                                    <a:ea typeface="Cambria Math" panose="02040503050406030204" pitchFamily="18" charset="0"/>
                                  </a:rPr>
                                  <m:t>±0.010</m:t>
                                </m:r>
                              </m:oMath>
                            </m:oMathPara>
                          </a14:m>
                          <a:endParaRPr lang="en-US" dirty="0"/>
                        </a:p>
                      </a:txBody>
                      <a:tcPr/>
                    </a:tc>
                    <a:extLst>
                      <a:ext uri="{0D108BD9-81ED-4DB2-BD59-A6C34878D82A}">
                        <a16:rowId xmlns:a16="http://schemas.microsoft.com/office/drawing/2014/main" val="1580368484"/>
                      </a:ext>
                    </a:extLst>
                  </a:tr>
                  <a:tr h="374951">
                    <a:tc>
                      <a:txBody>
                        <a:bodyPr/>
                        <a:lstStyle/>
                        <a:p>
                          <a:pPr algn="ctr"/>
                          <a:r>
                            <a:rPr lang="en-US" dirty="0"/>
                            <a:t>3.0</a:t>
                          </a:r>
                        </a:p>
                      </a:txBody>
                      <a:tcPr/>
                    </a:tc>
                    <a:tc>
                      <a:txBody>
                        <a:bodyPr/>
                        <a:lstStyle/>
                        <a:p>
                          <a:pPr algn="ctr"/>
                          <a:r>
                            <a:rPr lang="en-US" dirty="0"/>
                            <a:t>2.5</a:t>
                          </a:r>
                        </a:p>
                      </a:txBody>
                      <a:tcPr/>
                    </a:tc>
                    <a:tc>
                      <a:txBody>
                        <a:bodyPr/>
                        <a:lstStyle/>
                        <a:p>
                          <a:pPr algn="ctr"/>
                          <a:r>
                            <a:rPr lang="en-US" dirty="0"/>
                            <a:t>7.7</a:t>
                          </a:r>
                        </a:p>
                      </a:txBody>
                      <a:tcPr/>
                    </a:tc>
                    <a:extLst>
                      <a:ext uri="{0D108BD9-81ED-4DB2-BD59-A6C34878D82A}">
                        <a16:rowId xmlns:a16="http://schemas.microsoft.com/office/drawing/2014/main" val="2768650745"/>
                      </a:ext>
                    </a:extLst>
                  </a:tr>
                </a:tbl>
              </a:graphicData>
            </a:graphic>
          </p:graphicFrame>
        </mc:Choice>
        <mc:Fallback xmlns="">
          <p:graphicFrame>
            <p:nvGraphicFramePr>
              <p:cNvPr id="11" name="Table 10">
                <a:extLst>
                  <a:ext uri="{FF2B5EF4-FFF2-40B4-BE49-F238E27FC236}">
                    <a16:creationId xmlns:a16="http://schemas.microsoft.com/office/drawing/2014/main" id="{4C65464D-4F68-4212-BC07-908E9E578491}"/>
                  </a:ext>
                </a:extLst>
              </p:cNvPr>
              <p:cNvGraphicFramePr>
                <a:graphicFrameLocks noGrp="1"/>
              </p:cNvGraphicFramePr>
              <p:nvPr>
                <p:extLst>
                  <p:ext uri="{D42A27DB-BD31-4B8C-83A1-F6EECF244321}">
                    <p14:modId xmlns:p14="http://schemas.microsoft.com/office/powerpoint/2010/main" val="1356647633"/>
                  </p:ext>
                </p:extLst>
              </p:nvPr>
            </p:nvGraphicFramePr>
            <p:xfrm>
              <a:off x="6177104" y="4076097"/>
              <a:ext cx="5867184" cy="2472721"/>
            </p:xfrm>
            <a:graphic>
              <a:graphicData uri="http://schemas.openxmlformats.org/drawingml/2006/table">
                <a:tbl>
                  <a:tblPr firstRow="1" bandRow="1">
                    <a:tableStyleId>{5C22544A-7EE6-4342-B048-85BDC9FD1C3A}</a:tableStyleId>
                  </a:tblPr>
                  <a:tblGrid>
                    <a:gridCol w="1687824">
                      <a:extLst>
                        <a:ext uri="{9D8B030D-6E8A-4147-A177-3AD203B41FA5}">
                          <a16:colId xmlns:a16="http://schemas.microsoft.com/office/drawing/2014/main" val="2372075797"/>
                        </a:ext>
                      </a:extLst>
                    </a:gridCol>
                    <a:gridCol w="1932214">
                      <a:extLst>
                        <a:ext uri="{9D8B030D-6E8A-4147-A177-3AD203B41FA5}">
                          <a16:colId xmlns:a16="http://schemas.microsoft.com/office/drawing/2014/main" val="563791201"/>
                        </a:ext>
                      </a:extLst>
                    </a:gridCol>
                    <a:gridCol w="2247146">
                      <a:extLst>
                        <a:ext uri="{9D8B030D-6E8A-4147-A177-3AD203B41FA5}">
                          <a16:colId xmlns:a16="http://schemas.microsoft.com/office/drawing/2014/main" val="263139614"/>
                        </a:ext>
                      </a:extLst>
                    </a:gridCol>
                  </a:tblGrid>
                  <a:tr h="914400">
                    <a:tc>
                      <a:txBody>
                        <a:bodyPr/>
                        <a:lstStyle/>
                        <a:p>
                          <a:r>
                            <a:rPr lang="en-US" dirty="0"/>
                            <a:t>GERDA II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53.9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546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dirty="0"/>
                            <a:t>Majorana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9.95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115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tc>
                      <a:txBody>
                        <a:bodyPr/>
                        <a:lstStyle/>
                        <a:p>
                          <a:r>
                            <a:rPr lang="en-US" dirty="0"/>
                            <a:t>CUORE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24.0 </a:t>
                          </a:r>
                          <a:r>
                            <a:rPr lang="en-US" sz="1800" baseline="0" dirty="0" err="1"/>
                            <a:t>kg</a:t>
                          </a:r>
                          <a:r>
                            <a:rPr lang="en-US" sz="1800" baseline="0" dirty="0" err="1">
                              <a:latin typeface="Times New Roman" panose="02020603050405020304" pitchFamily="18" charset="0"/>
                              <a:cs typeface="Times New Roman" panose="02020603050405020304" pitchFamily="18" charset="0"/>
                            </a:rPr>
                            <a:t>·</a:t>
                          </a:r>
                          <a:r>
                            <a:rPr lang="en-US" sz="1800" baseline="0" dirty="0" err="1"/>
                            <a:t>yr</a:t>
                          </a: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185 </a:t>
                          </a:r>
                          <a:r>
                            <a:rPr lang="en-US" sz="1800" baseline="0" dirty="0" err="1"/>
                            <a:t>mol</a:t>
                          </a:r>
                          <a:r>
                            <a:rPr lang="en-US" sz="1800" baseline="0" dirty="0" err="1">
                              <a:latin typeface="Calibri" panose="020F0502020204030204" pitchFamily="34" charset="0"/>
                              <a:cs typeface="Calibri" panose="020F0502020204030204" pitchFamily="34" charset="0"/>
                            </a:rPr>
                            <a:t>·yr</a:t>
                          </a:r>
                          <a:endParaRPr lang="en-US" sz="1800" dirty="0"/>
                        </a:p>
                      </a:txBody>
                      <a:tcPr/>
                    </a:tc>
                    <a:extLst>
                      <a:ext uri="{0D108BD9-81ED-4DB2-BD59-A6C34878D82A}">
                        <a16:rowId xmlns:a16="http://schemas.microsoft.com/office/drawing/2014/main" val="3142831168"/>
                      </a:ext>
                    </a:extLst>
                  </a:tr>
                  <a:tr h="374951">
                    <a:tc>
                      <a:txBody>
                        <a:bodyPr/>
                        <a:lstStyle/>
                        <a:p>
                          <a:endParaRPr lang="en-US"/>
                        </a:p>
                      </a:txBody>
                      <a:tcPr>
                        <a:blipFill>
                          <a:blip r:embed="rId4"/>
                          <a:stretch>
                            <a:fillRect l="-361" t="-255738" r="-249097" b="-342623"/>
                          </a:stretch>
                        </a:blipFill>
                      </a:tcPr>
                    </a:tc>
                    <a:tc>
                      <a:txBody>
                        <a:bodyPr/>
                        <a:lstStyle/>
                        <a:p>
                          <a:endParaRPr lang="en-US"/>
                        </a:p>
                      </a:txBody>
                      <a:tcPr>
                        <a:blipFill>
                          <a:blip r:embed="rId4"/>
                          <a:stretch>
                            <a:fillRect l="-87697" t="-255738" r="-117666" b="-342623"/>
                          </a:stretch>
                        </a:blipFill>
                      </a:tcPr>
                    </a:tc>
                    <a:tc>
                      <a:txBody>
                        <a:bodyPr/>
                        <a:lstStyle/>
                        <a:p>
                          <a:endParaRPr lang="en-US"/>
                        </a:p>
                      </a:txBody>
                      <a:tcPr>
                        <a:blipFill>
                          <a:blip r:embed="rId4"/>
                          <a:stretch>
                            <a:fillRect l="-161247" t="-255738" r="-1084" b="-342623"/>
                          </a:stretch>
                        </a:blipFill>
                      </a:tcPr>
                    </a:tc>
                    <a:extLst>
                      <a:ext uri="{0D108BD9-81ED-4DB2-BD59-A6C34878D82A}">
                        <a16:rowId xmlns:a16="http://schemas.microsoft.com/office/drawing/2014/main" val="248338615"/>
                      </a:ext>
                    </a:extLst>
                  </a:tr>
                  <a:tr h="433468">
                    <a:tc>
                      <a:txBody>
                        <a:bodyPr/>
                        <a:lstStyle/>
                        <a:p>
                          <a:endParaRPr lang="en-US"/>
                        </a:p>
                      </a:txBody>
                      <a:tcPr>
                        <a:blipFill>
                          <a:blip r:embed="rId4"/>
                          <a:stretch>
                            <a:fillRect l="-361" t="-301389" r="-249097" b="-190278"/>
                          </a:stretch>
                        </a:blipFill>
                      </a:tcPr>
                    </a:tc>
                    <a:tc>
                      <a:txBody>
                        <a:bodyPr/>
                        <a:lstStyle/>
                        <a:p>
                          <a:endParaRPr lang="en-US"/>
                        </a:p>
                      </a:txBody>
                      <a:tcPr>
                        <a:blipFill>
                          <a:blip r:embed="rId4"/>
                          <a:stretch>
                            <a:fillRect l="-87697" t="-301389" r="-117666" b="-190278"/>
                          </a:stretch>
                        </a:blipFill>
                      </a:tcPr>
                    </a:tc>
                    <a:tc>
                      <a:txBody>
                        <a:bodyPr/>
                        <a:lstStyle/>
                        <a:p>
                          <a:endParaRPr lang="en-US"/>
                        </a:p>
                      </a:txBody>
                      <a:tcPr>
                        <a:blipFill>
                          <a:blip r:embed="rId4"/>
                          <a:stretch>
                            <a:fillRect l="-161247" t="-301389" r="-1084" b="-190278"/>
                          </a:stretch>
                        </a:blipFill>
                      </a:tcPr>
                    </a:tc>
                    <a:extLst>
                      <a:ext uri="{0D108BD9-81ED-4DB2-BD59-A6C34878D82A}">
                        <a16:rowId xmlns:a16="http://schemas.microsoft.com/office/drawing/2014/main" val="1605456909"/>
                      </a:ext>
                    </a:extLst>
                  </a:tr>
                  <a:tr h="374951">
                    <a:tc>
                      <a:txBody>
                        <a:bodyPr/>
                        <a:lstStyle/>
                        <a:p>
                          <a:endParaRPr lang="en-US"/>
                        </a:p>
                      </a:txBody>
                      <a:tcPr>
                        <a:blipFill>
                          <a:blip r:embed="rId4"/>
                          <a:stretch>
                            <a:fillRect l="-361" t="-473770" r="-249097" b="-124590"/>
                          </a:stretch>
                        </a:blipFill>
                      </a:tcPr>
                    </a:tc>
                    <a:tc>
                      <a:txBody>
                        <a:bodyPr/>
                        <a:lstStyle/>
                        <a:p>
                          <a:endParaRPr lang="en-US"/>
                        </a:p>
                      </a:txBody>
                      <a:tcPr>
                        <a:blipFill>
                          <a:blip r:embed="rId4"/>
                          <a:stretch>
                            <a:fillRect l="-87697" t="-473770" r="-117666" b="-124590"/>
                          </a:stretch>
                        </a:blipFill>
                      </a:tcPr>
                    </a:tc>
                    <a:tc>
                      <a:txBody>
                        <a:bodyPr/>
                        <a:lstStyle/>
                        <a:p>
                          <a:endParaRPr lang="en-US"/>
                        </a:p>
                      </a:txBody>
                      <a:tcPr>
                        <a:blipFill>
                          <a:blip r:embed="rId4"/>
                          <a:stretch>
                            <a:fillRect l="-161247" t="-473770" r="-1084" b="-124590"/>
                          </a:stretch>
                        </a:blipFill>
                      </a:tcPr>
                    </a:tc>
                    <a:extLst>
                      <a:ext uri="{0D108BD9-81ED-4DB2-BD59-A6C34878D82A}">
                        <a16:rowId xmlns:a16="http://schemas.microsoft.com/office/drawing/2014/main" val="1580368484"/>
                      </a:ext>
                    </a:extLst>
                  </a:tr>
                  <a:tr h="374951">
                    <a:tc>
                      <a:txBody>
                        <a:bodyPr/>
                        <a:lstStyle/>
                        <a:p>
                          <a:pPr algn="ctr"/>
                          <a:r>
                            <a:rPr lang="en-US" dirty="0"/>
                            <a:t>3.0</a:t>
                          </a:r>
                        </a:p>
                      </a:txBody>
                      <a:tcPr/>
                    </a:tc>
                    <a:tc>
                      <a:txBody>
                        <a:bodyPr/>
                        <a:lstStyle/>
                        <a:p>
                          <a:pPr algn="ctr"/>
                          <a:r>
                            <a:rPr lang="en-US" dirty="0"/>
                            <a:t>2.5</a:t>
                          </a:r>
                        </a:p>
                      </a:txBody>
                      <a:tcPr/>
                    </a:tc>
                    <a:tc>
                      <a:txBody>
                        <a:bodyPr/>
                        <a:lstStyle/>
                        <a:p>
                          <a:pPr algn="ctr"/>
                          <a:r>
                            <a:rPr lang="en-US" dirty="0"/>
                            <a:t>7.7</a:t>
                          </a:r>
                        </a:p>
                      </a:txBody>
                      <a:tcPr/>
                    </a:tc>
                    <a:extLst>
                      <a:ext uri="{0D108BD9-81ED-4DB2-BD59-A6C34878D82A}">
                        <a16:rowId xmlns:a16="http://schemas.microsoft.com/office/drawing/2014/main" val="2768650745"/>
                      </a:ext>
                    </a:extLst>
                  </a:tr>
                </a:tbl>
              </a:graphicData>
            </a:graphic>
          </p:graphicFrame>
        </mc:Fallback>
      </mc:AlternateContent>
      <p:sp>
        <p:nvSpPr>
          <p:cNvPr id="12" name="TextBox 11">
            <a:extLst>
              <a:ext uri="{FF2B5EF4-FFF2-40B4-BE49-F238E27FC236}">
                <a16:creationId xmlns:a16="http://schemas.microsoft.com/office/drawing/2014/main" id="{6122BE0D-0161-4874-B17F-E6C0A060704A}"/>
              </a:ext>
            </a:extLst>
          </p:cNvPr>
          <p:cNvSpPr txBox="1"/>
          <p:nvPr/>
        </p:nvSpPr>
        <p:spPr>
          <a:xfrm>
            <a:off x="6625474" y="777435"/>
            <a:ext cx="5359700" cy="1200329"/>
          </a:xfrm>
          <a:prstGeom prst="rect">
            <a:avLst/>
          </a:prstGeom>
          <a:noFill/>
        </p:spPr>
        <p:txBody>
          <a:bodyPr wrap="square" rtlCol="0">
            <a:spAutoFit/>
          </a:bodyPr>
          <a:lstStyle/>
          <a:p>
            <a:r>
              <a:rPr lang="en-US" sz="2400" dirty="0"/>
              <a:t>The EXO-200 energy specific background rate is competitive but now clearly surpassed by GERDA.</a:t>
            </a:r>
          </a:p>
        </p:txBody>
      </p:sp>
      <p:sp>
        <p:nvSpPr>
          <p:cNvPr id="13" name="TextBox 12">
            <a:extLst>
              <a:ext uri="{FF2B5EF4-FFF2-40B4-BE49-F238E27FC236}">
                <a16:creationId xmlns:a16="http://schemas.microsoft.com/office/drawing/2014/main" id="{B04A9EC6-EE02-4FED-9164-23F3737AB7A2}"/>
              </a:ext>
            </a:extLst>
          </p:cNvPr>
          <p:cNvSpPr txBox="1"/>
          <p:nvPr/>
        </p:nvSpPr>
        <p:spPr>
          <a:xfrm>
            <a:off x="6625473" y="1978410"/>
            <a:ext cx="5359701" cy="1938992"/>
          </a:xfrm>
          <a:prstGeom prst="rect">
            <a:avLst/>
          </a:prstGeom>
          <a:noFill/>
        </p:spPr>
        <p:txBody>
          <a:bodyPr wrap="square" rtlCol="0">
            <a:spAutoFit/>
          </a:bodyPr>
          <a:lstStyle/>
          <a:p>
            <a:r>
              <a:rPr lang="en-US" sz="2400" dirty="0"/>
              <a:t>The energy resolution is worse than for other experiments but xenon can be made into large detectors. As far as the Majorana neutrino mass is concerned: </a:t>
            </a:r>
            <a:r>
              <a:rPr lang="en-US" sz="2400" baseline="30000" dirty="0"/>
              <a:t>136</a:t>
            </a:r>
            <a:r>
              <a:rPr lang="en-US" sz="2400" dirty="0"/>
              <a:t>Xe has a large phase space factor.</a:t>
            </a:r>
          </a:p>
        </p:txBody>
      </p:sp>
    </p:spTree>
    <p:extLst>
      <p:ext uri="{BB962C8B-B14F-4D97-AF65-F5344CB8AC3E}">
        <p14:creationId xmlns:p14="http://schemas.microsoft.com/office/powerpoint/2010/main" val="26809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par>
                          <p:cTn id="26" fill="hold">
                            <p:stCondLst>
                              <p:cond delay="500"/>
                            </p:stCondLst>
                            <p:childTnLst>
                              <p:par>
                                <p:cTn id="27" presetID="5"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childTnLst>
                          </p:cTn>
                        </p:par>
                        <p:par>
                          <p:cTn id="35" fill="hold">
                            <p:stCondLst>
                              <p:cond delay="500"/>
                            </p:stCondLst>
                            <p:childTnLst>
                              <p:par>
                                <p:cTn id="36" presetID="5" presetClass="entr" presetSubtype="1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7970" y="375969"/>
            <a:ext cx="11076819" cy="3785652"/>
          </a:xfrm>
          <a:prstGeom prst="rect">
            <a:avLst/>
          </a:prstGeom>
          <a:noFill/>
        </p:spPr>
        <p:txBody>
          <a:bodyPr wrap="square" rtlCol="0">
            <a:spAutoFit/>
          </a:bodyPr>
          <a:lstStyle/>
          <a:p>
            <a:r>
              <a:rPr lang="en-US" sz="2400" dirty="0"/>
              <a:t>The low EXO-200 background was achieved by:</a:t>
            </a:r>
          </a:p>
          <a:p>
            <a:endParaRPr lang="en-US" sz="2400" dirty="0"/>
          </a:p>
          <a:p>
            <a:pPr marL="342900" indent="-342900">
              <a:buFont typeface="Arial" panose="020B0604020202020204" pitchFamily="34" charset="0"/>
              <a:buChar char="•"/>
            </a:pPr>
            <a:r>
              <a:rPr lang="en-US" sz="2400" dirty="0"/>
              <a:t>Rigorous radioactivity testing program utilizing</a:t>
            </a:r>
          </a:p>
          <a:p>
            <a:pPr marL="800100" lvl="1" indent="-342900">
              <a:buFont typeface="Calibri" panose="020F0502020204030204" pitchFamily="34" charset="0"/>
              <a:buChar char="‒"/>
            </a:pPr>
            <a:r>
              <a:rPr lang="en-US" sz="2400" dirty="0"/>
              <a:t>ICPMS / GDMS</a:t>
            </a:r>
          </a:p>
          <a:p>
            <a:pPr marL="800100" lvl="1" indent="-342900">
              <a:buFont typeface="Calibri" panose="020F0502020204030204" pitchFamily="34" charset="0"/>
              <a:buChar char="‒"/>
            </a:pPr>
            <a:r>
              <a:rPr lang="en-US" sz="2400" dirty="0"/>
              <a:t>NAA</a:t>
            </a:r>
          </a:p>
          <a:p>
            <a:pPr marL="800100" lvl="1" indent="-342900">
              <a:buFont typeface="Calibri" panose="020F0502020204030204" pitchFamily="34" charset="0"/>
              <a:buChar char="‒"/>
            </a:pPr>
            <a:r>
              <a:rPr lang="en-US" sz="2400" dirty="0"/>
              <a:t>Ge counting</a:t>
            </a:r>
          </a:p>
          <a:p>
            <a:pPr marL="800100" lvl="1" indent="-342900">
              <a:buFont typeface="Calibri" panose="020F0502020204030204" pitchFamily="34" charset="0"/>
              <a:buChar char="‒"/>
            </a:pPr>
            <a:r>
              <a:rPr lang="en-US" sz="2400" dirty="0"/>
              <a:t>Rn atom counting</a:t>
            </a:r>
          </a:p>
          <a:p>
            <a:pPr marL="342900" indent="-342900">
              <a:buFont typeface="Arial" panose="020B0604020202020204" pitchFamily="34" charset="0"/>
              <a:buChar char="•"/>
            </a:pPr>
            <a:r>
              <a:rPr lang="en-US" sz="2400" dirty="0"/>
              <a:t>Coordination with the Monte Carlo simulation to formulate quantitative acceptance criteria for every experiment component.</a:t>
            </a:r>
          </a:p>
          <a:p>
            <a:pPr marL="342900" indent="-342900">
              <a:buFont typeface="Arial" panose="020B0604020202020204" pitchFamily="34" charset="0"/>
              <a:buChar char="•"/>
            </a:pPr>
            <a:r>
              <a:rPr lang="en-US" sz="2400" dirty="0"/>
              <a:t>Detector design and construction decisions were governed by these criteria.</a:t>
            </a:r>
          </a:p>
        </p:txBody>
      </p:sp>
      <p:graphicFrame>
        <p:nvGraphicFramePr>
          <p:cNvPr id="8" name="Table 7"/>
          <p:cNvGraphicFramePr>
            <a:graphicFrameLocks noGrp="1"/>
          </p:cNvGraphicFramePr>
          <p:nvPr>
            <p:extLst/>
          </p:nvPr>
        </p:nvGraphicFramePr>
        <p:xfrm>
          <a:off x="496709" y="4335335"/>
          <a:ext cx="5757334" cy="1752600"/>
        </p:xfrm>
        <a:graphic>
          <a:graphicData uri="http://schemas.openxmlformats.org/drawingml/2006/table">
            <a:tbl>
              <a:tblPr firstRow="1" bandRow="1">
                <a:tableStyleId>{5C22544A-7EE6-4342-B048-85BDC9FD1C3A}</a:tableStyleId>
              </a:tblPr>
              <a:tblGrid>
                <a:gridCol w="2235201">
                  <a:extLst>
                    <a:ext uri="{9D8B030D-6E8A-4147-A177-3AD203B41FA5}">
                      <a16:colId xmlns:a16="http://schemas.microsoft.com/office/drawing/2014/main" val="20000"/>
                    </a:ext>
                  </a:extLst>
                </a:gridCol>
                <a:gridCol w="2020711">
                  <a:extLst>
                    <a:ext uri="{9D8B030D-6E8A-4147-A177-3AD203B41FA5}">
                      <a16:colId xmlns:a16="http://schemas.microsoft.com/office/drawing/2014/main" val="20001"/>
                    </a:ext>
                  </a:extLst>
                </a:gridCol>
                <a:gridCol w="1501422">
                  <a:extLst>
                    <a:ext uri="{9D8B030D-6E8A-4147-A177-3AD203B41FA5}">
                      <a16:colId xmlns:a16="http://schemas.microsoft.com/office/drawing/2014/main" val="20002"/>
                    </a:ext>
                  </a:extLst>
                </a:gridCol>
              </a:tblGrid>
              <a:tr h="370840">
                <a:tc>
                  <a:txBody>
                    <a:bodyPr/>
                    <a:lstStyle/>
                    <a:p>
                      <a:r>
                        <a:rPr lang="en-US" dirty="0"/>
                        <a:t>Method</a:t>
                      </a:r>
                    </a:p>
                  </a:txBody>
                  <a:tcPr/>
                </a:tc>
                <a:tc>
                  <a:txBody>
                    <a:bodyPr/>
                    <a:lstStyle/>
                    <a:p>
                      <a:r>
                        <a:rPr lang="en-US" baseline="30000" dirty="0"/>
                        <a:t>232</a:t>
                      </a:r>
                      <a:r>
                        <a:rPr lang="en-US" dirty="0"/>
                        <a:t>Th</a:t>
                      </a:r>
                      <a:r>
                        <a:rPr lang="en-US" baseline="0" dirty="0"/>
                        <a:t> </a:t>
                      </a:r>
                      <a:r>
                        <a:rPr lang="en-US" baseline="0" dirty="0" err="1"/>
                        <a:t>cnts</a:t>
                      </a:r>
                      <a:r>
                        <a:rPr lang="en-US" baseline="0" dirty="0"/>
                        <a:t> </a:t>
                      </a:r>
                    </a:p>
                    <a:p>
                      <a:r>
                        <a:rPr lang="en-US" baseline="0" dirty="0"/>
                        <a:t>in Q</a:t>
                      </a:r>
                      <a:r>
                        <a:rPr lang="el-GR" baseline="-25000" dirty="0">
                          <a:latin typeface="Calibri" panose="020F0502020204030204" pitchFamily="34" charset="0"/>
                        </a:rPr>
                        <a:t>ββ</a:t>
                      </a:r>
                      <a:r>
                        <a:rPr lang="el-GR" baseline="0" dirty="0">
                          <a:latin typeface="Calibri" panose="020F0502020204030204" pitchFamily="34" charset="0"/>
                        </a:rPr>
                        <a:t>±</a:t>
                      </a:r>
                      <a:r>
                        <a:rPr lang="en-US" baseline="0" dirty="0">
                          <a:latin typeface="Calibri" panose="020F0502020204030204" pitchFamily="34" charset="0"/>
                        </a:rPr>
                        <a:t>2</a:t>
                      </a:r>
                      <a:r>
                        <a:rPr lang="en-US" baseline="0" dirty="0">
                          <a:latin typeface="Times New Roman" panose="02020603050405020304" pitchFamily="18" charset="0"/>
                          <a:cs typeface="Times New Roman" panose="02020603050405020304" pitchFamily="18" charset="0"/>
                        </a:rPr>
                        <a:t>·</a:t>
                      </a:r>
                      <a:r>
                        <a:rPr lang="el-GR" baseline="0" dirty="0">
                          <a:latin typeface="Calibri" panose="020F0502020204030204" pitchFamily="34" charset="0"/>
                        </a:rPr>
                        <a:t>σ</a:t>
                      </a:r>
                      <a:r>
                        <a:rPr lang="el-GR" baseline="-25000" dirty="0">
                          <a:latin typeface="Calibri" panose="020F0502020204030204" pitchFamily="34" charset="0"/>
                        </a:rPr>
                        <a:t>ββ</a:t>
                      </a:r>
                      <a:endParaRPr lang="en-US" baseline="-25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238</a:t>
                      </a:r>
                      <a:r>
                        <a:rPr lang="en-US" dirty="0"/>
                        <a:t>U</a:t>
                      </a:r>
                      <a:r>
                        <a:rPr lang="en-US" baseline="0" dirty="0"/>
                        <a:t> </a:t>
                      </a:r>
                      <a:r>
                        <a:rPr lang="en-US" baseline="0" dirty="0" err="1"/>
                        <a:t>cnts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Q</a:t>
                      </a:r>
                      <a:r>
                        <a:rPr lang="el-GR" baseline="-25000" dirty="0">
                          <a:latin typeface="Calibri" panose="020F0502020204030204" pitchFamily="34" charset="0"/>
                        </a:rPr>
                        <a:t>ββ</a:t>
                      </a:r>
                      <a:r>
                        <a:rPr lang="el-GR" baseline="0" dirty="0">
                          <a:latin typeface="Calibri" panose="020F0502020204030204" pitchFamily="34" charset="0"/>
                        </a:rPr>
                        <a:t>±</a:t>
                      </a:r>
                      <a:r>
                        <a:rPr lang="en-US" baseline="0" dirty="0">
                          <a:latin typeface="Calibri" panose="020F0502020204030204" pitchFamily="34" charset="0"/>
                        </a:rPr>
                        <a:t>2</a:t>
                      </a:r>
                      <a:r>
                        <a:rPr lang="en-US" baseline="0" dirty="0">
                          <a:latin typeface="Times New Roman" panose="02020603050405020304" pitchFamily="18" charset="0"/>
                          <a:cs typeface="Times New Roman" panose="02020603050405020304" pitchFamily="18" charset="0"/>
                        </a:rPr>
                        <a:t>·</a:t>
                      </a:r>
                      <a:r>
                        <a:rPr lang="el-GR" baseline="0" dirty="0">
                          <a:latin typeface="Calibri" panose="020F0502020204030204" pitchFamily="34" charset="0"/>
                        </a:rPr>
                        <a:t>σ</a:t>
                      </a:r>
                      <a:r>
                        <a:rPr lang="el-GR" baseline="-25000" dirty="0">
                          <a:latin typeface="Calibri" panose="020F0502020204030204" pitchFamily="34" charset="0"/>
                        </a:rPr>
                        <a:t>ββ</a:t>
                      </a:r>
                      <a:endParaRPr lang="en-US" baseline="-25000" dirty="0"/>
                    </a:p>
                  </a:txBody>
                  <a:tcPr/>
                </a:tc>
                <a:extLst>
                  <a:ext uri="{0D108BD9-81ED-4DB2-BD59-A6C34878D82A}">
                    <a16:rowId xmlns:a16="http://schemas.microsoft.com/office/drawing/2014/main" val="10000"/>
                  </a:ext>
                </a:extLst>
              </a:tr>
              <a:tr h="370840">
                <a:tc>
                  <a:txBody>
                    <a:bodyPr/>
                    <a:lstStyle/>
                    <a:p>
                      <a:r>
                        <a:rPr lang="en-US" dirty="0"/>
                        <a:t>EXO-200 data</a:t>
                      </a:r>
                    </a:p>
                  </a:txBody>
                  <a:tcPr/>
                </a:tc>
                <a:tc>
                  <a:txBody>
                    <a:bodyPr/>
                    <a:lstStyle/>
                    <a:p>
                      <a:r>
                        <a:rPr lang="en-US" dirty="0"/>
                        <a:t>10.3-13.9</a:t>
                      </a:r>
                    </a:p>
                  </a:txBody>
                  <a:tcPr/>
                </a:tc>
                <a:tc>
                  <a:txBody>
                    <a:bodyPr/>
                    <a:lstStyle/>
                    <a:p>
                      <a:r>
                        <a:rPr lang="en-US" dirty="0"/>
                        <a:t>5.3-7.1</a:t>
                      </a:r>
                    </a:p>
                  </a:txBody>
                  <a:tcPr/>
                </a:tc>
                <a:extLst>
                  <a:ext uri="{0D108BD9-81ED-4DB2-BD59-A6C34878D82A}">
                    <a16:rowId xmlns:a16="http://schemas.microsoft.com/office/drawing/2014/main" val="10001"/>
                  </a:ext>
                </a:extLst>
              </a:tr>
              <a:tr h="370840">
                <a:tc>
                  <a:txBody>
                    <a:bodyPr/>
                    <a:lstStyle/>
                    <a:p>
                      <a:r>
                        <a:rPr lang="en-US" dirty="0"/>
                        <a:t>EXO-200 </a:t>
                      </a:r>
                      <a:r>
                        <a:rPr lang="en-US" dirty="0" err="1"/>
                        <a:t>radioassay</a:t>
                      </a:r>
                      <a:endParaRPr lang="en-US" dirty="0"/>
                    </a:p>
                  </a:txBody>
                  <a:tcPr/>
                </a:tc>
                <a:tc>
                  <a:txBody>
                    <a:bodyPr/>
                    <a:lstStyle/>
                    <a:p>
                      <a:r>
                        <a:rPr lang="en-US" dirty="0"/>
                        <a:t>0.5-7.7</a:t>
                      </a:r>
                    </a:p>
                  </a:txBody>
                  <a:tcPr/>
                </a:tc>
                <a:tc>
                  <a:txBody>
                    <a:bodyPr/>
                    <a:lstStyle/>
                    <a:p>
                      <a:r>
                        <a:rPr lang="en-US" dirty="0"/>
                        <a:t>2.0-9.5</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Pre-data prediction</a:t>
                      </a:r>
                    </a:p>
                  </a:txBody>
                  <a:tcPr/>
                </a:tc>
                <a:tc>
                  <a:txBody>
                    <a:bodyPr/>
                    <a:lstStyle/>
                    <a:p>
                      <a:r>
                        <a:rPr lang="en-US" dirty="0"/>
                        <a:t>0.9-10.3</a:t>
                      </a:r>
                    </a:p>
                  </a:txBody>
                  <a:tcPr/>
                </a:tc>
                <a:tc>
                  <a:txBody>
                    <a:bodyPr/>
                    <a:lstStyle/>
                    <a:p>
                      <a:r>
                        <a:rPr lang="en-US" dirty="0"/>
                        <a:t>6.3-26.8</a:t>
                      </a:r>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485423" y="6261649"/>
            <a:ext cx="11019366" cy="400110"/>
          </a:xfrm>
          <a:prstGeom prst="rect">
            <a:avLst/>
          </a:prstGeom>
          <a:noFill/>
        </p:spPr>
        <p:txBody>
          <a:bodyPr wrap="square" rtlCol="0">
            <a:spAutoFit/>
          </a:bodyPr>
          <a:lstStyle/>
          <a:p>
            <a:r>
              <a:rPr lang="en-US" sz="2000" dirty="0"/>
              <a:t>From 477.6 d of phase I running, 90% CL ranges for number of background events </a:t>
            </a:r>
            <a:r>
              <a:rPr lang="en-US" dirty="0"/>
              <a:t>(PRC 92 (2015) 015503).</a:t>
            </a:r>
          </a:p>
        </p:txBody>
      </p:sp>
      <p:sp>
        <p:nvSpPr>
          <p:cNvPr id="10" name="TextBox 9"/>
          <p:cNvSpPr txBox="1"/>
          <p:nvPr/>
        </p:nvSpPr>
        <p:spPr>
          <a:xfrm>
            <a:off x="6319962" y="4466570"/>
            <a:ext cx="5872038" cy="1200329"/>
          </a:xfrm>
          <a:prstGeom prst="rect">
            <a:avLst/>
          </a:prstGeom>
          <a:noFill/>
        </p:spPr>
        <p:txBody>
          <a:bodyPr wrap="square" rtlCol="0">
            <a:spAutoFit/>
          </a:bodyPr>
          <a:lstStyle/>
          <a:p>
            <a:r>
              <a:rPr lang="en-US" sz="2400" b="1" dirty="0">
                <a:solidFill>
                  <a:srgbClr val="FF0000"/>
                </a:solidFill>
              </a:rPr>
              <a:t>This approach works and we have shown it with an experiment as complex as EXO-200.</a:t>
            </a:r>
          </a:p>
          <a:p>
            <a:r>
              <a:rPr lang="en-US" sz="2400" b="1" dirty="0">
                <a:solidFill>
                  <a:srgbClr val="FF0000"/>
                </a:solidFill>
              </a:rPr>
              <a:t>For </a:t>
            </a:r>
            <a:r>
              <a:rPr lang="en-US" sz="2400" b="1" dirty="0" err="1">
                <a:solidFill>
                  <a:srgbClr val="FF0000"/>
                </a:solidFill>
              </a:rPr>
              <a:t>nEXO</a:t>
            </a:r>
            <a:r>
              <a:rPr lang="en-US" sz="2400" b="1" dirty="0">
                <a:solidFill>
                  <a:srgbClr val="FF0000"/>
                </a:solidFill>
              </a:rPr>
              <a:t> we plan to use the same approach.</a:t>
            </a:r>
          </a:p>
        </p:txBody>
      </p:sp>
    </p:spTree>
    <p:extLst>
      <p:ext uri="{BB962C8B-B14F-4D97-AF65-F5344CB8AC3E}">
        <p14:creationId xmlns:p14="http://schemas.microsoft.com/office/powerpoint/2010/main" val="37108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BE55D-5874-44D1-9745-F925F75DADA4}"/>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3E84F2DE-A2EE-493C-A82A-81324DD8B35F}"/>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C01CBDBB-03AC-4601-A9AC-767BF03A5513}"/>
              </a:ext>
            </a:extLst>
          </p:cNvPr>
          <p:cNvSpPr>
            <a:spLocks noGrp="1"/>
          </p:cNvSpPr>
          <p:nvPr>
            <p:ph type="sldNum" sz="quarter" idx="12"/>
          </p:nvPr>
        </p:nvSpPr>
        <p:spPr/>
        <p:txBody>
          <a:bodyPr/>
          <a:lstStyle/>
          <a:p>
            <a:fld id="{AFF47089-F15D-4192-A260-81621E8F456C}" type="slidenum">
              <a:rPr lang="en-US" smtClean="0"/>
              <a:t>18</a:t>
            </a:fld>
            <a:endParaRPr lang="en-US"/>
          </a:p>
        </p:txBody>
      </p:sp>
      <p:sp>
        <p:nvSpPr>
          <p:cNvPr id="5" name="TextBox 4">
            <a:extLst>
              <a:ext uri="{FF2B5EF4-FFF2-40B4-BE49-F238E27FC236}">
                <a16:creationId xmlns:a16="http://schemas.microsoft.com/office/drawing/2014/main" id="{8E4BA6A5-4751-45A7-98E0-FC377EE0EC7A}"/>
              </a:ext>
            </a:extLst>
          </p:cNvPr>
          <p:cNvSpPr txBox="1"/>
          <p:nvPr/>
        </p:nvSpPr>
        <p:spPr>
          <a:xfrm>
            <a:off x="413657" y="544286"/>
            <a:ext cx="3117777" cy="461665"/>
          </a:xfrm>
          <a:prstGeom prst="rect">
            <a:avLst/>
          </a:prstGeom>
          <a:noFill/>
        </p:spPr>
        <p:txBody>
          <a:bodyPr wrap="none" rtlCol="0">
            <a:spAutoFit/>
          </a:bodyPr>
          <a:lstStyle/>
          <a:p>
            <a:r>
              <a:rPr lang="en-US" sz="2400" dirty="0"/>
              <a:t>EXO-200 physics results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D1D45D4-5F4D-4C5B-87FA-485349990219}"/>
                  </a:ext>
                </a:extLst>
              </p:cNvPr>
              <p:cNvSpPr txBox="1"/>
              <p:nvPr/>
            </p:nvSpPr>
            <p:spPr>
              <a:xfrm>
                <a:off x="3679372" y="544286"/>
                <a:ext cx="5622886" cy="461665"/>
              </a:xfrm>
              <a:prstGeom prst="rect">
                <a:avLst/>
              </a:prstGeom>
              <a:noFill/>
            </p:spPr>
            <p:txBody>
              <a:bodyPr wrap="none" rtlCol="0">
                <a:spAutoFit/>
              </a:bodyPr>
              <a:lstStyle/>
              <a:p>
                <a:r>
                  <a:rPr lang="en-US" sz="2400" dirty="0"/>
                  <a:t>No evidence </a:t>
                </a:r>
                <a:r>
                  <a:rPr lang="en-US" sz="2400" dirty="0">
                    <a:solidFill>
                      <a:schemeClr val="tx1"/>
                    </a:solidFill>
                  </a:rPr>
                  <a:t>for </a:t>
                </a:r>
                <a14:m>
                  <m:oMath xmlns:m="http://schemas.openxmlformats.org/officeDocument/2006/math">
                    <m:r>
                      <a:rPr lang="en-US" sz="2400" i="1">
                        <a:solidFill>
                          <a:schemeClr val="tx1"/>
                        </a:solidFill>
                        <a:latin typeface="Cambria Math" panose="02040503050406030204" pitchFamily="18" charset="0"/>
                      </a:rPr>
                      <m:t>0</m:t>
                    </m:r>
                    <m:r>
                      <a:rPr lang="en-US" sz="2400" i="1">
                        <a:solidFill>
                          <a:schemeClr val="tx1"/>
                        </a:solidFill>
                        <a:latin typeface="Cambria Math" panose="02040503050406030204" pitchFamily="18" charset="0"/>
                        <a:ea typeface="Cambria Math" panose="02040503050406030204" pitchFamily="18" charset="0"/>
                      </a:rPr>
                      <m:t>𝜈𝛽𝛽</m:t>
                    </m:r>
                  </m:oMath>
                </a14:m>
                <a:r>
                  <a:rPr lang="en-US" sz="2400" dirty="0">
                    <a:solidFill>
                      <a:schemeClr val="tx1"/>
                    </a:solidFill>
                  </a:rPr>
                  <a:t>-decay was observed</a:t>
                </a:r>
                <a:endParaRPr lang="en-US" sz="2400" dirty="0"/>
              </a:p>
            </p:txBody>
          </p:sp>
        </mc:Choice>
        <mc:Fallback xmlns="">
          <p:sp>
            <p:nvSpPr>
              <p:cNvPr id="6" name="TextBox 5">
                <a:extLst>
                  <a:ext uri="{FF2B5EF4-FFF2-40B4-BE49-F238E27FC236}">
                    <a16:creationId xmlns:a16="http://schemas.microsoft.com/office/drawing/2014/main" id="{3D1D45D4-5F4D-4C5B-87FA-485349990219}"/>
                  </a:ext>
                </a:extLst>
              </p:cNvPr>
              <p:cNvSpPr txBox="1">
                <a:spLocks noRot="1" noChangeAspect="1" noMove="1" noResize="1" noEditPoints="1" noAdjustHandles="1" noChangeArrowheads="1" noChangeShapeType="1" noTextEdit="1"/>
              </p:cNvSpPr>
              <p:nvPr/>
            </p:nvSpPr>
            <p:spPr>
              <a:xfrm>
                <a:off x="3679372" y="544286"/>
                <a:ext cx="5622886" cy="461665"/>
              </a:xfrm>
              <a:prstGeom prst="rect">
                <a:avLst/>
              </a:prstGeom>
              <a:blipFill>
                <a:blip r:embed="rId2"/>
                <a:stretch>
                  <a:fillRect l="-1735"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8C9D82E0-59C9-4E89-B536-A4E0295CF841}"/>
                  </a:ext>
                </a:extLst>
              </p:cNvPr>
              <p:cNvGraphicFramePr>
                <a:graphicFrameLocks noGrp="1"/>
              </p:cNvGraphicFramePr>
              <p:nvPr>
                <p:extLst>
                  <p:ext uri="{D42A27DB-BD31-4B8C-83A1-F6EECF244321}">
                    <p14:modId xmlns:p14="http://schemas.microsoft.com/office/powerpoint/2010/main" val="4217368317"/>
                  </p:ext>
                </p:extLst>
              </p:nvPr>
            </p:nvGraphicFramePr>
            <p:xfrm>
              <a:off x="97973" y="1153077"/>
              <a:ext cx="11996054" cy="2356231"/>
            </p:xfrm>
            <a:graphic>
              <a:graphicData uri="http://schemas.openxmlformats.org/drawingml/2006/table">
                <a:tbl>
                  <a:tblPr firstRow="1" bandRow="1">
                    <a:tableStyleId>{5C22544A-7EE6-4342-B048-85BDC9FD1C3A}</a:tableStyleId>
                  </a:tblPr>
                  <a:tblGrid>
                    <a:gridCol w="2139043">
                      <a:extLst>
                        <a:ext uri="{9D8B030D-6E8A-4147-A177-3AD203B41FA5}">
                          <a16:colId xmlns:a16="http://schemas.microsoft.com/office/drawing/2014/main" val="20000"/>
                        </a:ext>
                      </a:extLst>
                    </a:gridCol>
                    <a:gridCol w="914065">
                      <a:extLst>
                        <a:ext uri="{9D8B030D-6E8A-4147-A177-3AD203B41FA5}">
                          <a16:colId xmlns:a16="http://schemas.microsoft.com/office/drawing/2014/main" val="20001"/>
                        </a:ext>
                      </a:extLst>
                    </a:gridCol>
                    <a:gridCol w="1200625">
                      <a:extLst>
                        <a:ext uri="{9D8B030D-6E8A-4147-A177-3AD203B41FA5}">
                          <a16:colId xmlns:a16="http://schemas.microsoft.com/office/drawing/2014/main" val="20002"/>
                        </a:ext>
                      </a:extLst>
                    </a:gridCol>
                    <a:gridCol w="1515696">
                      <a:extLst>
                        <a:ext uri="{9D8B030D-6E8A-4147-A177-3AD203B41FA5}">
                          <a16:colId xmlns:a16="http://schemas.microsoft.com/office/drawing/2014/main" val="20003"/>
                        </a:ext>
                      </a:extLst>
                    </a:gridCol>
                    <a:gridCol w="1513538">
                      <a:extLst>
                        <a:ext uri="{9D8B030D-6E8A-4147-A177-3AD203B41FA5}">
                          <a16:colId xmlns:a16="http://schemas.microsoft.com/office/drawing/2014/main" val="20005"/>
                        </a:ext>
                      </a:extLst>
                    </a:gridCol>
                    <a:gridCol w="1571029">
                      <a:extLst>
                        <a:ext uri="{9D8B030D-6E8A-4147-A177-3AD203B41FA5}">
                          <a16:colId xmlns:a16="http://schemas.microsoft.com/office/drawing/2014/main" val="2158975773"/>
                        </a:ext>
                      </a:extLst>
                    </a:gridCol>
                    <a:gridCol w="1571029">
                      <a:extLst>
                        <a:ext uri="{9D8B030D-6E8A-4147-A177-3AD203B41FA5}">
                          <a16:colId xmlns:a16="http://schemas.microsoft.com/office/drawing/2014/main" val="20006"/>
                        </a:ext>
                      </a:extLst>
                    </a:gridCol>
                    <a:gridCol w="1571029">
                      <a:extLst>
                        <a:ext uri="{9D8B030D-6E8A-4147-A177-3AD203B41FA5}">
                          <a16:colId xmlns:a16="http://schemas.microsoft.com/office/drawing/2014/main" val="2774234763"/>
                        </a:ext>
                      </a:extLst>
                    </a:gridCol>
                  </a:tblGrid>
                  <a:tr h="531495">
                    <a:tc>
                      <a:txBody>
                        <a:bodyPr/>
                        <a:lstStyle/>
                        <a:p>
                          <a:endParaRPr lang="en-US" sz="1800" dirty="0"/>
                        </a:p>
                      </a:txBody>
                      <a:tcPr marL="68580" marR="68580" marT="34290" marB="34290"/>
                    </a:tc>
                    <a:tc>
                      <a:txBody>
                        <a:bodyPr/>
                        <a:lstStyle/>
                        <a:p>
                          <a:r>
                            <a:rPr lang="en-US" sz="1800" dirty="0"/>
                            <a:t>Phase</a:t>
                          </a:r>
                          <a:r>
                            <a:rPr lang="en-US" sz="1800" baseline="0" dirty="0"/>
                            <a:t> </a:t>
                          </a:r>
                          <a:r>
                            <a:rPr lang="en-US" sz="1800" dirty="0"/>
                            <a:t>I </a:t>
                          </a:r>
                          <a:endParaRPr lang="en-US" sz="1800" baseline="0" dirty="0"/>
                        </a:p>
                      </a:txBody>
                      <a:tcPr/>
                    </a:tc>
                    <a:tc>
                      <a:txBody>
                        <a:bodyPr/>
                        <a:lstStyle/>
                        <a:p>
                          <a:r>
                            <a:rPr lang="en-US" sz="1800" dirty="0"/>
                            <a:t>Phase II </a:t>
                          </a:r>
                          <a:endParaRPr lang="en-US" sz="1800" baseline="0" dirty="0"/>
                        </a:p>
                      </a:txBody>
                      <a:tcPr/>
                    </a:tc>
                    <a:tc>
                      <a:txBody>
                        <a:bodyPr/>
                        <a:lstStyle/>
                        <a:p>
                          <a:r>
                            <a:rPr lang="en-US" sz="1800" dirty="0"/>
                            <a:t>EXO-200 Com. 2019</a:t>
                          </a:r>
                          <a:r>
                            <a:rPr lang="en-US" sz="1800" baseline="0" dirty="0"/>
                            <a:t> </a:t>
                          </a:r>
                          <a:r>
                            <a:rPr lang="en-US" sz="1800" baseline="30000" dirty="0"/>
                            <a:t>136</a:t>
                          </a:r>
                          <a:r>
                            <a:rPr lang="en-US" sz="1800" dirty="0"/>
                            <a:t>Xe</a:t>
                          </a:r>
                        </a:p>
                      </a:txBody>
                      <a:tcPr marL="68580" marR="68580" marT="34290" marB="34290"/>
                    </a:tc>
                    <a:tc>
                      <a:txBody>
                        <a:bodyPr/>
                        <a:lstStyle/>
                        <a:p>
                          <a:r>
                            <a:rPr lang="en-US" sz="1800" dirty="0"/>
                            <a:t>GERDA 2019</a:t>
                          </a:r>
                        </a:p>
                        <a:p>
                          <a:r>
                            <a:rPr lang="en-US" sz="1800" baseline="30000" dirty="0"/>
                            <a:t>76</a:t>
                          </a:r>
                          <a:r>
                            <a:rPr lang="en-US" sz="1800" dirty="0"/>
                            <a:t>Ge</a:t>
                          </a:r>
                        </a:p>
                      </a:txBody>
                      <a:tcPr marL="68580" marR="68580" marT="34290" marB="34290"/>
                    </a:tc>
                    <a:tc>
                      <a:txBody>
                        <a:bodyPr/>
                        <a:lstStyle/>
                        <a:p>
                          <a:r>
                            <a:rPr lang="en-US" sz="1800" dirty="0"/>
                            <a:t>Majorana 2019</a:t>
                          </a:r>
                        </a:p>
                        <a:p>
                          <a:r>
                            <a:rPr lang="en-US" sz="1800" baseline="30000" dirty="0"/>
                            <a:t>76</a:t>
                          </a:r>
                          <a:r>
                            <a:rPr lang="en-US" sz="1800" dirty="0"/>
                            <a:t>Ge</a:t>
                          </a:r>
                        </a:p>
                      </a:txBody>
                      <a:tcPr marL="68580" marR="68580" marT="34290" marB="34290"/>
                    </a:tc>
                    <a:tc>
                      <a:txBody>
                        <a:bodyPr/>
                        <a:lstStyle/>
                        <a:p>
                          <a:r>
                            <a:rPr lang="en-US" sz="1800" dirty="0"/>
                            <a:t>CUORE 2018</a:t>
                          </a:r>
                        </a:p>
                        <a:p>
                          <a:r>
                            <a:rPr lang="en-US" sz="1800" baseline="30000" dirty="0"/>
                            <a:t>130</a:t>
                          </a:r>
                          <a:r>
                            <a:rPr lang="en-US" sz="1800" dirty="0"/>
                            <a:t>Te</a:t>
                          </a:r>
                        </a:p>
                      </a:txBody>
                      <a:tcPr marL="68580" marR="68580" marT="34290" marB="34290"/>
                    </a:tc>
                    <a:tc>
                      <a:txBody>
                        <a:bodyPr/>
                        <a:lstStyle/>
                        <a:p>
                          <a:r>
                            <a:rPr lang="en-US" sz="1800" dirty="0" err="1"/>
                            <a:t>KamLAND</a:t>
                          </a:r>
                          <a:r>
                            <a:rPr lang="en-US" sz="1800" dirty="0"/>
                            <a:t>-Zen 2016 </a:t>
                          </a:r>
                          <a:r>
                            <a:rPr lang="en-US" sz="1800" baseline="30000" dirty="0"/>
                            <a:t>136</a:t>
                          </a:r>
                          <a:r>
                            <a:rPr lang="en-US" sz="1800" dirty="0"/>
                            <a:t>Xe</a:t>
                          </a:r>
                        </a:p>
                      </a:txBody>
                      <a:tcPr marL="68580" marR="68580" marT="34290" marB="34290"/>
                    </a:tc>
                    <a:extLst>
                      <a:ext uri="{0D108BD9-81ED-4DB2-BD59-A6C34878D82A}">
                        <a16:rowId xmlns:a16="http://schemas.microsoft.com/office/drawing/2014/main" val="10000"/>
                      </a:ext>
                    </a:extLst>
                  </a:tr>
                  <a:tr h="278130">
                    <a:tc>
                      <a:txBody>
                        <a:bodyPr/>
                        <a:lstStyle/>
                        <a:p>
                          <a:r>
                            <a:rPr lang="en-US" sz="1800" dirty="0"/>
                            <a:t>Active source [mol]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68580" marR="68580" marT="34290" marB="34290"/>
                    </a:tc>
                    <a:tc>
                      <a:txBody>
                        <a:bodyPr/>
                        <a:lstStyle/>
                        <a:p>
                          <a:endParaRPr lang="en-US" sz="1800" dirty="0"/>
                        </a:p>
                      </a:txBody>
                      <a:tcPr marL="68580" marR="68580" marT="34290" marB="34290"/>
                    </a:tc>
                    <a:tc>
                      <a:txBody>
                        <a:bodyPr/>
                        <a:lstStyle/>
                        <a:p>
                          <a:r>
                            <a:rPr lang="en-US" sz="1800" dirty="0"/>
                            <a:t>550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359</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214</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2530</a:t>
                          </a:r>
                        </a:p>
                      </a:txBody>
                      <a:tcPr marL="68580" marR="68580" marT="34290" marB="34290"/>
                    </a:tc>
                    <a:extLst>
                      <a:ext uri="{0D108BD9-81ED-4DB2-BD59-A6C34878D82A}">
                        <a16:rowId xmlns:a16="http://schemas.microsoft.com/office/drawing/2014/main" val="2721318375"/>
                      </a:ext>
                    </a:extLst>
                  </a:tr>
                  <a:tr h="278130">
                    <a:tc>
                      <a:txBody>
                        <a:bodyPr/>
                        <a:lstStyle/>
                        <a:p>
                          <a:r>
                            <a:rPr lang="en-US" sz="1800" dirty="0"/>
                            <a:t>Exposure [</a:t>
                          </a:r>
                          <a:r>
                            <a:rPr lang="en-US" sz="1800" dirty="0" err="1"/>
                            <a:t>mol</a:t>
                          </a:r>
                          <a:r>
                            <a:rPr lang="en-US" sz="1800" dirty="0" err="1">
                              <a:latin typeface="Calibri" panose="020F0502020204030204" pitchFamily="34" charset="0"/>
                              <a:cs typeface="Calibri" panose="020F0502020204030204" pitchFamily="34" charset="0"/>
                            </a:rPr>
                            <a:t>·yr</a:t>
                          </a:r>
                          <a:r>
                            <a:rPr lang="en-US" sz="1800" dirty="0">
                              <a:latin typeface="Calibri" panose="020F0502020204030204" pitchFamily="34" charset="0"/>
                              <a:cs typeface="Calibri" panose="020F0502020204030204" pitchFamily="34" charset="0"/>
                            </a:rPr>
                            <a:t>]</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866</a:t>
                          </a:r>
                        </a:p>
                      </a:txBody>
                      <a:tcPr marL="68580" marR="68580" marT="34290" marB="34290"/>
                    </a:tc>
                    <a:tc>
                      <a:txBody>
                        <a:bodyPr/>
                        <a:lstStyle/>
                        <a:p>
                          <a:r>
                            <a:rPr lang="en-US" sz="1800" dirty="0"/>
                            <a:t>861</a:t>
                          </a:r>
                        </a:p>
                      </a:txBody>
                      <a:tcPr marL="68580" marR="68580" marT="34290" marB="34290"/>
                    </a:tc>
                    <a:tc>
                      <a:txBody>
                        <a:bodyPr/>
                        <a:lstStyle/>
                        <a:p>
                          <a:r>
                            <a:rPr lang="en-US" sz="1800" dirty="0"/>
                            <a:t>1727</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628</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303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185</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3700</a:t>
                          </a:r>
                        </a:p>
                      </a:txBody>
                      <a:tcPr marL="68580" marR="68580" marT="34290" marB="34290"/>
                    </a:tc>
                    <a:extLst>
                      <a:ext uri="{0D108BD9-81ED-4DB2-BD59-A6C34878D82A}">
                        <a16:rowId xmlns:a16="http://schemas.microsoft.com/office/drawing/2014/main" val="2336389734"/>
                      </a:ext>
                    </a:extLst>
                  </a:tr>
                  <a:tr h="278130">
                    <a:tc>
                      <a:txBody>
                        <a:bodyPr/>
                        <a:lstStyle/>
                        <a:p>
                          <a:r>
                            <a:rPr lang="en-US" sz="1800" dirty="0"/>
                            <a:t>Sens. 90% CL [</a:t>
                          </a:r>
                          <a:r>
                            <a:rPr lang="en-US" sz="1800" dirty="0" err="1"/>
                            <a:t>yr</a:t>
                          </a:r>
                          <a:r>
                            <a:rPr lang="en-US" sz="18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3.4</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r>
                            <a:rPr lang="en-US" sz="1800" dirty="0"/>
                            <a:t>5.0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1.1·</a:t>
                          </a:r>
                          <a:r>
                            <a:rPr lang="en-US" sz="1800" dirty="0"/>
                            <a:t>10</a:t>
                          </a:r>
                          <a:r>
                            <a:rPr lang="en-US" sz="1800" baseline="30000" dirty="0"/>
                            <a:t>26</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4.8</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7.0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24</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5.6</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extLst>
                      <a:ext uri="{0D108BD9-81ED-4DB2-BD59-A6C34878D82A}">
                        <a16:rowId xmlns:a16="http://schemas.microsoft.com/office/drawing/2014/main" val="10001"/>
                      </a:ext>
                    </a:extLst>
                  </a:tr>
                  <a:tr h="278130">
                    <a:tc>
                      <a:txBody>
                        <a:bodyPr/>
                        <a:lstStyle/>
                        <a:p>
                          <a:r>
                            <a:rPr lang="en-US" sz="1800" dirty="0"/>
                            <a:t>Limit 90% CL [</a:t>
                          </a:r>
                          <a:r>
                            <a:rPr lang="en-US" sz="1800" dirty="0" err="1"/>
                            <a:t>yr</a:t>
                          </a:r>
                          <a:r>
                            <a:rPr lang="en-US" sz="18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3.5</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9.0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1.07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26</a:t>
                          </a:r>
                          <a:endParaRPr lang="en-US" sz="1800" dirty="0"/>
                        </a:p>
                      </a:txBody>
                      <a:tcPr marL="68580" marR="68580" marT="34290" marB="34290"/>
                    </a:tc>
                    <a:extLst>
                      <a:ext uri="{0D108BD9-81ED-4DB2-BD59-A6C34878D82A}">
                        <a16:rowId xmlns:a16="http://schemas.microsoft.com/office/drawing/2014/main" val="10002"/>
                      </a:ext>
                    </a:extLst>
                  </a:tr>
                  <a:tr h="278130">
                    <a:tc>
                      <a:txBody>
                        <a:bodyPr/>
                        <a:lstStyle/>
                        <a:p>
                          <a14:m>
                            <m:oMath xmlns:m="http://schemas.openxmlformats.org/officeDocument/2006/math">
                              <m:sSub>
                                <m:sSubPr>
                                  <m:ctrlPr>
                                    <a:rPr lang="en-US" sz="1800" i="1" smtClean="0">
                                      <a:latin typeface="Cambria Math" panose="02040503050406030204" pitchFamily="18" charset="0"/>
                                    </a:rPr>
                                  </m:ctrlPr>
                                </m:sSubPr>
                                <m:e>
                                  <m:d>
                                    <m:dPr>
                                      <m:begChr m:val="⟨"/>
                                      <m:endChr m:val="⟩"/>
                                      <m:ctrlPr>
                                        <a:rPr lang="en-US" sz="1800" i="1" smtClean="0">
                                          <a:latin typeface="Cambria Math" panose="02040503050406030204" pitchFamily="18" charset="0"/>
                                        </a:rPr>
                                      </m:ctrlPr>
                                    </m:dPr>
                                    <m:e>
                                      <m:r>
                                        <a:rPr lang="en-US" sz="1800" b="0" i="1" smtClean="0">
                                          <a:latin typeface="Cambria Math" panose="02040503050406030204" pitchFamily="18" charset="0"/>
                                        </a:rPr>
                                        <m:t>𝑚</m:t>
                                      </m:r>
                                    </m:e>
                                  </m:d>
                                </m:e>
                                <m:sub>
                                  <m:r>
                                    <a:rPr lang="en-US" sz="1800" i="1" smtClean="0">
                                      <a:latin typeface="Cambria Math" panose="02040503050406030204" pitchFamily="18" charset="0"/>
                                      <a:ea typeface="Cambria Math" panose="02040503050406030204" pitchFamily="18" charset="0"/>
                                    </a:rPr>
                                    <m:t>𝛽𝛽</m:t>
                                  </m:r>
                                </m:sub>
                              </m:sSub>
                              <m:r>
                                <a:rPr lang="en-US" sz="1800" b="0" i="1" smtClean="0">
                                  <a:latin typeface="Cambria Math" panose="02040503050406030204" pitchFamily="18" charset="0"/>
                                </a:rPr>
                                <m:t> </m:t>
                              </m:r>
                            </m:oMath>
                          </a14:m>
                          <a:r>
                            <a:rPr lang="en-US" sz="1800" dirty="0"/>
                            <a:t>90% CL</a:t>
                          </a:r>
                          <a:r>
                            <a:rPr lang="en-US" sz="1800" baseline="0" dirty="0"/>
                            <a:t> [</a:t>
                          </a:r>
                          <a:r>
                            <a:rPr lang="en-US" sz="1800" baseline="0" dirty="0" err="1"/>
                            <a:t>meV</a:t>
                          </a:r>
                          <a:r>
                            <a:rPr lang="en-US" sz="1800" baseline="0" dirty="0"/>
                            <a:t>]</a:t>
                          </a:r>
                          <a:endParaRPr lang="en-US" sz="1800" dirty="0"/>
                        </a:p>
                      </a:txBody>
                      <a:tcPr marL="68580" marR="68580" marT="34290" marB="34290"/>
                    </a:tc>
                    <a:tc>
                      <a:txBody>
                        <a:bodyPr/>
                        <a:lstStyle/>
                        <a:p>
                          <a:endParaRPr lang="en-US" sz="1800" dirty="0"/>
                        </a:p>
                      </a:txBody>
                      <a:tcPr marL="68580" marR="68580" marT="34290" marB="34290"/>
                    </a:tc>
                    <a:tc>
                      <a:txBody>
                        <a:bodyPr/>
                        <a:lstStyle/>
                        <a:p>
                          <a:endParaRPr lang="en-US" sz="1800" dirty="0"/>
                        </a:p>
                      </a:txBody>
                      <a:tcPr marL="68580" marR="68580" marT="34290" marB="34290"/>
                    </a:tc>
                    <a:tc>
                      <a:txBody>
                        <a:bodyPr/>
                        <a:lstStyle/>
                        <a:p>
                          <a:r>
                            <a:rPr lang="en-US" sz="1800" b="1" dirty="0">
                              <a:solidFill>
                                <a:srgbClr val="FF0000"/>
                              </a:solidFill>
                            </a:rPr>
                            <a:t>93-286</a:t>
                          </a:r>
                        </a:p>
                      </a:txBody>
                      <a:tcPr marL="68580" marR="68580" marT="34290" marB="34290"/>
                    </a:tc>
                    <a:tc>
                      <a:txBody>
                        <a:bodyPr/>
                        <a:lstStyle/>
                        <a:p>
                          <a:r>
                            <a:rPr lang="en-US" sz="1800" b="1" dirty="0"/>
                            <a:t>104-228</a:t>
                          </a:r>
                        </a:p>
                      </a:txBody>
                      <a:tcPr marL="68580" marR="68580" marT="34290" marB="34290"/>
                    </a:tc>
                    <a:tc>
                      <a:txBody>
                        <a:bodyPr/>
                        <a:lstStyle/>
                        <a:p>
                          <a:r>
                            <a:rPr lang="en-US" sz="1800" b="1" dirty="0"/>
                            <a:t>200-433</a:t>
                          </a:r>
                        </a:p>
                      </a:txBody>
                      <a:tcPr marL="68580" marR="68580" marT="34290" marB="34290"/>
                    </a:tc>
                    <a:tc>
                      <a:txBody>
                        <a:bodyPr/>
                        <a:lstStyle/>
                        <a:p>
                          <a:r>
                            <a:rPr lang="en-US" sz="1800" b="1" dirty="0"/>
                            <a:t>110-520</a:t>
                          </a:r>
                        </a:p>
                      </a:txBody>
                      <a:tcPr marL="68580" marR="68580" marT="34290" marB="34290"/>
                    </a:tc>
                    <a:tc>
                      <a:txBody>
                        <a:bodyPr/>
                        <a:lstStyle/>
                        <a:p>
                          <a:r>
                            <a:rPr lang="en-US" sz="1800" b="1" dirty="0"/>
                            <a:t>61-165</a:t>
                          </a:r>
                        </a:p>
                      </a:txBody>
                      <a:tcPr marL="68580" marR="68580" marT="34290" marB="34290"/>
                    </a:tc>
                    <a:extLst>
                      <a:ext uri="{0D108BD9-81ED-4DB2-BD59-A6C34878D82A}">
                        <a16:rowId xmlns:a16="http://schemas.microsoft.com/office/drawing/2014/main" val="10003"/>
                      </a:ext>
                    </a:extLst>
                  </a:tr>
                </a:tbl>
              </a:graphicData>
            </a:graphic>
          </p:graphicFrame>
        </mc:Choice>
        <mc:Fallback xmlns="">
          <p:graphicFrame>
            <p:nvGraphicFramePr>
              <p:cNvPr id="8" name="Table 7">
                <a:extLst>
                  <a:ext uri="{FF2B5EF4-FFF2-40B4-BE49-F238E27FC236}">
                    <a16:creationId xmlns:a16="http://schemas.microsoft.com/office/drawing/2014/main" id="{8C9D82E0-59C9-4E89-B536-A4E0295CF841}"/>
                  </a:ext>
                </a:extLst>
              </p:cNvPr>
              <p:cNvGraphicFramePr>
                <a:graphicFrameLocks noGrp="1"/>
              </p:cNvGraphicFramePr>
              <p:nvPr>
                <p:extLst>
                  <p:ext uri="{D42A27DB-BD31-4B8C-83A1-F6EECF244321}">
                    <p14:modId xmlns:p14="http://schemas.microsoft.com/office/powerpoint/2010/main" val="4217368317"/>
                  </p:ext>
                </p:extLst>
              </p:nvPr>
            </p:nvGraphicFramePr>
            <p:xfrm>
              <a:off x="97973" y="1153077"/>
              <a:ext cx="11996054" cy="2356231"/>
            </p:xfrm>
            <a:graphic>
              <a:graphicData uri="http://schemas.openxmlformats.org/drawingml/2006/table">
                <a:tbl>
                  <a:tblPr firstRow="1" bandRow="1">
                    <a:tableStyleId>{5C22544A-7EE6-4342-B048-85BDC9FD1C3A}</a:tableStyleId>
                  </a:tblPr>
                  <a:tblGrid>
                    <a:gridCol w="2139043">
                      <a:extLst>
                        <a:ext uri="{9D8B030D-6E8A-4147-A177-3AD203B41FA5}">
                          <a16:colId xmlns:a16="http://schemas.microsoft.com/office/drawing/2014/main" val="20000"/>
                        </a:ext>
                      </a:extLst>
                    </a:gridCol>
                    <a:gridCol w="914065">
                      <a:extLst>
                        <a:ext uri="{9D8B030D-6E8A-4147-A177-3AD203B41FA5}">
                          <a16:colId xmlns:a16="http://schemas.microsoft.com/office/drawing/2014/main" val="20001"/>
                        </a:ext>
                      </a:extLst>
                    </a:gridCol>
                    <a:gridCol w="1200625">
                      <a:extLst>
                        <a:ext uri="{9D8B030D-6E8A-4147-A177-3AD203B41FA5}">
                          <a16:colId xmlns:a16="http://schemas.microsoft.com/office/drawing/2014/main" val="20002"/>
                        </a:ext>
                      </a:extLst>
                    </a:gridCol>
                    <a:gridCol w="1515696">
                      <a:extLst>
                        <a:ext uri="{9D8B030D-6E8A-4147-A177-3AD203B41FA5}">
                          <a16:colId xmlns:a16="http://schemas.microsoft.com/office/drawing/2014/main" val="20003"/>
                        </a:ext>
                      </a:extLst>
                    </a:gridCol>
                    <a:gridCol w="1513538">
                      <a:extLst>
                        <a:ext uri="{9D8B030D-6E8A-4147-A177-3AD203B41FA5}">
                          <a16:colId xmlns:a16="http://schemas.microsoft.com/office/drawing/2014/main" val="20005"/>
                        </a:ext>
                      </a:extLst>
                    </a:gridCol>
                    <a:gridCol w="1571029">
                      <a:extLst>
                        <a:ext uri="{9D8B030D-6E8A-4147-A177-3AD203B41FA5}">
                          <a16:colId xmlns:a16="http://schemas.microsoft.com/office/drawing/2014/main" val="2158975773"/>
                        </a:ext>
                      </a:extLst>
                    </a:gridCol>
                    <a:gridCol w="1571029">
                      <a:extLst>
                        <a:ext uri="{9D8B030D-6E8A-4147-A177-3AD203B41FA5}">
                          <a16:colId xmlns:a16="http://schemas.microsoft.com/office/drawing/2014/main" val="20006"/>
                        </a:ext>
                      </a:extLst>
                    </a:gridCol>
                    <a:gridCol w="1571029">
                      <a:extLst>
                        <a:ext uri="{9D8B030D-6E8A-4147-A177-3AD203B41FA5}">
                          <a16:colId xmlns:a16="http://schemas.microsoft.com/office/drawing/2014/main" val="2774234763"/>
                        </a:ext>
                      </a:extLst>
                    </a:gridCol>
                  </a:tblGrid>
                  <a:tr h="617220">
                    <a:tc>
                      <a:txBody>
                        <a:bodyPr/>
                        <a:lstStyle/>
                        <a:p>
                          <a:endParaRPr lang="en-US" sz="1800" dirty="0"/>
                        </a:p>
                      </a:txBody>
                      <a:tcPr marL="68580" marR="68580" marT="34290" marB="34290"/>
                    </a:tc>
                    <a:tc>
                      <a:txBody>
                        <a:bodyPr/>
                        <a:lstStyle/>
                        <a:p>
                          <a:r>
                            <a:rPr lang="en-US" sz="1800" dirty="0"/>
                            <a:t>Phase</a:t>
                          </a:r>
                          <a:r>
                            <a:rPr lang="en-US" sz="1800" baseline="0" dirty="0"/>
                            <a:t> </a:t>
                          </a:r>
                          <a:r>
                            <a:rPr lang="en-US" sz="1800" dirty="0"/>
                            <a:t>I </a:t>
                          </a:r>
                          <a:endParaRPr lang="en-US" sz="1800" baseline="0" dirty="0"/>
                        </a:p>
                      </a:txBody>
                      <a:tcPr/>
                    </a:tc>
                    <a:tc>
                      <a:txBody>
                        <a:bodyPr/>
                        <a:lstStyle/>
                        <a:p>
                          <a:r>
                            <a:rPr lang="en-US" sz="1800" dirty="0"/>
                            <a:t>Phase II </a:t>
                          </a:r>
                          <a:endParaRPr lang="en-US" sz="1800" baseline="0" dirty="0"/>
                        </a:p>
                      </a:txBody>
                      <a:tcPr/>
                    </a:tc>
                    <a:tc>
                      <a:txBody>
                        <a:bodyPr/>
                        <a:lstStyle/>
                        <a:p>
                          <a:r>
                            <a:rPr lang="en-US" sz="1800" dirty="0"/>
                            <a:t>EXO-200 Com. 2019</a:t>
                          </a:r>
                          <a:r>
                            <a:rPr lang="en-US" sz="1800" baseline="0" dirty="0"/>
                            <a:t> </a:t>
                          </a:r>
                          <a:r>
                            <a:rPr lang="en-US" sz="1800" baseline="30000" dirty="0"/>
                            <a:t>136</a:t>
                          </a:r>
                          <a:r>
                            <a:rPr lang="en-US" sz="1800" dirty="0"/>
                            <a:t>Xe</a:t>
                          </a:r>
                        </a:p>
                      </a:txBody>
                      <a:tcPr marL="68580" marR="68580" marT="34290" marB="34290"/>
                    </a:tc>
                    <a:tc>
                      <a:txBody>
                        <a:bodyPr/>
                        <a:lstStyle/>
                        <a:p>
                          <a:r>
                            <a:rPr lang="en-US" sz="1800" dirty="0"/>
                            <a:t>GERDA 2019</a:t>
                          </a:r>
                        </a:p>
                        <a:p>
                          <a:r>
                            <a:rPr lang="en-US" sz="1800" baseline="30000" dirty="0"/>
                            <a:t>76</a:t>
                          </a:r>
                          <a:r>
                            <a:rPr lang="en-US" sz="1800" dirty="0"/>
                            <a:t>Ge</a:t>
                          </a:r>
                        </a:p>
                      </a:txBody>
                      <a:tcPr marL="68580" marR="68580" marT="34290" marB="34290"/>
                    </a:tc>
                    <a:tc>
                      <a:txBody>
                        <a:bodyPr/>
                        <a:lstStyle/>
                        <a:p>
                          <a:r>
                            <a:rPr lang="en-US" sz="1800" dirty="0"/>
                            <a:t>Majorana 2019</a:t>
                          </a:r>
                        </a:p>
                        <a:p>
                          <a:r>
                            <a:rPr lang="en-US" sz="1800" baseline="30000" dirty="0"/>
                            <a:t>76</a:t>
                          </a:r>
                          <a:r>
                            <a:rPr lang="en-US" sz="1800" dirty="0"/>
                            <a:t>Ge</a:t>
                          </a:r>
                        </a:p>
                      </a:txBody>
                      <a:tcPr marL="68580" marR="68580" marT="34290" marB="34290"/>
                    </a:tc>
                    <a:tc>
                      <a:txBody>
                        <a:bodyPr/>
                        <a:lstStyle/>
                        <a:p>
                          <a:r>
                            <a:rPr lang="en-US" sz="1800" dirty="0"/>
                            <a:t>CUORE 2018</a:t>
                          </a:r>
                        </a:p>
                        <a:p>
                          <a:r>
                            <a:rPr lang="en-US" sz="1800" baseline="30000" dirty="0"/>
                            <a:t>130</a:t>
                          </a:r>
                          <a:r>
                            <a:rPr lang="en-US" sz="1800" dirty="0"/>
                            <a:t>Te</a:t>
                          </a:r>
                        </a:p>
                      </a:txBody>
                      <a:tcPr marL="68580" marR="68580" marT="34290" marB="34290"/>
                    </a:tc>
                    <a:tc>
                      <a:txBody>
                        <a:bodyPr/>
                        <a:lstStyle/>
                        <a:p>
                          <a:r>
                            <a:rPr lang="en-US" sz="1800" dirty="0" err="1"/>
                            <a:t>KamLAND</a:t>
                          </a:r>
                          <a:r>
                            <a:rPr lang="en-US" sz="1800" dirty="0"/>
                            <a:t>-Zen 2016 </a:t>
                          </a:r>
                          <a:r>
                            <a:rPr lang="en-US" sz="1800" baseline="30000" dirty="0"/>
                            <a:t>136</a:t>
                          </a:r>
                          <a:r>
                            <a:rPr lang="en-US" sz="1800" dirty="0"/>
                            <a:t>Xe</a:t>
                          </a:r>
                        </a:p>
                      </a:txBody>
                      <a:tcPr marL="68580" marR="68580" marT="34290" marB="34290"/>
                    </a:tc>
                    <a:extLst>
                      <a:ext uri="{0D108BD9-81ED-4DB2-BD59-A6C34878D82A}">
                        <a16:rowId xmlns:a16="http://schemas.microsoft.com/office/drawing/2014/main" val="10000"/>
                      </a:ext>
                    </a:extLst>
                  </a:tr>
                  <a:tr h="342900">
                    <a:tc>
                      <a:txBody>
                        <a:bodyPr/>
                        <a:lstStyle/>
                        <a:p>
                          <a:r>
                            <a:rPr lang="en-US" sz="1800" dirty="0"/>
                            <a:t>Active source [mol]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68580" marR="68580" marT="34290" marB="34290"/>
                    </a:tc>
                    <a:tc>
                      <a:txBody>
                        <a:bodyPr/>
                        <a:lstStyle/>
                        <a:p>
                          <a:endParaRPr lang="en-US" sz="1800" dirty="0"/>
                        </a:p>
                      </a:txBody>
                      <a:tcPr marL="68580" marR="68580" marT="34290" marB="34290"/>
                    </a:tc>
                    <a:tc>
                      <a:txBody>
                        <a:bodyPr/>
                        <a:lstStyle/>
                        <a:p>
                          <a:r>
                            <a:rPr lang="en-US" sz="1800" dirty="0"/>
                            <a:t>550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359</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214</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2530</a:t>
                          </a:r>
                        </a:p>
                      </a:txBody>
                      <a:tcPr marL="68580" marR="68580" marT="34290" marB="34290"/>
                    </a:tc>
                    <a:extLst>
                      <a:ext uri="{0D108BD9-81ED-4DB2-BD59-A6C34878D82A}">
                        <a16:rowId xmlns:a16="http://schemas.microsoft.com/office/drawing/2014/main" val="2721318375"/>
                      </a:ext>
                    </a:extLst>
                  </a:tr>
                  <a:tr h="342900">
                    <a:tc>
                      <a:txBody>
                        <a:bodyPr/>
                        <a:lstStyle/>
                        <a:p>
                          <a:r>
                            <a:rPr lang="en-US" sz="1800" dirty="0"/>
                            <a:t>Exposure [</a:t>
                          </a:r>
                          <a:r>
                            <a:rPr lang="en-US" sz="1800" dirty="0" err="1"/>
                            <a:t>mol</a:t>
                          </a:r>
                          <a:r>
                            <a:rPr lang="en-US" sz="1800" dirty="0" err="1">
                              <a:latin typeface="Calibri" panose="020F0502020204030204" pitchFamily="34" charset="0"/>
                              <a:cs typeface="Calibri" panose="020F0502020204030204" pitchFamily="34" charset="0"/>
                            </a:rPr>
                            <a:t>·yr</a:t>
                          </a:r>
                          <a:r>
                            <a:rPr lang="en-US" sz="1800" dirty="0">
                              <a:latin typeface="Calibri" panose="020F0502020204030204" pitchFamily="34" charset="0"/>
                              <a:cs typeface="Calibri" panose="020F0502020204030204" pitchFamily="34" charset="0"/>
                            </a:rPr>
                            <a:t>]</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866</a:t>
                          </a:r>
                        </a:p>
                      </a:txBody>
                      <a:tcPr marL="68580" marR="68580" marT="34290" marB="34290"/>
                    </a:tc>
                    <a:tc>
                      <a:txBody>
                        <a:bodyPr/>
                        <a:lstStyle/>
                        <a:p>
                          <a:r>
                            <a:rPr lang="en-US" sz="1800" dirty="0"/>
                            <a:t>861</a:t>
                          </a:r>
                        </a:p>
                      </a:txBody>
                      <a:tcPr marL="68580" marR="68580" marT="34290" marB="34290"/>
                    </a:tc>
                    <a:tc>
                      <a:txBody>
                        <a:bodyPr/>
                        <a:lstStyle/>
                        <a:p>
                          <a:r>
                            <a:rPr lang="en-US" sz="1800" dirty="0"/>
                            <a:t>1727</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628</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303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185</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3700</a:t>
                          </a:r>
                        </a:p>
                      </a:txBody>
                      <a:tcPr marL="68580" marR="68580" marT="34290" marB="34290"/>
                    </a:tc>
                    <a:extLst>
                      <a:ext uri="{0D108BD9-81ED-4DB2-BD59-A6C34878D82A}">
                        <a16:rowId xmlns:a16="http://schemas.microsoft.com/office/drawing/2014/main" val="2336389734"/>
                      </a:ext>
                    </a:extLst>
                  </a:tr>
                  <a:tr h="342900">
                    <a:tc>
                      <a:txBody>
                        <a:bodyPr/>
                        <a:lstStyle/>
                        <a:p>
                          <a:r>
                            <a:rPr lang="en-US" sz="1800" dirty="0"/>
                            <a:t>Sens. 90% CL [</a:t>
                          </a:r>
                          <a:r>
                            <a:rPr lang="en-US" sz="1800" dirty="0" err="1"/>
                            <a:t>yr</a:t>
                          </a:r>
                          <a:r>
                            <a:rPr lang="en-US" sz="18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3.4</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r>
                            <a:rPr lang="en-US" sz="1800" dirty="0"/>
                            <a:t>5.0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1.1·</a:t>
                          </a:r>
                          <a:r>
                            <a:rPr lang="en-US" sz="1800" dirty="0"/>
                            <a:t>10</a:t>
                          </a:r>
                          <a:r>
                            <a:rPr lang="en-US" sz="1800" baseline="30000" dirty="0"/>
                            <a:t>26</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4.8</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7.0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24</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5.6</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extLst>
                      <a:ext uri="{0D108BD9-81ED-4DB2-BD59-A6C34878D82A}">
                        <a16:rowId xmlns:a16="http://schemas.microsoft.com/office/drawing/2014/main" val="10001"/>
                      </a:ext>
                    </a:extLst>
                  </a:tr>
                  <a:tr h="342900">
                    <a:tc>
                      <a:txBody>
                        <a:bodyPr/>
                        <a:lstStyle/>
                        <a:p>
                          <a:r>
                            <a:rPr lang="en-US" sz="1800" dirty="0"/>
                            <a:t>Limit 90% CL [</a:t>
                          </a:r>
                          <a:r>
                            <a:rPr lang="en-US" sz="1800" dirty="0" err="1"/>
                            <a:t>yr</a:t>
                          </a:r>
                          <a:r>
                            <a:rPr lang="en-US" sz="18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3.5</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9.0</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2.7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1.3</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25</a:t>
                          </a:r>
                          <a:endParaRPr lang="en-US" sz="18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1.07</a:t>
                          </a:r>
                          <a:r>
                            <a:rPr lang="en-US" sz="1800" dirty="0">
                              <a:latin typeface="Times New Roman" panose="02020603050405020304" pitchFamily="18" charset="0"/>
                              <a:cs typeface="Times New Roman" panose="02020603050405020304" pitchFamily="18" charset="0"/>
                            </a:rPr>
                            <a:t>·</a:t>
                          </a:r>
                          <a:r>
                            <a:rPr lang="en-US" sz="1800" dirty="0"/>
                            <a:t>10</a:t>
                          </a:r>
                          <a:r>
                            <a:rPr lang="en-US" sz="1800" baseline="30000" dirty="0"/>
                            <a:t>26</a:t>
                          </a:r>
                          <a:endParaRPr lang="en-US" sz="1800" dirty="0"/>
                        </a:p>
                      </a:txBody>
                      <a:tcPr marL="68580" marR="68580" marT="34290" marB="34290"/>
                    </a:tc>
                    <a:extLst>
                      <a:ext uri="{0D108BD9-81ED-4DB2-BD59-A6C34878D82A}">
                        <a16:rowId xmlns:a16="http://schemas.microsoft.com/office/drawing/2014/main" val="10002"/>
                      </a:ext>
                    </a:extLst>
                  </a:tr>
                  <a:tr h="367411">
                    <a:tc>
                      <a:txBody>
                        <a:bodyPr/>
                        <a:lstStyle/>
                        <a:p>
                          <a:endParaRPr lang="en-US"/>
                        </a:p>
                      </a:txBody>
                      <a:tcPr marL="68580" marR="68580" marT="34290" marB="34290">
                        <a:blipFill>
                          <a:blip r:embed="rId3"/>
                          <a:stretch>
                            <a:fillRect l="-285" t="-556667" r="-462108" b="-25000"/>
                          </a:stretch>
                        </a:blipFill>
                      </a:tcPr>
                    </a:tc>
                    <a:tc>
                      <a:txBody>
                        <a:bodyPr/>
                        <a:lstStyle/>
                        <a:p>
                          <a:endParaRPr lang="en-US" sz="1800" dirty="0"/>
                        </a:p>
                      </a:txBody>
                      <a:tcPr marL="68580" marR="68580" marT="34290" marB="34290"/>
                    </a:tc>
                    <a:tc>
                      <a:txBody>
                        <a:bodyPr/>
                        <a:lstStyle/>
                        <a:p>
                          <a:endParaRPr lang="en-US" sz="1800" dirty="0"/>
                        </a:p>
                      </a:txBody>
                      <a:tcPr marL="68580" marR="68580" marT="34290" marB="34290"/>
                    </a:tc>
                    <a:tc>
                      <a:txBody>
                        <a:bodyPr/>
                        <a:lstStyle/>
                        <a:p>
                          <a:r>
                            <a:rPr lang="en-US" sz="1800" b="1" dirty="0">
                              <a:solidFill>
                                <a:srgbClr val="FF0000"/>
                              </a:solidFill>
                            </a:rPr>
                            <a:t>93-286</a:t>
                          </a:r>
                        </a:p>
                      </a:txBody>
                      <a:tcPr marL="68580" marR="68580" marT="34290" marB="34290"/>
                    </a:tc>
                    <a:tc>
                      <a:txBody>
                        <a:bodyPr/>
                        <a:lstStyle/>
                        <a:p>
                          <a:r>
                            <a:rPr lang="en-US" sz="1800" b="1" dirty="0"/>
                            <a:t>104-228</a:t>
                          </a:r>
                        </a:p>
                      </a:txBody>
                      <a:tcPr marL="68580" marR="68580" marT="34290" marB="34290"/>
                    </a:tc>
                    <a:tc>
                      <a:txBody>
                        <a:bodyPr/>
                        <a:lstStyle/>
                        <a:p>
                          <a:r>
                            <a:rPr lang="en-US" sz="1800" b="1" dirty="0"/>
                            <a:t>200-433</a:t>
                          </a:r>
                        </a:p>
                      </a:txBody>
                      <a:tcPr marL="68580" marR="68580" marT="34290" marB="34290"/>
                    </a:tc>
                    <a:tc>
                      <a:txBody>
                        <a:bodyPr/>
                        <a:lstStyle/>
                        <a:p>
                          <a:r>
                            <a:rPr lang="en-US" sz="1800" b="1" dirty="0"/>
                            <a:t>110-520</a:t>
                          </a:r>
                        </a:p>
                      </a:txBody>
                      <a:tcPr marL="68580" marR="68580" marT="34290" marB="34290"/>
                    </a:tc>
                    <a:tc>
                      <a:txBody>
                        <a:bodyPr/>
                        <a:lstStyle/>
                        <a:p>
                          <a:r>
                            <a:rPr lang="en-US" sz="1800" b="1" dirty="0"/>
                            <a:t>61-165</a:t>
                          </a:r>
                        </a:p>
                      </a:txBody>
                      <a:tcPr marL="68580" marR="68580" marT="34290" marB="34290"/>
                    </a:tc>
                    <a:extLst>
                      <a:ext uri="{0D108BD9-81ED-4DB2-BD59-A6C34878D82A}">
                        <a16:rowId xmlns:a16="http://schemas.microsoft.com/office/drawing/2014/main" val="10003"/>
                      </a:ext>
                    </a:extLst>
                  </a:tr>
                </a:tbl>
              </a:graphicData>
            </a:graphic>
          </p:graphicFrame>
        </mc:Fallback>
      </mc:AlternateContent>
      <p:sp>
        <p:nvSpPr>
          <p:cNvPr id="9" name="TextBox 8">
            <a:extLst>
              <a:ext uri="{FF2B5EF4-FFF2-40B4-BE49-F238E27FC236}">
                <a16:creationId xmlns:a16="http://schemas.microsoft.com/office/drawing/2014/main" id="{C0F14746-7345-4A5A-B782-BE3E5A6E649F}"/>
              </a:ext>
            </a:extLst>
          </p:cNvPr>
          <p:cNvSpPr txBox="1"/>
          <p:nvPr/>
        </p:nvSpPr>
        <p:spPr>
          <a:xfrm>
            <a:off x="413657" y="3656434"/>
            <a:ext cx="11451772" cy="830997"/>
          </a:xfrm>
          <a:prstGeom prst="rect">
            <a:avLst/>
          </a:prstGeom>
          <a:noFill/>
        </p:spPr>
        <p:txBody>
          <a:bodyPr wrap="square" rtlCol="0">
            <a:spAutoFit/>
          </a:bodyPr>
          <a:lstStyle/>
          <a:p>
            <a:r>
              <a:rPr lang="en-US" sz="2400" dirty="0"/>
              <a:t>The sensitivity is the appropriate estimator of a measurement. It contains all information and shows less statistical fluctuation than the limit.</a:t>
            </a:r>
          </a:p>
        </p:txBody>
      </p:sp>
      <p:sp>
        <p:nvSpPr>
          <p:cNvPr id="10" name="TextBox 9">
            <a:extLst>
              <a:ext uri="{FF2B5EF4-FFF2-40B4-BE49-F238E27FC236}">
                <a16:creationId xmlns:a16="http://schemas.microsoft.com/office/drawing/2014/main" id="{50C4E4D4-0860-42C7-AD0A-947012D4AD9E}"/>
              </a:ext>
            </a:extLst>
          </p:cNvPr>
          <p:cNvSpPr txBox="1"/>
          <p:nvPr/>
        </p:nvSpPr>
        <p:spPr>
          <a:xfrm>
            <a:off x="413657" y="4617127"/>
            <a:ext cx="9591024" cy="461665"/>
          </a:xfrm>
          <a:prstGeom prst="rect">
            <a:avLst/>
          </a:prstGeom>
          <a:noFill/>
        </p:spPr>
        <p:txBody>
          <a:bodyPr wrap="none" rtlCol="0">
            <a:spAutoFit/>
          </a:bodyPr>
          <a:lstStyle/>
          <a:p>
            <a:r>
              <a:rPr lang="en-US" sz="2400" dirty="0"/>
              <a:t>The final EXO-200 half-life sensitivity is comparable to all but that of GERDA.</a:t>
            </a:r>
          </a:p>
        </p:txBody>
      </p:sp>
      <p:sp>
        <p:nvSpPr>
          <p:cNvPr id="11" name="TextBox 10">
            <a:extLst>
              <a:ext uri="{FF2B5EF4-FFF2-40B4-BE49-F238E27FC236}">
                <a16:creationId xmlns:a16="http://schemas.microsoft.com/office/drawing/2014/main" id="{85A7222C-EDF9-4250-BDB3-5521116E5836}"/>
              </a:ext>
            </a:extLst>
          </p:cNvPr>
          <p:cNvSpPr txBox="1"/>
          <p:nvPr/>
        </p:nvSpPr>
        <p:spPr>
          <a:xfrm>
            <a:off x="413657" y="5208488"/>
            <a:ext cx="10374763" cy="461665"/>
          </a:xfrm>
          <a:prstGeom prst="rect">
            <a:avLst/>
          </a:prstGeom>
          <a:noFill/>
        </p:spPr>
        <p:txBody>
          <a:bodyPr wrap="none" rtlCol="0">
            <a:spAutoFit/>
          </a:bodyPr>
          <a:lstStyle/>
          <a:p>
            <a:r>
              <a:rPr lang="en-US" sz="2400" dirty="0"/>
              <a:t>The neutrino mass constraint is derived from the EXO-200 data is among the best.</a:t>
            </a:r>
          </a:p>
        </p:txBody>
      </p:sp>
      <p:sp>
        <p:nvSpPr>
          <p:cNvPr id="7" name="TextBox 6">
            <a:extLst>
              <a:ext uri="{FF2B5EF4-FFF2-40B4-BE49-F238E27FC236}">
                <a16:creationId xmlns:a16="http://schemas.microsoft.com/office/drawing/2014/main" id="{ADAF9A0A-93B9-46F0-A439-D665686B948B}"/>
              </a:ext>
            </a:extLst>
          </p:cNvPr>
          <p:cNvSpPr txBox="1"/>
          <p:nvPr/>
        </p:nvSpPr>
        <p:spPr>
          <a:xfrm>
            <a:off x="413657" y="5799849"/>
            <a:ext cx="8980344" cy="461665"/>
          </a:xfrm>
          <a:prstGeom prst="rect">
            <a:avLst/>
          </a:prstGeom>
          <a:noFill/>
        </p:spPr>
        <p:txBody>
          <a:bodyPr wrap="none" rtlCol="0">
            <a:spAutoFit/>
          </a:bodyPr>
          <a:lstStyle/>
          <a:p>
            <a:r>
              <a:rPr lang="en-US" sz="2400" dirty="0"/>
              <a:t>Systematic uncertainties: 7.1(6.5)% background model, 3.1% efficiency</a:t>
            </a:r>
          </a:p>
        </p:txBody>
      </p:sp>
    </p:spTree>
    <p:extLst>
      <p:ext uri="{BB962C8B-B14F-4D97-AF65-F5344CB8AC3E}">
        <p14:creationId xmlns:p14="http://schemas.microsoft.com/office/powerpoint/2010/main" val="41524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6075"/>
            <a:ext cx="3200400" cy="609146"/>
          </a:xfrm>
        </p:spPr>
        <p:txBody>
          <a:bodyPr>
            <a:normAutofit/>
          </a:bodyPr>
          <a:lstStyle/>
          <a:p>
            <a:pPr algn="ctr"/>
            <a:r>
              <a:rPr lang="en-US" sz="2400" dirty="0">
                <a:latin typeface="+mn-lt"/>
              </a:rPr>
              <a:t>Neutrino Mass Limits</a:t>
            </a:r>
          </a:p>
        </p:txBody>
      </p:sp>
      <p:sp>
        <p:nvSpPr>
          <p:cNvPr id="4" name="Slide Number Placeholder 3"/>
          <p:cNvSpPr>
            <a:spLocks noGrp="1"/>
          </p:cNvSpPr>
          <p:nvPr>
            <p:ph type="sldNum" sz="quarter" idx="12"/>
          </p:nvPr>
        </p:nvSpPr>
        <p:spPr/>
        <p:txBody>
          <a:bodyPr/>
          <a:lstStyle/>
          <a:p>
            <a:fld id="{C991BE30-7FC9-4F08-AD80-073F94FBE8C3}" type="slidenum">
              <a:rPr lang="en-US" smtClean="0"/>
              <a:t>19</a:t>
            </a:fld>
            <a:endParaRPr lang="en-US" dirty="0"/>
          </a:p>
        </p:txBody>
      </p:sp>
      <p:pic>
        <p:nvPicPr>
          <p:cNvPr id="5" name="Content Placeholder 4">
            <a:extLst>
              <a:ext uri="{FF2B5EF4-FFF2-40B4-BE49-F238E27FC236}">
                <a16:creationId xmlns:a16="http://schemas.microsoft.com/office/drawing/2014/main" id="{4FBAED3B-29CF-48C1-B0D8-55942F9D8B23}"/>
              </a:ext>
            </a:extLst>
          </p:cNvPr>
          <p:cNvPicPr>
            <a:picLocks noChangeAspect="1"/>
          </p:cNvPicPr>
          <p:nvPr/>
        </p:nvPicPr>
        <p:blipFill>
          <a:blip r:embed="rId2"/>
          <a:stretch>
            <a:fillRect/>
          </a:stretch>
        </p:blipFill>
        <p:spPr>
          <a:xfrm>
            <a:off x="123591" y="1347830"/>
            <a:ext cx="5793231" cy="43513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822" y="1280978"/>
            <a:ext cx="5890919" cy="4418189"/>
          </a:xfrm>
          <a:prstGeom prst="rect">
            <a:avLst/>
          </a:prstGeom>
        </p:spPr>
      </p:pic>
      <p:sp>
        <p:nvSpPr>
          <p:cNvPr id="6" name="Date Placeholder 5">
            <a:extLst>
              <a:ext uri="{FF2B5EF4-FFF2-40B4-BE49-F238E27FC236}">
                <a16:creationId xmlns:a16="http://schemas.microsoft.com/office/drawing/2014/main" id="{25651DDC-F1FE-4D01-9746-EABC94315E5F}"/>
              </a:ext>
            </a:extLst>
          </p:cNvPr>
          <p:cNvSpPr>
            <a:spLocks noGrp="1"/>
          </p:cNvSpPr>
          <p:nvPr>
            <p:ph type="dt" sz="half" idx="10"/>
          </p:nvPr>
        </p:nvSpPr>
        <p:spPr/>
        <p:txBody>
          <a:bodyPr/>
          <a:lstStyle/>
          <a:p>
            <a:r>
              <a:rPr lang="en-US"/>
              <a:t>September 2019</a:t>
            </a:r>
          </a:p>
        </p:txBody>
      </p:sp>
      <p:sp>
        <p:nvSpPr>
          <p:cNvPr id="7" name="Footer Placeholder 6">
            <a:extLst>
              <a:ext uri="{FF2B5EF4-FFF2-40B4-BE49-F238E27FC236}">
                <a16:creationId xmlns:a16="http://schemas.microsoft.com/office/drawing/2014/main" id="{429A1D0C-4AA0-41B3-A03B-515F73607A2B}"/>
              </a:ext>
            </a:extLst>
          </p:cNvPr>
          <p:cNvSpPr>
            <a:spLocks noGrp="1"/>
          </p:cNvSpPr>
          <p:nvPr>
            <p:ph type="ftr" sz="quarter" idx="11"/>
          </p:nvPr>
        </p:nvSpPr>
        <p:spPr/>
        <p:txBody>
          <a:bodyPr/>
          <a:lstStyle/>
          <a:p>
            <a:r>
              <a:rPr lang="en-US"/>
              <a:t>Erice</a:t>
            </a:r>
          </a:p>
        </p:txBody>
      </p:sp>
    </p:spTree>
    <p:extLst>
      <p:ext uri="{BB962C8B-B14F-4D97-AF65-F5344CB8AC3E}">
        <p14:creationId xmlns:p14="http://schemas.microsoft.com/office/powerpoint/2010/main" val="30325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643328-F0A3-40CA-9CF5-BC1B29DB3778}"/>
              </a:ext>
            </a:extLst>
          </p:cNvPr>
          <p:cNvSpPr>
            <a:spLocks noGrp="1"/>
          </p:cNvSpPr>
          <p:nvPr>
            <p:ph type="dt" sz="half" idx="10"/>
          </p:nvPr>
        </p:nvSpPr>
        <p:spPr/>
        <p:txBody>
          <a:bodyPr/>
          <a:lstStyle/>
          <a:p>
            <a:r>
              <a:rPr lang="en-US"/>
              <a:t>September 2019</a:t>
            </a:r>
          </a:p>
        </p:txBody>
      </p:sp>
      <p:sp>
        <p:nvSpPr>
          <p:cNvPr id="5" name="Footer Placeholder 4">
            <a:extLst>
              <a:ext uri="{FF2B5EF4-FFF2-40B4-BE49-F238E27FC236}">
                <a16:creationId xmlns:a16="http://schemas.microsoft.com/office/drawing/2014/main" id="{194EB23C-28CB-4093-938A-14A0FAD29DC0}"/>
              </a:ext>
            </a:extLst>
          </p:cNvPr>
          <p:cNvSpPr>
            <a:spLocks noGrp="1"/>
          </p:cNvSpPr>
          <p:nvPr>
            <p:ph type="ftr" sz="quarter" idx="11"/>
          </p:nvPr>
        </p:nvSpPr>
        <p:spPr/>
        <p:txBody>
          <a:bodyPr/>
          <a:lstStyle/>
          <a:p>
            <a:r>
              <a:rPr lang="en-US"/>
              <a:t>Erice</a:t>
            </a:r>
          </a:p>
        </p:txBody>
      </p:sp>
      <p:sp>
        <p:nvSpPr>
          <p:cNvPr id="6" name="Slide Number Placeholder 5">
            <a:extLst>
              <a:ext uri="{FF2B5EF4-FFF2-40B4-BE49-F238E27FC236}">
                <a16:creationId xmlns:a16="http://schemas.microsoft.com/office/drawing/2014/main" id="{A41F40F3-1A72-4CE9-928E-1ABC555925DB}"/>
              </a:ext>
            </a:extLst>
          </p:cNvPr>
          <p:cNvSpPr>
            <a:spLocks noGrp="1"/>
          </p:cNvSpPr>
          <p:nvPr>
            <p:ph type="sldNum" sz="quarter" idx="12"/>
          </p:nvPr>
        </p:nvSpPr>
        <p:spPr/>
        <p:txBody>
          <a:bodyPr/>
          <a:lstStyle/>
          <a:p>
            <a:fld id="{AFF47089-F15D-4192-A260-81621E8F456C}" type="slidenum">
              <a:rPr lang="en-US" smtClean="0"/>
              <a:t>2</a:t>
            </a:fld>
            <a:endParaRPr lang="en-US"/>
          </a:p>
        </p:txBody>
      </p:sp>
      <p:sp>
        <p:nvSpPr>
          <p:cNvPr id="7" name="TextBox 6">
            <a:extLst>
              <a:ext uri="{FF2B5EF4-FFF2-40B4-BE49-F238E27FC236}">
                <a16:creationId xmlns:a16="http://schemas.microsoft.com/office/drawing/2014/main" id="{73A7D261-1343-4DB7-B8FF-235D87493656}"/>
              </a:ext>
            </a:extLst>
          </p:cNvPr>
          <p:cNvSpPr txBox="1"/>
          <p:nvPr/>
        </p:nvSpPr>
        <p:spPr>
          <a:xfrm>
            <a:off x="436636" y="978385"/>
            <a:ext cx="11489004" cy="830997"/>
          </a:xfrm>
          <a:prstGeom prst="rect">
            <a:avLst/>
          </a:prstGeom>
          <a:noFill/>
        </p:spPr>
        <p:txBody>
          <a:bodyPr wrap="square" rtlCol="0">
            <a:spAutoFit/>
          </a:bodyPr>
          <a:lstStyle/>
          <a:p>
            <a:r>
              <a:rPr lang="en-US" sz="2400" dirty="0"/>
              <a:t>The schedule has 5 talks about double beta decay, total of 200 minutes, before mine. I decided to skip a general intro entirely. I have one, should it be needed.</a:t>
            </a:r>
          </a:p>
        </p:txBody>
      </p:sp>
      <p:sp>
        <p:nvSpPr>
          <p:cNvPr id="3" name="TextBox 2">
            <a:extLst>
              <a:ext uri="{FF2B5EF4-FFF2-40B4-BE49-F238E27FC236}">
                <a16:creationId xmlns:a16="http://schemas.microsoft.com/office/drawing/2014/main" id="{BB65D19C-2703-42FA-9E8F-295E11C3F3D6}"/>
              </a:ext>
            </a:extLst>
          </p:cNvPr>
          <p:cNvSpPr txBox="1"/>
          <p:nvPr/>
        </p:nvSpPr>
        <p:spPr>
          <a:xfrm>
            <a:off x="436636" y="2272937"/>
            <a:ext cx="11014601" cy="830997"/>
          </a:xfrm>
          <a:prstGeom prst="rect">
            <a:avLst/>
          </a:prstGeom>
          <a:noFill/>
        </p:spPr>
        <p:txBody>
          <a:bodyPr wrap="square" rtlCol="0">
            <a:spAutoFit/>
          </a:bodyPr>
          <a:lstStyle/>
          <a:p>
            <a:r>
              <a:rPr lang="en-US" sz="2400" dirty="0"/>
              <a:t>I will, therefore, limit my intro to some general observations regarding double beta decay experiments and the choice of the decaying nuclide.</a:t>
            </a:r>
          </a:p>
        </p:txBody>
      </p:sp>
      <p:sp>
        <p:nvSpPr>
          <p:cNvPr id="8" name="TextBox 7">
            <a:extLst>
              <a:ext uri="{FF2B5EF4-FFF2-40B4-BE49-F238E27FC236}">
                <a16:creationId xmlns:a16="http://schemas.microsoft.com/office/drawing/2014/main" id="{6B637B12-F349-4487-AA07-F6ED73ABE2F5}"/>
              </a:ext>
            </a:extLst>
          </p:cNvPr>
          <p:cNvSpPr txBox="1"/>
          <p:nvPr/>
        </p:nvSpPr>
        <p:spPr>
          <a:xfrm>
            <a:off x="436636" y="3673275"/>
            <a:ext cx="8413201" cy="461665"/>
          </a:xfrm>
          <a:prstGeom prst="rect">
            <a:avLst/>
          </a:prstGeom>
          <a:noFill/>
        </p:spPr>
        <p:txBody>
          <a:bodyPr wrap="none" rtlCol="0">
            <a:spAutoFit/>
          </a:bodyPr>
          <a:lstStyle/>
          <a:p>
            <a:r>
              <a:rPr lang="en-US" sz="2400" dirty="0"/>
              <a:t>What has been done before and what was particularly successful?</a:t>
            </a:r>
          </a:p>
        </p:txBody>
      </p:sp>
    </p:spTree>
    <p:extLst>
      <p:ext uri="{BB962C8B-B14F-4D97-AF65-F5344CB8AC3E}">
        <p14:creationId xmlns:p14="http://schemas.microsoft.com/office/powerpoint/2010/main" val="208905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2532" y="1"/>
            <a:ext cx="10295002" cy="6861618"/>
          </a:xfrm>
          <a:prstGeom prst="rect">
            <a:avLst/>
          </a:prstGeom>
        </p:spPr>
      </p:pic>
      <p:sp>
        <p:nvSpPr>
          <p:cNvPr id="5" name="Rectangle 3"/>
          <p:cNvSpPr>
            <a:spLocks/>
          </p:cNvSpPr>
          <p:nvPr/>
        </p:nvSpPr>
        <p:spPr bwMode="auto">
          <a:xfrm>
            <a:off x="1524000" y="2453"/>
            <a:ext cx="9144000" cy="2180982"/>
          </a:xfrm>
          <a:prstGeom prst="rect">
            <a:avLst/>
          </a:prstGeom>
          <a:solidFill>
            <a:schemeClr val="tx1">
              <a:alpha val="30000"/>
            </a:schemeClr>
          </a:solidFill>
          <a:ln>
            <a:noFill/>
          </a:ln>
          <a:extLst/>
        </p:spPr>
        <p:txBody>
          <a:bodyPr wrap="square" lIns="19050" tIns="19050" rIns="19050" bIns="19050" numCol="1" anchor="ctr" anchorCtr="0">
            <a:spAutoFit/>
          </a:bodyPr>
          <a:lstStyle>
            <a:lvl1pPr>
              <a:tabLst>
                <a:tab pos="457200" algn="l"/>
                <a:tab pos="914400" algn="l"/>
              </a:tabLst>
              <a:defRPr sz="1200">
                <a:solidFill>
                  <a:srgbClr val="000000"/>
                </a:solidFill>
                <a:latin typeface="Gill Sans" charset="0"/>
                <a:ea typeface="ヒラギノ角ゴ ProN W3" charset="-128"/>
                <a:sym typeface="Gill Sans" charset="0"/>
              </a:defRPr>
            </a:lvl1pPr>
            <a:lvl2pPr marL="742950" indent="-285750">
              <a:tabLst>
                <a:tab pos="457200" algn="l"/>
                <a:tab pos="914400" algn="l"/>
              </a:tabLst>
              <a:defRPr sz="1200">
                <a:solidFill>
                  <a:srgbClr val="000000"/>
                </a:solidFill>
                <a:latin typeface="Gill Sans" charset="0"/>
                <a:ea typeface="ヒラギノ角ゴ ProN W3" charset="-128"/>
                <a:sym typeface="Gill Sans" charset="0"/>
              </a:defRPr>
            </a:lvl2pPr>
            <a:lvl3pPr marL="1143000" indent="-228600">
              <a:tabLst>
                <a:tab pos="457200" algn="l"/>
                <a:tab pos="914400" algn="l"/>
              </a:tabLst>
              <a:defRPr sz="1200">
                <a:solidFill>
                  <a:srgbClr val="000000"/>
                </a:solidFill>
                <a:latin typeface="Gill Sans" charset="0"/>
                <a:ea typeface="ヒラギノ角ゴ ProN W3" charset="-128"/>
                <a:sym typeface="Gill Sans" charset="0"/>
              </a:defRPr>
            </a:lvl3pPr>
            <a:lvl4pPr marL="1600200" indent="-228600">
              <a:tabLst>
                <a:tab pos="457200" algn="l"/>
                <a:tab pos="914400" algn="l"/>
              </a:tabLst>
              <a:defRPr sz="1200">
                <a:solidFill>
                  <a:srgbClr val="000000"/>
                </a:solidFill>
                <a:latin typeface="Gill Sans" charset="0"/>
                <a:ea typeface="ヒラギノ角ゴ ProN W3" charset="-128"/>
                <a:sym typeface="Gill Sans" charset="0"/>
              </a:defRPr>
            </a:lvl4pPr>
            <a:lvl5pPr marL="2057400" indent="-228600">
              <a:tabLst>
                <a:tab pos="457200" algn="l"/>
                <a:tab pos="914400" algn="l"/>
              </a:tabLst>
              <a:defRPr sz="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9pPr>
          </a:lstStyle>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Alabama, Tuscaloosa AL,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Hughes, I Ostrovskiy, A Piepke,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AK Soma, V Veeraraghavan</a:t>
            </a:r>
            <a:endPar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Bern, Switzerland</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J-L Vuilleumier</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California, Irvine, Irvine CA,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Moe</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California Institute of Technology, Pasadena CA,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P Vogel</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Carleton University, Ottawa ON,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I Badhrees, W Cree, R Gornea, K Graham, T Koffas, C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Licciardi</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D Sinclair</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Colorado State University, Fort Collins CO,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C Chambers, A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Craycraft</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W Fairbank Jr, D Harris, A Iverson, J Todd, T Walton</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Drexel University, Philadelphia PA,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MJ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Dolinski</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EV Hansen, YH Lin, Y-R Yen</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Duke University, Durham NC,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PS Barbeau</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Indiana University, Bloomington IN,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JB Albert, S Daugherty</a:t>
            </a:r>
          </a:p>
          <a:p>
            <a:pPr>
              <a:lnSpc>
                <a:spcPct val="80000"/>
              </a:lnSpc>
              <a:spcBef>
                <a:spcPts val="300"/>
              </a:spcBef>
            </a:pP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Laurentian </a:t>
            </a:r>
            <a:r>
              <a:rPr lang="en-US" altLang="en-US" sz="1050" b="1" dirty="0">
                <a:solidFill>
                  <a:schemeClr val="bg1"/>
                </a:solidFill>
                <a:latin typeface="DejaVu Sans Condensed" panose="020B0606030804020204" pitchFamily="34" charset="0"/>
                <a:ea typeface="DejaVu Sans Condensed" panose="020B0606030804020204" pitchFamily="34" charset="0"/>
                <a:cs typeface="DejaVu Sans Condensed" panose="020B0606030804020204" pitchFamily="34" charset="0"/>
                <a:sym typeface="Calibri" pitchFamily="34" charset="0"/>
              </a:rPr>
              <a:t>University, Sudbury </a:t>
            </a:r>
            <a:r>
              <a:rPr lang="en-US" alt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ON,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B Cleveland, A Der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Mesrobian-Kabakian</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J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Farine</a:t>
            </a:r>
            <a:r>
              <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 Robinson, U </a:t>
            </a:r>
            <a:r>
              <a:rPr lang="en-US" alt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Wichoski</a:t>
            </a:r>
            <a:endParaRPr lang="en-US" alt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Maryland, College Park MD,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C Hall</a:t>
            </a: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Massachusetts, Amherst MA, USA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S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Feyzbakhsh</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S Johnston, A </a:t>
            </a:r>
            <a:r>
              <a:rPr lang="en-US" sz="1050" dirty="0" err="1">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Pocar</a:t>
            </a:r>
            <a:endPar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McGill University, Montreal QC, Canada</a:t>
            </a:r>
            <a:r>
              <a:rPr lang="en-US" sz="1050" dirty="0">
                <a:solidFill>
                  <a:schemeClr val="bg1"/>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T Brunner, Y Ito, K Murray</a:t>
            </a:r>
          </a:p>
        </p:txBody>
      </p:sp>
      <p:sp>
        <p:nvSpPr>
          <p:cNvPr id="3" name="Rectangle 3"/>
          <p:cNvSpPr>
            <a:spLocks/>
          </p:cNvSpPr>
          <p:nvPr/>
        </p:nvSpPr>
        <p:spPr bwMode="auto">
          <a:xfrm>
            <a:off x="1516279" y="4433780"/>
            <a:ext cx="9144000" cy="2434513"/>
          </a:xfrm>
          <a:prstGeom prst="rect">
            <a:avLst/>
          </a:prstGeom>
          <a:gradFill>
            <a:gsLst>
              <a:gs pos="94000">
                <a:srgbClr val="EFF8F9">
                  <a:alpha val="90000"/>
                </a:srgbClr>
              </a:gs>
              <a:gs pos="44000">
                <a:schemeClr val="accent1">
                  <a:lumMod val="30000"/>
                  <a:lumOff val="70000"/>
                  <a:alpha val="50000"/>
                </a:schemeClr>
              </a:gs>
            </a:gsLst>
            <a:lin ang="16200000" scaled="1"/>
          </a:gradFill>
          <a:ln>
            <a:noFill/>
          </a:ln>
          <a:effectLst/>
          <a:extLst/>
        </p:spPr>
        <p:txBody>
          <a:bodyPr wrap="square" lIns="19050" tIns="19050" rIns="19050" bIns="19050" numCol="1" anchor="ctr" anchorCtr="0">
            <a:spAutoFit/>
          </a:bodyPr>
          <a:lstStyle>
            <a:lvl1pPr>
              <a:tabLst>
                <a:tab pos="457200" algn="l"/>
                <a:tab pos="914400" algn="l"/>
              </a:tabLst>
              <a:defRPr sz="1200">
                <a:solidFill>
                  <a:srgbClr val="000000"/>
                </a:solidFill>
                <a:latin typeface="Gill Sans" charset="0"/>
                <a:ea typeface="ヒラギノ角ゴ ProN W3" charset="-128"/>
                <a:sym typeface="Gill Sans" charset="0"/>
              </a:defRPr>
            </a:lvl1pPr>
            <a:lvl2pPr marL="742950" indent="-285750">
              <a:tabLst>
                <a:tab pos="457200" algn="l"/>
                <a:tab pos="914400" algn="l"/>
              </a:tabLst>
              <a:defRPr sz="1200">
                <a:solidFill>
                  <a:srgbClr val="000000"/>
                </a:solidFill>
                <a:latin typeface="Gill Sans" charset="0"/>
                <a:ea typeface="ヒラギノ角ゴ ProN W3" charset="-128"/>
                <a:sym typeface="Gill Sans" charset="0"/>
              </a:defRPr>
            </a:lvl2pPr>
            <a:lvl3pPr marL="1143000" indent="-228600">
              <a:tabLst>
                <a:tab pos="457200" algn="l"/>
                <a:tab pos="914400" algn="l"/>
              </a:tabLst>
              <a:defRPr sz="1200">
                <a:solidFill>
                  <a:srgbClr val="000000"/>
                </a:solidFill>
                <a:latin typeface="Gill Sans" charset="0"/>
                <a:ea typeface="ヒラギノ角ゴ ProN W3" charset="-128"/>
                <a:sym typeface="Gill Sans" charset="0"/>
              </a:defRPr>
            </a:lvl3pPr>
            <a:lvl4pPr marL="1600200" indent="-228600">
              <a:tabLst>
                <a:tab pos="457200" algn="l"/>
                <a:tab pos="914400" algn="l"/>
              </a:tabLst>
              <a:defRPr sz="1200">
                <a:solidFill>
                  <a:srgbClr val="000000"/>
                </a:solidFill>
                <a:latin typeface="Gill Sans" charset="0"/>
                <a:ea typeface="ヒラギノ角ゴ ProN W3" charset="-128"/>
                <a:sym typeface="Gill Sans" charset="0"/>
              </a:defRPr>
            </a:lvl4pPr>
            <a:lvl5pPr marL="2057400" indent="-228600">
              <a:tabLst>
                <a:tab pos="457200" algn="l"/>
                <a:tab pos="914400" algn="l"/>
              </a:tabLst>
              <a:defRPr sz="1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tabLst>
                <a:tab pos="457200" algn="l"/>
                <a:tab pos="914400" algn="l"/>
              </a:tabLst>
              <a:defRPr sz="1200">
                <a:solidFill>
                  <a:srgbClr val="000000"/>
                </a:solidFill>
                <a:latin typeface="Gill Sans" charset="0"/>
                <a:ea typeface="ヒラギノ角ゴ ProN W3" charset="-128"/>
                <a:sym typeface="Gill Sans" charset="0"/>
              </a:defRPr>
            </a:lvl9pPr>
          </a:lstStyle>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SLAC National Accelerator Laboratory, Menlo Park CA,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Breidenbach</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Conley, T Daniels, J Davis,</a:t>
            </a:r>
          </a:p>
          <a:p>
            <a:pPr algn="ctr">
              <a:lnSpc>
                <a:spcPct val="80000"/>
              </a:lnSpc>
              <a:spcBef>
                <a:spcPts val="300"/>
              </a:spcBef>
            </a:pP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S Delaquis</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A Johnson, LJ Kaufman, B Mong, A Odian, CY Prescott, PC Rowson, JJ Russell, K Skarpaas, A Waite,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Wittgen</a:t>
            </a:r>
            <a:endPar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South Dakota, Vermillion SD,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 Daughhetee, R MacLellan </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Friedrich-Alexander-University Erlangen, Nuremberg, Germany</a:t>
            </a:r>
          </a:p>
          <a:p>
            <a:pPr algn="ctr">
              <a:lnSpc>
                <a:spcPct val="80000"/>
              </a:lnSpc>
              <a:spcBef>
                <a:spcPts val="300"/>
              </a:spcBef>
            </a:pP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 Anton, R Bayerlein, J Hoessl, P Hufschmidt, A Jamil, T Michel, M Wagenpfeil, G Wrede, T Ziegler</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IBS Center for Underground Physics, Daejeon, South Korea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DS Leonard</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IHEP Beijing, People</a:t>
            </a:r>
            <a:r>
              <a:rPr lang="ja-JP" altLang="en-US" sz="1050" b="1" dirty="0">
                <a:solidFill>
                  <a:srgbClr val="C00000"/>
                </a:solidFill>
                <a:latin typeface="DejaVu Sans" panose="020B0603030804020204" pitchFamily="34" charset="0"/>
                <a:ea typeface="MS PGothic" panose="020B0600070205080204" pitchFamily="34" charset="-128"/>
                <a:cs typeface="DejaVu Sans" panose="020B0603030804020204" pitchFamily="34" charset="0"/>
                <a:sym typeface="Arial" panose="020B0604020202020204" pitchFamily="34" charset="0"/>
              </a:rPr>
              <a:t>’</a:t>
            </a:r>
            <a:r>
              <a:rPr lang="en-US" altLang="ja-JP"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 Republic of China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a:t>
            </a:r>
            <a:r>
              <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 Cao, W Cen, </a:t>
            </a: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T Tolba,</a:t>
            </a:r>
            <a:r>
              <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L Wen, J Zhao</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ITEP Moscow, Russia </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V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Belov</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A Burenkov, M Danilov, A Dolgolenko, A Karelin, A Kuchenkov, V Stekhanov, O Zeldovich</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University of Illinois, Urbana-Champaign IL,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D Beck, M Coon, S Li, L Yang</a:t>
            </a:r>
            <a:endParaRPr lang="en-US" altLang="ja-JP"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Stanford University, Stanford CA, USA </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DeVoe, D Fudenberg, G Gratta, M Jewell, S Kravitz, G Li, A Schubert, M Weber, S Wu</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Stony Brook University, SUNY, Stony Brook, NY, USA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K Kumar, O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Njoya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M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Tarka</a:t>
            </a:r>
            <a:endPar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endParaRP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Technical University of Munich, </a:t>
            </a:r>
            <a:r>
              <a:rPr lang="en-US" sz="1050" b="1"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Garching</a:t>
            </a: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Germany</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W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Feldmeier</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P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Fierlinger</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M Marino</a:t>
            </a:r>
          </a:p>
          <a:p>
            <a:pPr>
              <a:lnSpc>
                <a:spcPct val="80000"/>
              </a:lnSpc>
              <a:spcBef>
                <a:spcPts val="300"/>
              </a:spcBef>
            </a:pPr>
            <a:r>
              <a:rPr 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TRIUMF, Vancouver BC, Canada</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 J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Dilling</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R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Krücken</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Y Lan, F </a:t>
            </a:r>
            <a:r>
              <a:rPr lang="en-US" sz="1050" dirty="0" err="1">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Retière</a:t>
            </a:r>
            <a:r>
              <a:rPr 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anose="020F0502020204030204" pitchFamily="34" charset="0"/>
              </a:rPr>
              <a:t>, V Strickland</a:t>
            </a:r>
          </a:p>
          <a:p>
            <a:pPr>
              <a:lnSpc>
                <a:spcPct val="80000"/>
              </a:lnSpc>
              <a:spcBef>
                <a:spcPts val="300"/>
              </a:spcBef>
            </a:pPr>
            <a:r>
              <a:rPr lang="en-US" altLang="en-US" sz="1050" b="1"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Yale University, New Haven CT, USA </a:t>
            </a:r>
            <a:r>
              <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 </a:t>
            </a:r>
            <a:r>
              <a:rPr lang="it-IT"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rPr>
              <a:t>Z Li, D Moore, Q Xia</a:t>
            </a:r>
            <a:endParaRPr lang="en-US" altLang="en-US" sz="1050" dirty="0">
              <a:solidFill>
                <a:srgbClr val="C00000"/>
              </a:solidFill>
              <a:latin typeface="DejaVu Sans" panose="020B0603030804020204" pitchFamily="34" charset="0"/>
              <a:ea typeface="DejaVu Sans" panose="020B0603030804020204" pitchFamily="34" charset="0"/>
              <a:cs typeface="DejaVu Sans" panose="020B0603030804020204" pitchFamily="34" charset="0"/>
              <a:sym typeface="Calibri" pitchFamily="34" charset="0"/>
            </a:endParaRPr>
          </a:p>
        </p:txBody>
      </p:sp>
      <p:grpSp>
        <p:nvGrpSpPr>
          <p:cNvPr id="8" name="Group 7"/>
          <p:cNvGrpSpPr/>
          <p:nvPr/>
        </p:nvGrpSpPr>
        <p:grpSpPr>
          <a:xfrm>
            <a:off x="3794994" y="2204864"/>
            <a:ext cx="4586571" cy="412832"/>
            <a:chOff x="2855640" y="2191445"/>
            <a:chExt cx="6115428" cy="550442"/>
          </a:xfrm>
        </p:grpSpPr>
        <p:grpSp>
          <p:nvGrpSpPr>
            <p:cNvPr id="9" name="Group 8"/>
            <p:cNvGrpSpPr/>
            <p:nvPr/>
          </p:nvGrpSpPr>
          <p:grpSpPr>
            <a:xfrm rot="5400000">
              <a:off x="3823444" y="1223641"/>
              <a:ext cx="548640" cy="2484248"/>
              <a:chOff x="7296409" y="3754420"/>
              <a:chExt cx="548640" cy="2484248"/>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012590" y="5406210"/>
                <a:ext cx="1116277" cy="54864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95636" y="4580782"/>
                <a:ext cx="550185" cy="5486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157934" y="3892895"/>
                <a:ext cx="825589" cy="548640"/>
              </a:xfrm>
              <a:prstGeom prst="rect">
                <a:avLst/>
              </a:prstGeom>
            </p:spPr>
          </p:pic>
        </p:grpSp>
        <p:grpSp>
          <p:nvGrpSpPr>
            <p:cNvPr id="10" name="Group 9"/>
            <p:cNvGrpSpPr/>
            <p:nvPr/>
          </p:nvGrpSpPr>
          <p:grpSpPr>
            <a:xfrm rot="5400000">
              <a:off x="6879967" y="650786"/>
              <a:ext cx="548641" cy="3633561"/>
              <a:chOff x="7296409" y="120858"/>
              <a:chExt cx="548641" cy="3633561"/>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7012588" y="2921959"/>
                <a:ext cx="1116281" cy="54864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149388" y="1942477"/>
                <a:ext cx="842683" cy="54864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7150761" y="1101165"/>
                <a:ext cx="839938" cy="54864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152591" y="264677"/>
                <a:ext cx="836277" cy="548640"/>
              </a:xfrm>
              <a:prstGeom prst="rect">
                <a:avLst/>
              </a:prstGeom>
            </p:spPr>
          </p:pic>
        </p:grpSp>
      </p:grpSp>
      <p:sp>
        <p:nvSpPr>
          <p:cNvPr id="18" name="Rectangle 2"/>
          <p:cNvSpPr>
            <a:spLocks/>
          </p:cNvSpPr>
          <p:nvPr/>
        </p:nvSpPr>
        <p:spPr bwMode="auto">
          <a:xfrm>
            <a:off x="2672296" y="3573017"/>
            <a:ext cx="7916940" cy="754053"/>
          </a:xfrm>
          <a:prstGeom prst="rect">
            <a:avLst/>
          </a:prstGeom>
          <a:solidFill>
            <a:schemeClr val="tx1">
              <a:alpha val="30000"/>
            </a:schemeClr>
          </a:solidFill>
          <a:ln>
            <a:noFill/>
          </a:ln>
          <a:effectLst>
            <a:outerShdw blurRad="50800" dist="38100" dir="5400000" algn="t" rotWithShape="0">
              <a:schemeClr val="accent3">
                <a:alpha val="40000"/>
              </a:schemeClr>
            </a:outerShdw>
            <a:softEdge rad="165100"/>
          </a:effectLst>
          <a:extLst>
            <a:ext uri="{91240B29-F687-4f45-9708-019B960494DF}">
              <a14:hiddenLine xmlns="" xmlns:a14="http://schemas.microsoft.com/office/drawing/2010/main" w="9525" cap="flat">
                <a:solidFill>
                  <a:schemeClr val="tx1"/>
                </a:solidFill>
                <a:round/>
                <a:headEnd type="none" w="med" len="med"/>
                <a:tailEnd type="none" w="med" len="med"/>
              </a14:hiddenLine>
            </a:ext>
          </a:extLst>
        </p:spPr>
        <p:txBody>
          <a:bodyPr wrap="square" lIns="38100" tIns="38100" rIns="38100" bIns="38100" anchor="ctr" anchorCtr="0">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pPr>
            <a:r>
              <a:rPr lang="en-US" sz="4400" dirty="0">
                <a:solidFill>
                  <a:schemeClr val="bg1"/>
                </a:solidFill>
                <a:effectLst>
                  <a:outerShdw blurRad="38100" dist="38100" dir="2700000" algn="tl">
                    <a:srgbClr val="DDDDDD"/>
                  </a:outerShdw>
                </a:effectLst>
                <a:latin typeface="Agency FB" panose="020B0503020202020204" pitchFamily="34" charset="0"/>
                <a:ea typeface="DejaVu Sans" panose="020B0603030804020204" pitchFamily="34" charset="0"/>
                <a:cs typeface="DejaVu Sans" panose="020B0603030804020204" pitchFamily="34" charset="0"/>
                <a:sym typeface="Candara Bold" charset="0"/>
              </a:rPr>
              <a:t>The EXO-200 Collaboration</a:t>
            </a:r>
          </a:p>
        </p:txBody>
      </p:sp>
      <p:sp>
        <p:nvSpPr>
          <p:cNvPr id="19" name="Rectangle 18"/>
          <p:cNvSpPr/>
          <p:nvPr/>
        </p:nvSpPr>
        <p:spPr bwMode="auto">
          <a:xfrm>
            <a:off x="1631504" y="3581635"/>
            <a:ext cx="886632" cy="799888"/>
          </a:xfrm>
          <a:prstGeom prst="rect">
            <a:avLst/>
          </a:prstGeom>
          <a:blipFill dpi="0" rotWithShape="1">
            <a:blip r:embed="rId11">
              <a:alphaModFix amt="84000"/>
            </a:blip>
            <a:srcRect/>
            <a:stretch>
              <a:fillRect/>
            </a:stretch>
          </a:blipFill>
          <a:ln w="25400" cap="flat" cmpd="sng" algn="ctr">
            <a:noFill/>
            <a:prstDash val="solid"/>
            <a:round/>
            <a:headEnd type="none" w="med" len="med"/>
            <a:tailEnd type="none" w="med" len="med"/>
          </a:ln>
          <a:effectLst>
            <a:softEdge rad="25400"/>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627012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80ED6-9F99-46E0-92CF-E10F7E24C46F}"/>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ACCAC103-169B-42C8-8ABF-554B65876D77}"/>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6160652C-DD50-4CAB-AE96-3DD39244E302}"/>
              </a:ext>
            </a:extLst>
          </p:cNvPr>
          <p:cNvSpPr>
            <a:spLocks noGrp="1"/>
          </p:cNvSpPr>
          <p:nvPr>
            <p:ph type="sldNum" sz="quarter" idx="12"/>
          </p:nvPr>
        </p:nvSpPr>
        <p:spPr/>
        <p:txBody>
          <a:bodyPr/>
          <a:lstStyle/>
          <a:p>
            <a:fld id="{AFF47089-F15D-4192-A260-81621E8F456C}" type="slidenum">
              <a:rPr lang="en-US" smtClean="0"/>
              <a:t>21</a:t>
            </a:fld>
            <a:endParaRPr lang="en-US"/>
          </a:p>
        </p:txBody>
      </p:sp>
      <p:sp>
        <p:nvSpPr>
          <p:cNvPr id="5" name="TextBox 4">
            <a:extLst>
              <a:ext uri="{FF2B5EF4-FFF2-40B4-BE49-F238E27FC236}">
                <a16:creationId xmlns:a16="http://schemas.microsoft.com/office/drawing/2014/main" id="{36525B63-0140-44B8-988A-0D730B488642}"/>
              </a:ext>
            </a:extLst>
          </p:cNvPr>
          <p:cNvSpPr txBox="1"/>
          <p:nvPr/>
        </p:nvSpPr>
        <p:spPr>
          <a:xfrm>
            <a:off x="2646562" y="2128272"/>
            <a:ext cx="6898876" cy="2677656"/>
          </a:xfrm>
          <a:prstGeom prst="rect">
            <a:avLst/>
          </a:prstGeom>
          <a:noFill/>
        </p:spPr>
        <p:txBody>
          <a:bodyPr wrap="none" rtlCol="0">
            <a:spAutoFit/>
          </a:bodyPr>
          <a:lstStyle/>
          <a:p>
            <a:pPr algn="ctr"/>
            <a:r>
              <a:rPr lang="en-US" sz="2800" dirty="0"/>
              <a:t>The (possible) future: </a:t>
            </a:r>
            <a:r>
              <a:rPr lang="en-US" sz="2800" dirty="0" err="1"/>
              <a:t>nEXO</a:t>
            </a:r>
            <a:endParaRPr lang="en-US" sz="2800" dirty="0"/>
          </a:p>
          <a:p>
            <a:pPr algn="ctr"/>
            <a:r>
              <a:rPr lang="en-US" sz="2800" dirty="0"/>
              <a:t>At SNOLAB</a:t>
            </a:r>
          </a:p>
          <a:p>
            <a:pPr algn="ctr"/>
            <a:r>
              <a:rPr lang="en-US" sz="2800" dirty="0"/>
              <a:t>Sudbury, Ontario (Canada)</a:t>
            </a:r>
          </a:p>
          <a:p>
            <a:pPr algn="ctr"/>
            <a:r>
              <a:rPr lang="en-US" sz="2800" dirty="0"/>
              <a:t>6010 </a:t>
            </a:r>
            <a:r>
              <a:rPr lang="en-US" sz="2800" i="1" dirty="0" err="1"/>
              <a:t>mwe</a:t>
            </a:r>
            <a:endParaRPr lang="en-US" sz="2800" i="1" dirty="0"/>
          </a:p>
          <a:p>
            <a:pPr algn="ctr"/>
            <a:endParaRPr lang="en-US" sz="2800" i="1" dirty="0"/>
          </a:p>
          <a:p>
            <a:pPr algn="ctr"/>
            <a:r>
              <a:rPr lang="en-US" sz="2800" dirty="0"/>
              <a:t>The baseline configuration without Ba-tagging</a:t>
            </a:r>
          </a:p>
        </p:txBody>
      </p:sp>
    </p:spTree>
    <p:extLst>
      <p:ext uri="{BB962C8B-B14F-4D97-AF65-F5344CB8AC3E}">
        <p14:creationId xmlns:p14="http://schemas.microsoft.com/office/powerpoint/2010/main" val="3183750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0358-5E52-495B-80BE-EDE6A8BFA213}"/>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5BFD6E9F-0559-4162-9FAE-99E3A4D13C01}"/>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ADD0697C-3866-461B-92B3-3411C3A97E15}"/>
              </a:ext>
            </a:extLst>
          </p:cNvPr>
          <p:cNvSpPr>
            <a:spLocks noGrp="1"/>
          </p:cNvSpPr>
          <p:nvPr>
            <p:ph type="sldNum" sz="quarter" idx="12"/>
          </p:nvPr>
        </p:nvSpPr>
        <p:spPr/>
        <p:txBody>
          <a:bodyPr/>
          <a:lstStyle/>
          <a:p>
            <a:fld id="{AFF47089-F15D-4192-A260-81621E8F456C}" type="slidenum">
              <a:rPr lang="en-US" smtClean="0"/>
              <a:t>22</a:t>
            </a:fld>
            <a:endParaRPr lang="en-US"/>
          </a:p>
        </p:txBody>
      </p:sp>
      <p:sp>
        <p:nvSpPr>
          <p:cNvPr id="5" name="TextBox 4">
            <a:extLst>
              <a:ext uri="{FF2B5EF4-FFF2-40B4-BE49-F238E27FC236}">
                <a16:creationId xmlns:a16="http://schemas.microsoft.com/office/drawing/2014/main" id="{315C0AB5-6FE8-4E3A-ADC8-ECE0595C36BC}"/>
              </a:ext>
            </a:extLst>
          </p:cNvPr>
          <p:cNvSpPr txBox="1"/>
          <p:nvPr/>
        </p:nvSpPr>
        <p:spPr>
          <a:xfrm>
            <a:off x="370314" y="865412"/>
            <a:ext cx="1998689" cy="461665"/>
          </a:xfrm>
          <a:prstGeom prst="rect">
            <a:avLst/>
          </a:prstGeom>
          <a:noFill/>
        </p:spPr>
        <p:txBody>
          <a:bodyPr wrap="none" rtlCol="0">
            <a:spAutoFit/>
          </a:bodyPr>
          <a:lstStyle/>
          <a:p>
            <a:r>
              <a:rPr lang="en-US" sz="2400" dirty="0"/>
              <a:t>The </a:t>
            </a:r>
            <a:r>
              <a:rPr lang="en-US" sz="2400" dirty="0" err="1"/>
              <a:t>nEXO</a:t>
            </a:r>
            <a:r>
              <a:rPr lang="en-US" sz="2400" dirty="0"/>
              <a:t> plan</a:t>
            </a:r>
          </a:p>
        </p:txBody>
      </p:sp>
      <p:sp>
        <p:nvSpPr>
          <p:cNvPr id="6" name="TextBox 5">
            <a:extLst>
              <a:ext uri="{FF2B5EF4-FFF2-40B4-BE49-F238E27FC236}">
                <a16:creationId xmlns:a16="http://schemas.microsoft.com/office/drawing/2014/main" id="{3BAB181B-E522-499D-B962-1F71EDDCAEDF}"/>
              </a:ext>
            </a:extLst>
          </p:cNvPr>
          <p:cNvSpPr txBox="1"/>
          <p:nvPr/>
        </p:nvSpPr>
        <p:spPr>
          <a:xfrm>
            <a:off x="370314" y="1607531"/>
            <a:ext cx="10983685" cy="830997"/>
          </a:xfrm>
          <a:prstGeom prst="rect">
            <a:avLst/>
          </a:prstGeom>
          <a:noFill/>
        </p:spPr>
        <p:txBody>
          <a:bodyPr wrap="square" rtlCol="0">
            <a:spAutoFit/>
          </a:bodyPr>
          <a:lstStyle/>
          <a:p>
            <a:r>
              <a:rPr lang="en-US" sz="2400" dirty="0"/>
              <a:t>Use 5 tons of isotopically enriched xenon in a liquid </a:t>
            </a:r>
            <a:r>
              <a:rPr lang="en-US" sz="2400" dirty="0" err="1"/>
              <a:t>Xe</a:t>
            </a:r>
            <a:r>
              <a:rPr lang="en-US" sz="2400" dirty="0"/>
              <a:t> TPC with the goal of reaching a Majorana neutrino mass sensitivity of 15 </a:t>
            </a:r>
            <a:r>
              <a:rPr lang="en-US" sz="2400" dirty="0" err="1"/>
              <a:t>meV</a:t>
            </a:r>
            <a:r>
              <a:rPr lang="en-US" sz="2400" dirty="0"/>
              <a:t> (lower edge of inverted mass ordering).</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95EAFF-3D24-4BB4-9442-5B84CF23F69B}"/>
                  </a:ext>
                </a:extLst>
              </p:cNvPr>
              <p:cNvSpPr txBox="1"/>
              <p:nvPr/>
            </p:nvSpPr>
            <p:spPr>
              <a:xfrm>
                <a:off x="370314" y="2718982"/>
                <a:ext cx="11116251" cy="830997"/>
              </a:xfrm>
              <a:prstGeom prst="rect">
                <a:avLst/>
              </a:prstGeom>
              <a:noFill/>
            </p:spPr>
            <p:txBody>
              <a:bodyPr wrap="square" rtlCol="0">
                <a:spAutoFit/>
              </a:bodyPr>
              <a:lstStyle/>
              <a:p>
                <a:r>
                  <a:rPr lang="en-US" sz="2400" dirty="0"/>
                  <a:t>Perform a multi-parameter measurement to resolve a </a:t>
                </a:r>
                <a14:m>
                  <m:oMath xmlns:m="http://schemas.openxmlformats.org/officeDocument/2006/math">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oMath>
                </a14:m>
                <a:r>
                  <a:rPr lang="en-US" sz="2400" dirty="0"/>
                  <a:t>-signal from background in more than one dimension.</a:t>
                </a:r>
              </a:p>
            </p:txBody>
          </p:sp>
        </mc:Choice>
        <mc:Fallback xmlns="">
          <p:sp>
            <p:nvSpPr>
              <p:cNvPr id="7" name="TextBox 6">
                <a:extLst>
                  <a:ext uri="{FF2B5EF4-FFF2-40B4-BE49-F238E27FC236}">
                    <a16:creationId xmlns:a16="http://schemas.microsoft.com/office/drawing/2014/main" id="{C495EAFF-3D24-4BB4-9442-5B84CF23F69B}"/>
                  </a:ext>
                </a:extLst>
              </p:cNvPr>
              <p:cNvSpPr txBox="1">
                <a:spLocks noRot="1" noChangeAspect="1" noMove="1" noResize="1" noEditPoints="1" noAdjustHandles="1" noChangeArrowheads="1" noChangeShapeType="1" noTextEdit="1"/>
              </p:cNvSpPr>
              <p:nvPr/>
            </p:nvSpPr>
            <p:spPr>
              <a:xfrm>
                <a:off x="370314" y="2718982"/>
                <a:ext cx="11116251" cy="830997"/>
              </a:xfrm>
              <a:prstGeom prst="rect">
                <a:avLst/>
              </a:prstGeom>
              <a:blipFill>
                <a:blip r:embed="rId2"/>
                <a:stretch>
                  <a:fillRect l="-878" t="-5882" b="-1617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9BB5936-DA93-40EF-8F1C-32AC58EF7677}"/>
              </a:ext>
            </a:extLst>
          </p:cNvPr>
          <p:cNvSpPr txBox="1"/>
          <p:nvPr/>
        </p:nvSpPr>
        <p:spPr>
          <a:xfrm>
            <a:off x="370314" y="3830434"/>
            <a:ext cx="11045727" cy="1938992"/>
          </a:xfrm>
          <a:prstGeom prst="rect">
            <a:avLst/>
          </a:prstGeom>
          <a:noFill/>
        </p:spPr>
        <p:txBody>
          <a:bodyPr wrap="square" rtlCol="0">
            <a:spAutoFit/>
          </a:bodyPr>
          <a:lstStyle/>
          <a:p>
            <a:r>
              <a:rPr lang="en-US" sz="2400" dirty="0"/>
              <a:t>Build a homogenous detector to take full advantage of the high xenon purity and the fact that gamma attenuation lengths at the relevant energy are much shorter than the linear dimensions of the detector. Have as little passive materials inside as possible. This is based on the observation that the EXO-200 background was dominated by “external” radioactivity.</a:t>
            </a:r>
          </a:p>
        </p:txBody>
      </p:sp>
    </p:spTree>
    <p:extLst>
      <p:ext uri="{BB962C8B-B14F-4D97-AF65-F5344CB8AC3E}">
        <p14:creationId xmlns:p14="http://schemas.microsoft.com/office/powerpoint/2010/main" val="16772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0358-5E52-495B-80BE-EDE6A8BFA213}"/>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5BFD6E9F-0559-4162-9FAE-99E3A4D13C01}"/>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ADD0697C-3866-461B-92B3-3411C3A97E15}"/>
              </a:ext>
            </a:extLst>
          </p:cNvPr>
          <p:cNvSpPr>
            <a:spLocks noGrp="1"/>
          </p:cNvSpPr>
          <p:nvPr>
            <p:ph type="sldNum" sz="quarter" idx="12"/>
          </p:nvPr>
        </p:nvSpPr>
        <p:spPr/>
        <p:txBody>
          <a:bodyPr/>
          <a:lstStyle/>
          <a:p>
            <a:fld id="{AFF47089-F15D-4192-A260-81621E8F456C}" type="slidenum">
              <a:rPr lang="en-US" smtClean="0"/>
              <a:t>23</a:t>
            </a:fld>
            <a:endParaRPr lang="en-US"/>
          </a:p>
        </p:txBody>
      </p:sp>
      <p:sp>
        <p:nvSpPr>
          <p:cNvPr id="5" name="TextBox 4">
            <a:extLst>
              <a:ext uri="{FF2B5EF4-FFF2-40B4-BE49-F238E27FC236}">
                <a16:creationId xmlns:a16="http://schemas.microsoft.com/office/drawing/2014/main" id="{315C0AB5-6FE8-4E3A-ADC8-ECE0595C36BC}"/>
              </a:ext>
            </a:extLst>
          </p:cNvPr>
          <p:cNvSpPr txBox="1"/>
          <p:nvPr/>
        </p:nvSpPr>
        <p:spPr>
          <a:xfrm>
            <a:off x="473529" y="631372"/>
            <a:ext cx="1998689" cy="461665"/>
          </a:xfrm>
          <a:prstGeom prst="rect">
            <a:avLst/>
          </a:prstGeom>
          <a:noFill/>
        </p:spPr>
        <p:txBody>
          <a:bodyPr wrap="none" rtlCol="0">
            <a:spAutoFit/>
          </a:bodyPr>
          <a:lstStyle/>
          <a:p>
            <a:r>
              <a:rPr lang="en-US" sz="2400" dirty="0"/>
              <a:t>The </a:t>
            </a:r>
            <a:r>
              <a:rPr lang="en-US" sz="2400" dirty="0" err="1"/>
              <a:t>nEXO</a:t>
            </a:r>
            <a:r>
              <a:rPr lang="en-US" sz="2400" dirty="0"/>
              <a:t> plan</a:t>
            </a:r>
          </a:p>
        </p:txBody>
      </p:sp>
      <p:sp>
        <p:nvSpPr>
          <p:cNvPr id="9" name="TextBox 8">
            <a:extLst>
              <a:ext uri="{FF2B5EF4-FFF2-40B4-BE49-F238E27FC236}">
                <a16:creationId xmlns:a16="http://schemas.microsoft.com/office/drawing/2014/main" id="{7E600FD1-C514-42A0-9B3F-C6B6EFA35221}"/>
              </a:ext>
            </a:extLst>
          </p:cNvPr>
          <p:cNvSpPr txBox="1"/>
          <p:nvPr/>
        </p:nvSpPr>
        <p:spPr>
          <a:xfrm>
            <a:off x="473529" y="1774372"/>
            <a:ext cx="9573839" cy="2677656"/>
          </a:xfrm>
          <a:prstGeom prst="rect">
            <a:avLst/>
          </a:prstGeom>
          <a:noFill/>
        </p:spPr>
        <p:txBody>
          <a:bodyPr wrap="none" rtlCol="0">
            <a:spAutoFit/>
          </a:bodyPr>
          <a:lstStyle/>
          <a:p>
            <a:r>
              <a:rPr lang="en-US" sz="2400" dirty="0"/>
              <a:t>I have only little time to discuss a complex project. I will sketch five aspects:</a:t>
            </a:r>
          </a:p>
          <a:p>
            <a:endParaRPr lang="en-US" sz="2400" dirty="0"/>
          </a:p>
          <a:p>
            <a:pPr marL="342900" indent="-342900">
              <a:buFont typeface="Arial" panose="020B0604020202020204" pitchFamily="34" charset="0"/>
              <a:buChar char="•"/>
            </a:pPr>
            <a:r>
              <a:rPr lang="en-US" sz="2400" dirty="0"/>
              <a:t>Detector size</a:t>
            </a:r>
          </a:p>
          <a:p>
            <a:pPr marL="342900" indent="-342900">
              <a:buFont typeface="Arial" panose="020B0604020202020204" pitchFamily="34" charset="0"/>
              <a:buChar char="•"/>
            </a:pPr>
            <a:r>
              <a:rPr lang="en-US" sz="2400" dirty="0"/>
              <a:t>Resolution</a:t>
            </a:r>
          </a:p>
          <a:p>
            <a:pPr marL="342900" indent="-342900">
              <a:buFont typeface="Arial" panose="020B0604020202020204" pitchFamily="34" charset="0"/>
              <a:buChar char="•"/>
            </a:pPr>
            <a:r>
              <a:rPr lang="en-US" sz="2400" dirty="0"/>
              <a:t>Background</a:t>
            </a:r>
          </a:p>
          <a:p>
            <a:pPr marL="342900" indent="-342900">
              <a:buFont typeface="Arial" panose="020B0604020202020204" pitchFamily="34" charset="0"/>
              <a:buChar char="•"/>
            </a:pPr>
            <a:r>
              <a:rPr lang="en-US" sz="2400" dirty="0"/>
              <a:t>Sensitivity</a:t>
            </a:r>
          </a:p>
          <a:p>
            <a:pPr marL="342900" indent="-342900">
              <a:buFont typeface="Arial" panose="020B0604020202020204" pitchFamily="34" charset="0"/>
              <a:buChar char="•"/>
            </a:pPr>
            <a:r>
              <a:rPr lang="en-US" sz="2400" dirty="0"/>
              <a:t>Path to approval</a:t>
            </a:r>
          </a:p>
        </p:txBody>
      </p:sp>
    </p:spTree>
    <p:extLst>
      <p:ext uri="{BB962C8B-B14F-4D97-AF65-F5344CB8AC3E}">
        <p14:creationId xmlns:p14="http://schemas.microsoft.com/office/powerpoint/2010/main" val="4085609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D56AE-0BE7-46E1-B297-80AFB0954492}"/>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7D7D1730-29AA-4515-A1D0-D7D3FA02A300}"/>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24C57CCF-F367-4148-9F33-8A69F281262E}"/>
              </a:ext>
            </a:extLst>
          </p:cNvPr>
          <p:cNvSpPr>
            <a:spLocks noGrp="1"/>
          </p:cNvSpPr>
          <p:nvPr>
            <p:ph type="sldNum" sz="quarter" idx="12"/>
          </p:nvPr>
        </p:nvSpPr>
        <p:spPr/>
        <p:txBody>
          <a:bodyPr/>
          <a:lstStyle/>
          <a:p>
            <a:fld id="{AFF47089-F15D-4192-A260-81621E8F456C}" type="slidenum">
              <a:rPr lang="en-US" smtClean="0"/>
              <a:t>24</a:t>
            </a:fld>
            <a:endParaRPr lang="en-US"/>
          </a:p>
        </p:txBody>
      </p:sp>
      <p:sp>
        <p:nvSpPr>
          <p:cNvPr id="5" name="TextBox 4">
            <a:extLst>
              <a:ext uri="{FF2B5EF4-FFF2-40B4-BE49-F238E27FC236}">
                <a16:creationId xmlns:a16="http://schemas.microsoft.com/office/drawing/2014/main" id="{813C6D85-62C7-464B-8EC6-21134C0C158B}"/>
              </a:ext>
            </a:extLst>
          </p:cNvPr>
          <p:cNvSpPr txBox="1"/>
          <p:nvPr/>
        </p:nvSpPr>
        <p:spPr>
          <a:xfrm>
            <a:off x="462643" y="511629"/>
            <a:ext cx="8801833" cy="461665"/>
          </a:xfrm>
          <a:prstGeom prst="rect">
            <a:avLst/>
          </a:prstGeom>
          <a:noFill/>
        </p:spPr>
        <p:txBody>
          <a:bodyPr wrap="none" rtlCol="0">
            <a:spAutoFit/>
          </a:bodyPr>
          <a:lstStyle/>
          <a:p>
            <a:r>
              <a:rPr lang="en-US" sz="2400" dirty="0"/>
              <a:t>Why are multiple experiments planning detectors at the </a:t>
            </a:r>
            <a:r>
              <a:rPr lang="en-US" sz="2400" dirty="0" err="1"/>
              <a:t>tonne</a:t>
            </a:r>
            <a:r>
              <a:rPr lang="en-US" sz="2400" dirty="0"/>
              <a:t> scale?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CABB59-2656-4A0F-9C92-FAAA372333F5}"/>
                  </a:ext>
                </a:extLst>
              </p:cNvPr>
              <p:cNvSpPr txBox="1"/>
              <p:nvPr/>
            </p:nvSpPr>
            <p:spPr>
              <a:xfrm>
                <a:off x="462643" y="1200300"/>
                <a:ext cx="11349459" cy="1602555"/>
              </a:xfrm>
              <a:prstGeom prst="rect">
                <a:avLst/>
              </a:prstGeom>
              <a:noFill/>
            </p:spPr>
            <p:txBody>
              <a:bodyPr wrap="square" rtlCol="0">
                <a:spAutoFit/>
              </a:bodyPr>
              <a:lstStyle/>
              <a:p>
                <a:r>
                  <a:rPr lang="en-US" sz="2400" dirty="0"/>
                  <a:t>In case we wish to probe Majorana neutrino masses of order </a:t>
                </a:r>
                <a14:m>
                  <m:oMath xmlns:m="http://schemas.openxmlformats.org/officeDocument/2006/math">
                    <m:sSub>
                      <m:sSubPr>
                        <m:ctrlPr>
                          <a:rPr lang="en-US" sz="2400" i="1" smtClean="0">
                            <a:latin typeface="Cambria Math" panose="02040503050406030204" pitchFamily="18" charset="0"/>
                          </a:rPr>
                        </m:ctrlPr>
                      </m:sSubPr>
                      <m:e>
                        <m:d>
                          <m:dPr>
                            <m:begChr m:val="⟨"/>
                            <m:endChr m:val="⟩"/>
                            <m:ctrlPr>
                              <a:rPr lang="en-US" sz="2400" i="1" smtClean="0">
                                <a:latin typeface="Cambria Math" panose="02040503050406030204" pitchFamily="18" charset="0"/>
                              </a:rPr>
                            </m:ctrlPr>
                          </m:dPr>
                          <m:e>
                            <m:r>
                              <a:rPr lang="en-US" sz="2400" b="0" i="1" smtClean="0">
                                <a:latin typeface="Cambria Math" panose="02040503050406030204" pitchFamily="18" charset="0"/>
                              </a:rPr>
                              <m:t>𝑚</m:t>
                            </m:r>
                          </m:e>
                        </m:d>
                      </m:e>
                      <m:sub>
                        <m:r>
                          <a:rPr lang="en-US" sz="2400" i="1" smtClean="0">
                            <a:latin typeface="Cambria Math" panose="02040503050406030204" pitchFamily="18" charset="0"/>
                            <a:ea typeface="Cambria Math" panose="02040503050406030204" pitchFamily="18" charset="0"/>
                          </a:rPr>
                          <m:t>𝛽𝛽</m:t>
                        </m:r>
                      </m:sub>
                    </m:sSub>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15 </m:t>
                    </m:r>
                    <m:r>
                      <a:rPr lang="en-US" sz="2400" b="0" i="1" smtClean="0">
                        <a:latin typeface="Cambria Math" panose="02040503050406030204" pitchFamily="18" charset="0"/>
                        <a:ea typeface="Cambria Math" panose="02040503050406030204" pitchFamily="18" charset="0"/>
                      </a:rPr>
                      <m:t>𝑚𝑒𝑉</m:t>
                    </m:r>
                  </m:oMath>
                </a14:m>
                <a:r>
                  <a:rPr lang="en-US" sz="2400" dirty="0"/>
                  <a:t>, motivated by the lower edge of what is known as the “inverted mass ordering” band, </a:t>
                </a:r>
                <a:r>
                  <a:rPr lang="en-US" sz="2400" baseline="30000" dirty="0"/>
                  <a:t>136</a:t>
                </a:r>
                <a:r>
                  <a:rPr lang="en-US" sz="2400" dirty="0"/>
                  <a:t>Xe </a:t>
                </a:r>
                <a14:m>
                  <m:oMath xmlns:m="http://schemas.openxmlformats.org/officeDocument/2006/math">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oMath>
                </a14:m>
                <a:r>
                  <a:rPr lang="en-US" sz="2400" dirty="0"/>
                  <a:t>-half lives range from </a:t>
                </a:r>
                <a14:m>
                  <m:oMath xmlns:m="http://schemas.openxmlformats.org/officeDocument/2006/math">
                    <m:r>
                      <a:rPr lang="en-US" sz="2400" b="0" i="1" smtClean="0">
                        <a:latin typeface="Cambria Math" panose="02040503050406030204" pitchFamily="18" charset="0"/>
                      </a:rPr>
                      <m:t>1.33</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27</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𝑦𝑟</m:t>
                    </m:r>
                  </m:oMath>
                </a14:m>
                <a:r>
                  <a:rPr lang="en-US" sz="2400" dirty="0"/>
                  <a:t> (</a:t>
                </a:r>
                <a:r>
                  <a:rPr lang="en-US" dirty="0"/>
                  <a:t>EDF, PRL111 (2013) 142501</a:t>
                </a:r>
                <a:r>
                  <a:rPr lang="en-US" sz="2400" dirty="0"/>
                  <a:t>) to </a:t>
                </a:r>
                <a14:m>
                  <m:oMath xmlns:m="http://schemas.openxmlformats.org/officeDocument/2006/math">
                    <m:r>
                      <a:rPr lang="en-US" sz="2400" i="1">
                        <a:latin typeface="Cambria Math" panose="02040503050406030204" pitchFamily="18" charset="0"/>
                      </a:rPr>
                      <m:t>1.</m:t>
                    </m:r>
                    <m:r>
                      <a:rPr lang="en-US" sz="2400" b="0" i="1" smtClean="0">
                        <a:latin typeface="Cambria Math" panose="02040503050406030204" pitchFamily="18" charset="0"/>
                      </a:rPr>
                      <m:t>26</m:t>
                    </m:r>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10</m:t>
                        </m:r>
                      </m:e>
                      <m:sup>
                        <m:r>
                          <a:rPr lang="en-US" sz="2400" i="1">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8</m:t>
                        </m:r>
                      </m:sup>
                    </m:sSup>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𝑦𝑟</m:t>
                    </m:r>
                  </m:oMath>
                </a14:m>
                <a:r>
                  <a:rPr lang="en-US" sz="2400" dirty="0"/>
                  <a:t> (</a:t>
                </a:r>
                <a:r>
                  <a:rPr lang="en-US" dirty="0" err="1"/>
                  <a:t>Skyrme</a:t>
                </a:r>
                <a:r>
                  <a:rPr lang="en-US" dirty="0"/>
                  <a:t> QRPA, PRC 87 (2013) 064302</a:t>
                </a:r>
                <a:r>
                  <a:rPr lang="en-US" sz="2400" dirty="0"/>
                  <a:t>).</a:t>
                </a:r>
              </a:p>
            </p:txBody>
          </p:sp>
        </mc:Choice>
        <mc:Fallback xmlns="">
          <p:sp>
            <p:nvSpPr>
              <p:cNvPr id="6" name="TextBox 5">
                <a:extLst>
                  <a:ext uri="{FF2B5EF4-FFF2-40B4-BE49-F238E27FC236}">
                    <a16:creationId xmlns:a16="http://schemas.microsoft.com/office/drawing/2014/main" id="{FACABB59-2656-4A0F-9C92-FAAA372333F5}"/>
                  </a:ext>
                </a:extLst>
              </p:cNvPr>
              <p:cNvSpPr txBox="1">
                <a:spLocks noRot="1" noChangeAspect="1" noMove="1" noResize="1" noEditPoints="1" noAdjustHandles="1" noChangeArrowheads="1" noChangeShapeType="1" noTextEdit="1"/>
              </p:cNvSpPr>
              <p:nvPr/>
            </p:nvSpPr>
            <p:spPr>
              <a:xfrm>
                <a:off x="462643" y="1200300"/>
                <a:ext cx="11349459" cy="1602555"/>
              </a:xfrm>
              <a:prstGeom prst="rect">
                <a:avLst/>
              </a:prstGeom>
              <a:blipFill>
                <a:blip r:embed="rId2"/>
                <a:stretch>
                  <a:fillRect l="-859" t="-2662" b="-760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FC35DFF-F8A2-45E6-BE79-426A90C4123B}"/>
              </a:ext>
            </a:extLst>
          </p:cNvPr>
          <p:cNvSpPr txBox="1"/>
          <p:nvPr/>
        </p:nvSpPr>
        <p:spPr>
          <a:xfrm>
            <a:off x="462643" y="2885664"/>
            <a:ext cx="11157857" cy="1200329"/>
          </a:xfrm>
          <a:prstGeom prst="rect">
            <a:avLst/>
          </a:prstGeom>
          <a:noFill/>
        </p:spPr>
        <p:txBody>
          <a:bodyPr wrap="square" rtlCol="0">
            <a:spAutoFit/>
          </a:bodyPr>
          <a:lstStyle/>
          <a:p>
            <a:r>
              <a:rPr lang="en-US" sz="2400" dirty="0"/>
              <a:t>Assume you want a “3-sigma effect”, 9 counts, after 10 years (0.9 life time, 0.95 efficiency). What decaying </a:t>
            </a:r>
            <a:r>
              <a:rPr lang="en-US" sz="2400" dirty="0" err="1"/>
              <a:t>Xe</a:t>
            </a:r>
            <a:r>
              <a:rPr lang="en-US" sz="2400" dirty="0"/>
              <a:t> mass is needed for above range of half lives for 0.9 enriched (natural) xenon to get 1 event per year?</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B4C47D5-9FE3-419D-9B9A-BFD96F9D204B}"/>
                  </a:ext>
                </a:extLst>
              </p:cNvPr>
              <p:cNvGraphicFramePr>
                <a:graphicFrameLocks noGrp="1"/>
              </p:cNvGraphicFramePr>
              <p:nvPr>
                <p:extLst/>
              </p:nvPr>
            </p:nvGraphicFramePr>
            <p:xfrm>
              <a:off x="511629" y="4530291"/>
              <a:ext cx="4675413" cy="1381760"/>
            </p:xfrm>
            <a:graphic>
              <a:graphicData uri="http://schemas.openxmlformats.org/drawingml/2006/table">
                <a:tbl>
                  <a:tblPr firstRow="1" bandRow="1">
                    <a:tableStyleId>{5C22544A-7EE6-4342-B048-85BDC9FD1C3A}</a:tableStyleId>
                  </a:tblPr>
                  <a:tblGrid>
                    <a:gridCol w="1558471">
                      <a:extLst>
                        <a:ext uri="{9D8B030D-6E8A-4147-A177-3AD203B41FA5}">
                          <a16:colId xmlns:a16="http://schemas.microsoft.com/office/drawing/2014/main" val="1098024937"/>
                        </a:ext>
                      </a:extLst>
                    </a:gridCol>
                    <a:gridCol w="1558471">
                      <a:extLst>
                        <a:ext uri="{9D8B030D-6E8A-4147-A177-3AD203B41FA5}">
                          <a16:colId xmlns:a16="http://schemas.microsoft.com/office/drawing/2014/main" val="677045749"/>
                        </a:ext>
                      </a:extLst>
                    </a:gridCol>
                    <a:gridCol w="1558471">
                      <a:extLst>
                        <a:ext uri="{9D8B030D-6E8A-4147-A177-3AD203B41FA5}">
                          <a16:colId xmlns:a16="http://schemas.microsoft.com/office/drawing/2014/main" val="3033355225"/>
                        </a:ext>
                      </a:extLst>
                    </a:gridCol>
                  </a:tblGrid>
                  <a:tr h="370840">
                    <a:tc>
                      <a:txBody>
                        <a:bodyPr/>
                        <a:lstStyle/>
                        <a:p>
                          <a:endParaRPr lang="en-US" dirty="0"/>
                        </a:p>
                      </a:txBody>
                      <a:tcPr/>
                    </a:tc>
                    <a:tc>
                      <a:txBody>
                        <a:bodyPr/>
                        <a:lstStyle/>
                        <a:p>
                          <a:r>
                            <a:rPr lang="en-US" dirty="0"/>
                            <a:t>Natural </a:t>
                          </a:r>
                          <a:r>
                            <a:rPr lang="en-US" dirty="0" err="1"/>
                            <a:t>Xe</a:t>
                          </a:r>
                          <a:endParaRPr lang="en-US" dirty="0"/>
                        </a:p>
                      </a:txBody>
                      <a:tcPr/>
                    </a:tc>
                    <a:tc>
                      <a:txBody>
                        <a:bodyPr/>
                        <a:lstStyle/>
                        <a:p>
                          <a:r>
                            <a:rPr lang="en-US" dirty="0"/>
                            <a:t>Enriched </a:t>
                          </a:r>
                          <a:r>
                            <a:rPr lang="en-US" dirty="0" err="1"/>
                            <a:t>Xe</a:t>
                          </a:r>
                          <a:r>
                            <a:rPr lang="en-US" dirty="0"/>
                            <a:t> (a=0.9)</a:t>
                          </a:r>
                        </a:p>
                      </a:txBody>
                      <a:tcPr/>
                    </a:tc>
                    <a:extLst>
                      <a:ext uri="{0D108BD9-81ED-4DB2-BD59-A6C34878D82A}">
                        <a16:rowId xmlns:a16="http://schemas.microsoft.com/office/drawing/2014/main" val="1935074362"/>
                      </a:ext>
                    </a:extLst>
                  </a:tr>
                  <a:tr h="370840">
                    <a:tc>
                      <a:txBody>
                        <a:bodyPr/>
                        <a:lstStyle/>
                        <a:p>
                          <a14:m>
                            <m:oMath xmlns:m="http://schemas.openxmlformats.org/officeDocument/2006/math">
                              <m:r>
                                <a:rPr lang="en-US" sz="1800" b="0" i="1" smtClean="0">
                                  <a:latin typeface="Cambria Math" panose="02040503050406030204" pitchFamily="18" charset="0"/>
                                </a:rPr>
                                <m:t>1.33</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27</m:t>
                                  </m:r>
                                </m:sup>
                              </m:sSup>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𝑦𝑟</m:t>
                              </m:r>
                            </m:oMath>
                          </a14:m>
                          <a:r>
                            <a:rPr lang="en-US" sz="1800" dirty="0"/>
                            <a:t> </a:t>
                          </a:r>
                          <a:endParaRPr lang="en-US" dirty="0"/>
                        </a:p>
                      </a:txBody>
                      <a:tcPr/>
                    </a:tc>
                    <a:tc>
                      <a:txBody>
                        <a:bodyPr/>
                        <a:lstStyle/>
                        <a:p>
                          <a:r>
                            <a:rPr lang="en-US" dirty="0"/>
                            <a:t>4970 kg</a:t>
                          </a:r>
                        </a:p>
                      </a:txBody>
                      <a:tcPr/>
                    </a:tc>
                    <a:tc>
                      <a:txBody>
                        <a:bodyPr/>
                        <a:lstStyle/>
                        <a:p>
                          <a:r>
                            <a:rPr lang="en-US" dirty="0"/>
                            <a:t>4.92 kg</a:t>
                          </a:r>
                        </a:p>
                      </a:txBody>
                      <a:tcPr/>
                    </a:tc>
                    <a:extLst>
                      <a:ext uri="{0D108BD9-81ED-4DB2-BD59-A6C34878D82A}">
                        <a16:rowId xmlns:a16="http://schemas.microsoft.com/office/drawing/2014/main" val="2469408581"/>
                      </a:ext>
                    </a:extLst>
                  </a:tr>
                  <a:tr h="370840">
                    <a:tc>
                      <a:txBody>
                        <a:bodyPr/>
                        <a:lstStyle/>
                        <a:p>
                          <a14:m>
                            <m:oMath xmlns:m="http://schemas.openxmlformats.org/officeDocument/2006/math">
                              <m:r>
                                <a:rPr lang="en-US" sz="1800" i="1" smtClean="0">
                                  <a:latin typeface="Cambria Math" panose="02040503050406030204" pitchFamily="18" charset="0"/>
                                </a:rPr>
                                <m:t>1.</m:t>
                              </m:r>
                              <m:r>
                                <a:rPr lang="en-US" sz="1800" b="0" i="1" smtClean="0">
                                  <a:latin typeface="Cambria Math" panose="02040503050406030204" pitchFamily="18" charset="0"/>
                                </a:rPr>
                                <m:t>26</m:t>
                              </m:r>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10</m:t>
                                  </m:r>
                                </m:e>
                                <m:sup>
                                  <m:r>
                                    <a:rPr lang="en-US" sz="1800" i="1">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8</m:t>
                                  </m:r>
                                </m:sup>
                              </m:sSup>
                              <m:r>
                                <a:rPr lang="en-US" sz="1800" i="1">
                                  <a:latin typeface="Cambria Math" panose="02040503050406030204" pitchFamily="18" charset="0"/>
                                  <a:ea typeface="Cambria Math" panose="02040503050406030204" pitchFamily="18" charset="0"/>
                                </a:rPr>
                                <m:t> </m:t>
                              </m:r>
                              <m:r>
                                <a:rPr lang="en-US" sz="1800" i="1">
                                  <a:latin typeface="Cambria Math" panose="02040503050406030204" pitchFamily="18" charset="0"/>
                                  <a:ea typeface="Cambria Math" panose="02040503050406030204" pitchFamily="18" charset="0"/>
                                </a:rPr>
                                <m:t>𝑦𝑟</m:t>
                              </m:r>
                            </m:oMath>
                          </a14:m>
                          <a:r>
                            <a:rPr lang="en-US" sz="1800" dirty="0"/>
                            <a:t> </a:t>
                          </a:r>
                          <a:endParaRPr lang="en-US" dirty="0"/>
                        </a:p>
                      </a:txBody>
                      <a:tcPr/>
                    </a:tc>
                    <a:tc>
                      <a:txBody>
                        <a:bodyPr/>
                        <a:lstStyle/>
                        <a:p>
                          <a:r>
                            <a:rPr lang="en-US" dirty="0"/>
                            <a:t>54158 kg</a:t>
                          </a:r>
                        </a:p>
                      </a:txBody>
                      <a:tcPr/>
                    </a:tc>
                    <a:tc>
                      <a:txBody>
                        <a:bodyPr/>
                        <a:lstStyle/>
                        <a:p>
                          <a:r>
                            <a:rPr lang="en-US" dirty="0"/>
                            <a:t>5257 kg</a:t>
                          </a:r>
                        </a:p>
                      </a:txBody>
                      <a:tcPr/>
                    </a:tc>
                    <a:extLst>
                      <a:ext uri="{0D108BD9-81ED-4DB2-BD59-A6C34878D82A}">
                        <a16:rowId xmlns:a16="http://schemas.microsoft.com/office/drawing/2014/main" val="2567299756"/>
                      </a:ext>
                    </a:extLst>
                  </a:tr>
                </a:tbl>
              </a:graphicData>
            </a:graphic>
          </p:graphicFrame>
        </mc:Choice>
        <mc:Fallback xmlns="">
          <p:graphicFrame>
            <p:nvGraphicFramePr>
              <p:cNvPr id="8" name="Table 7">
                <a:extLst>
                  <a:ext uri="{FF2B5EF4-FFF2-40B4-BE49-F238E27FC236}">
                    <a16:creationId xmlns:a16="http://schemas.microsoft.com/office/drawing/2014/main" id="{AB4C47D5-9FE3-419D-9B9A-BFD96F9D204B}"/>
                  </a:ext>
                </a:extLst>
              </p:cNvPr>
              <p:cNvGraphicFramePr>
                <a:graphicFrameLocks noGrp="1"/>
              </p:cNvGraphicFramePr>
              <p:nvPr>
                <p:extLst>
                  <p:ext uri="{D42A27DB-BD31-4B8C-83A1-F6EECF244321}">
                    <p14:modId xmlns:p14="http://schemas.microsoft.com/office/powerpoint/2010/main" val="1886178779"/>
                  </p:ext>
                </p:extLst>
              </p:nvPr>
            </p:nvGraphicFramePr>
            <p:xfrm>
              <a:off x="511629" y="4530291"/>
              <a:ext cx="4675413" cy="1381760"/>
            </p:xfrm>
            <a:graphic>
              <a:graphicData uri="http://schemas.openxmlformats.org/drawingml/2006/table">
                <a:tbl>
                  <a:tblPr firstRow="1" bandRow="1">
                    <a:tableStyleId>{5C22544A-7EE6-4342-B048-85BDC9FD1C3A}</a:tableStyleId>
                  </a:tblPr>
                  <a:tblGrid>
                    <a:gridCol w="1558471">
                      <a:extLst>
                        <a:ext uri="{9D8B030D-6E8A-4147-A177-3AD203B41FA5}">
                          <a16:colId xmlns:a16="http://schemas.microsoft.com/office/drawing/2014/main" val="1098024937"/>
                        </a:ext>
                      </a:extLst>
                    </a:gridCol>
                    <a:gridCol w="1558471">
                      <a:extLst>
                        <a:ext uri="{9D8B030D-6E8A-4147-A177-3AD203B41FA5}">
                          <a16:colId xmlns:a16="http://schemas.microsoft.com/office/drawing/2014/main" val="677045749"/>
                        </a:ext>
                      </a:extLst>
                    </a:gridCol>
                    <a:gridCol w="1558471">
                      <a:extLst>
                        <a:ext uri="{9D8B030D-6E8A-4147-A177-3AD203B41FA5}">
                          <a16:colId xmlns:a16="http://schemas.microsoft.com/office/drawing/2014/main" val="3033355225"/>
                        </a:ext>
                      </a:extLst>
                    </a:gridCol>
                  </a:tblGrid>
                  <a:tr h="640080">
                    <a:tc>
                      <a:txBody>
                        <a:bodyPr/>
                        <a:lstStyle/>
                        <a:p>
                          <a:endParaRPr lang="en-US" dirty="0"/>
                        </a:p>
                      </a:txBody>
                      <a:tcPr/>
                    </a:tc>
                    <a:tc>
                      <a:txBody>
                        <a:bodyPr/>
                        <a:lstStyle/>
                        <a:p>
                          <a:r>
                            <a:rPr lang="en-US" dirty="0"/>
                            <a:t>Natural </a:t>
                          </a:r>
                          <a:r>
                            <a:rPr lang="en-US" dirty="0" err="1"/>
                            <a:t>Xe</a:t>
                          </a:r>
                          <a:endParaRPr lang="en-US" dirty="0"/>
                        </a:p>
                      </a:txBody>
                      <a:tcPr/>
                    </a:tc>
                    <a:tc>
                      <a:txBody>
                        <a:bodyPr/>
                        <a:lstStyle/>
                        <a:p>
                          <a:r>
                            <a:rPr lang="en-US" dirty="0"/>
                            <a:t>Enriched </a:t>
                          </a:r>
                          <a:r>
                            <a:rPr lang="en-US" dirty="0" err="1"/>
                            <a:t>Xe</a:t>
                          </a:r>
                          <a:r>
                            <a:rPr lang="en-US" dirty="0"/>
                            <a:t> (a=0.9)</a:t>
                          </a:r>
                        </a:p>
                      </a:txBody>
                      <a:tcPr/>
                    </a:tc>
                    <a:extLst>
                      <a:ext uri="{0D108BD9-81ED-4DB2-BD59-A6C34878D82A}">
                        <a16:rowId xmlns:a16="http://schemas.microsoft.com/office/drawing/2014/main" val="1935074362"/>
                      </a:ext>
                    </a:extLst>
                  </a:tr>
                  <a:tr h="370840">
                    <a:tc>
                      <a:txBody>
                        <a:bodyPr/>
                        <a:lstStyle/>
                        <a:p>
                          <a:endParaRPr lang="en-US"/>
                        </a:p>
                      </a:txBody>
                      <a:tcPr>
                        <a:blipFill>
                          <a:blip r:embed="rId3"/>
                          <a:stretch>
                            <a:fillRect l="-391" t="-180328" r="-201953" b="-124590"/>
                          </a:stretch>
                        </a:blipFill>
                      </a:tcPr>
                    </a:tc>
                    <a:tc>
                      <a:txBody>
                        <a:bodyPr/>
                        <a:lstStyle/>
                        <a:p>
                          <a:r>
                            <a:rPr lang="en-US" dirty="0"/>
                            <a:t>4970 kg</a:t>
                          </a:r>
                        </a:p>
                      </a:txBody>
                      <a:tcPr/>
                    </a:tc>
                    <a:tc>
                      <a:txBody>
                        <a:bodyPr/>
                        <a:lstStyle/>
                        <a:p>
                          <a:r>
                            <a:rPr lang="en-US" dirty="0"/>
                            <a:t>4.92 kg</a:t>
                          </a:r>
                        </a:p>
                      </a:txBody>
                      <a:tcPr/>
                    </a:tc>
                    <a:extLst>
                      <a:ext uri="{0D108BD9-81ED-4DB2-BD59-A6C34878D82A}">
                        <a16:rowId xmlns:a16="http://schemas.microsoft.com/office/drawing/2014/main" val="2469408581"/>
                      </a:ext>
                    </a:extLst>
                  </a:tr>
                  <a:tr h="370840">
                    <a:tc>
                      <a:txBody>
                        <a:bodyPr/>
                        <a:lstStyle/>
                        <a:p>
                          <a:endParaRPr lang="en-US"/>
                        </a:p>
                      </a:txBody>
                      <a:tcPr>
                        <a:blipFill>
                          <a:blip r:embed="rId3"/>
                          <a:stretch>
                            <a:fillRect l="-391" t="-280328" r="-201953" b="-24590"/>
                          </a:stretch>
                        </a:blipFill>
                      </a:tcPr>
                    </a:tc>
                    <a:tc>
                      <a:txBody>
                        <a:bodyPr/>
                        <a:lstStyle/>
                        <a:p>
                          <a:r>
                            <a:rPr lang="en-US" dirty="0"/>
                            <a:t>54158 kg</a:t>
                          </a:r>
                        </a:p>
                      </a:txBody>
                      <a:tcPr/>
                    </a:tc>
                    <a:tc>
                      <a:txBody>
                        <a:bodyPr/>
                        <a:lstStyle/>
                        <a:p>
                          <a:r>
                            <a:rPr lang="en-US" dirty="0"/>
                            <a:t>5257 kg</a:t>
                          </a:r>
                        </a:p>
                      </a:txBody>
                      <a:tcPr/>
                    </a:tc>
                    <a:extLst>
                      <a:ext uri="{0D108BD9-81ED-4DB2-BD59-A6C34878D82A}">
                        <a16:rowId xmlns:a16="http://schemas.microsoft.com/office/drawing/2014/main" val="2567299756"/>
                      </a:ext>
                    </a:extLst>
                  </a:tr>
                </a:tbl>
              </a:graphicData>
            </a:graphic>
          </p:graphicFrame>
        </mc:Fallback>
      </mc:AlternateContent>
      <p:sp>
        <p:nvSpPr>
          <p:cNvPr id="9" name="TextBox 8">
            <a:extLst>
              <a:ext uri="{FF2B5EF4-FFF2-40B4-BE49-F238E27FC236}">
                <a16:creationId xmlns:a16="http://schemas.microsoft.com/office/drawing/2014/main" id="{86270026-AEA4-4535-BA28-7D91BE94E1DA}"/>
              </a:ext>
            </a:extLst>
          </p:cNvPr>
          <p:cNvSpPr txBox="1"/>
          <p:nvPr/>
        </p:nvSpPr>
        <p:spPr>
          <a:xfrm>
            <a:off x="5970814" y="4621007"/>
            <a:ext cx="5327924" cy="1200329"/>
          </a:xfrm>
          <a:prstGeom prst="rect">
            <a:avLst/>
          </a:prstGeom>
          <a:noFill/>
        </p:spPr>
        <p:txBody>
          <a:bodyPr wrap="square" rtlCol="0">
            <a:spAutoFit/>
          </a:bodyPr>
          <a:lstStyle/>
          <a:p>
            <a:r>
              <a:rPr lang="en-US" sz="2400" dirty="0"/>
              <a:t>Much smaller detectors just won’t have decays to work with, independent of any background considerations.</a:t>
            </a:r>
          </a:p>
        </p:txBody>
      </p:sp>
    </p:spTree>
    <p:extLst>
      <p:ext uri="{BB962C8B-B14F-4D97-AF65-F5344CB8AC3E}">
        <p14:creationId xmlns:p14="http://schemas.microsoft.com/office/powerpoint/2010/main" val="15198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3AF950-0CA1-4CEB-9E93-1275792986D5}"/>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C1909D5C-4457-428A-A388-1464A04562A0}"/>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4EED4040-EF6B-4E5E-9E44-47C1A17C0191}"/>
              </a:ext>
            </a:extLst>
          </p:cNvPr>
          <p:cNvSpPr>
            <a:spLocks noGrp="1"/>
          </p:cNvSpPr>
          <p:nvPr>
            <p:ph type="sldNum" sz="quarter" idx="12"/>
          </p:nvPr>
        </p:nvSpPr>
        <p:spPr/>
        <p:txBody>
          <a:bodyPr/>
          <a:lstStyle/>
          <a:p>
            <a:fld id="{AFF47089-F15D-4192-A260-81621E8F456C}" type="slidenum">
              <a:rPr lang="en-US" smtClean="0"/>
              <a:t>25</a:t>
            </a:fld>
            <a:endParaRPr lang="en-US"/>
          </a:p>
        </p:txBody>
      </p:sp>
      <p:sp>
        <p:nvSpPr>
          <p:cNvPr id="5" name="TextBox 4">
            <a:extLst>
              <a:ext uri="{FF2B5EF4-FFF2-40B4-BE49-F238E27FC236}">
                <a16:creationId xmlns:a16="http://schemas.microsoft.com/office/drawing/2014/main" id="{54A0B76F-1C79-4245-AE4C-9BCD47CD617F}"/>
              </a:ext>
            </a:extLst>
          </p:cNvPr>
          <p:cNvSpPr txBox="1"/>
          <p:nvPr/>
        </p:nvSpPr>
        <p:spPr>
          <a:xfrm>
            <a:off x="341597" y="460572"/>
            <a:ext cx="11068167" cy="830997"/>
          </a:xfrm>
          <a:prstGeom prst="rect">
            <a:avLst/>
          </a:prstGeom>
          <a:noFill/>
        </p:spPr>
        <p:txBody>
          <a:bodyPr wrap="square" rtlCol="0">
            <a:spAutoFit/>
          </a:bodyPr>
          <a:lstStyle/>
          <a:p>
            <a:r>
              <a:rPr lang="en-US" sz="2400" dirty="0"/>
              <a:t>Is </a:t>
            </a:r>
            <a:r>
              <a:rPr lang="en-US" sz="2400" baseline="30000" dirty="0"/>
              <a:t>136</a:t>
            </a:r>
            <a:r>
              <a:rPr lang="en-US" sz="2400" dirty="0"/>
              <a:t>Xe, perhaps, a bad choice as far as decaying nuclides is concerned? I compare to </a:t>
            </a:r>
            <a:r>
              <a:rPr lang="en-US" sz="2400" baseline="30000" dirty="0"/>
              <a:t>76</a:t>
            </a:r>
            <a:r>
              <a:rPr lang="en-US" sz="2400" dirty="0"/>
              <a:t>Ge, the other popular choice in terms of Majorana neutrino mass testing.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1A2A3A5-183E-4549-A4E8-4C3AB5633AC6}"/>
                  </a:ext>
                </a:extLst>
              </p:cNvPr>
              <p:cNvSpPr txBox="1"/>
              <p:nvPr/>
            </p:nvSpPr>
            <p:spPr>
              <a:xfrm>
                <a:off x="381000" y="1998009"/>
                <a:ext cx="3394327" cy="46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𝑀</m:t>
                                  </m:r>
                                </m:e>
                                <m:sub>
                                  <m:r>
                                    <a:rPr lang="en-US" sz="2400" i="1">
                                      <a:latin typeface="Cambria Math" panose="02040503050406030204" pitchFamily="18" charset="0"/>
                                    </a:rPr>
                                    <m:t>136</m:t>
                                  </m:r>
                                  <m:r>
                                    <a:rPr lang="en-US" sz="2400" i="1">
                                      <a:latin typeface="Cambria Math" panose="02040503050406030204" pitchFamily="18" charset="0"/>
                                    </a:rPr>
                                    <m:t>𝑋𝑒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e>
                          </m:d>
                        </m:e>
                        <m:sub>
                          <m:r>
                            <a:rPr lang="en-US" sz="2400" b="0" i="1" smtClean="0">
                              <a:latin typeface="Cambria Math" panose="02040503050406030204" pitchFamily="18" charset="0"/>
                              <a:ea typeface="Cambria Math" panose="02040503050406030204" pitchFamily="18" charset="0"/>
                            </a:rPr>
                            <m:t>23</m:t>
                          </m:r>
                        </m:sub>
                      </m:sSub>
                      <m:r>
                        <a:rPr lang="en-US" sz="2400" b="0" i="0" smtClean="0">
                          <a:latin typeface="Cambria Math" panose="02040503050406030204" pitchFamily="18" charset="0"/>
                        </a:rPr>
                        <m:t>=</m:t>
                      </m:r>
                      <m:r>
                        <a:rPr lang="en-US" sz="2400" b="0" i="1" smtClean="0">
                          <a:latin typeface="Cambria Math" panose="02040503050406030204" pitchFamily="18" charset="0"/>
                        </a:rPr>
                        <m:t>3.06</m:t>
                      </m:r>
                      <m:r>
                        <a:rPr lang="en-US" sz="2400" b="0" i="1" smtClean="0">
                          <a:latin typeface="Cambria Math" panose="02040503050406030204" pitchFamily="18" charset="0"/>
                          <a:ea typeface="Cambria Math" panose="02040503050406030204" pitchFamily="18" charset="0"/>
                        </a:rPr>
                        <m:t>±1.10</m:t>
                      </m:r>
                    </m:oMath>
                  </m:oMathPara>
                </a14:m>
                <a:endParaRPr lang="en-US" sz="2400" dirty="0"/>
              </a:p>
            </p:txBody>
          </p:sp>
        </mc:Choice>
        <mc:Fallback xmlns="">
          <p:sp>
            <p:nvSpPr>
              <p:cNvPr id="6" name="TextBox 5">
                <a:extLst>
                  <a:ext uri="{FF2B5EF4-FFF2-40B4-BE49-F238E27FC236}">
                    <a16:creationId xmlns:a16="http://schemas.microsoft.com/office/drawing/2014/main" id="{31A2A3A5-183E-4549-A4E8-4C3AB5633AC6}"/>
                  </a:ext>
                </a:extLst>
              </p:cNvPr>
              <p:cNvSpPr txBox="1">
                <a:spLocks noRot="1" noChangeAspect="1" noMove="1" noResize="1" noEditPoints="1" noAdjustHandles="1" noChangeArrowheads="1" noChangeShapeType="1" noTextEdit="1"/>
              </p:cNvSpPr>
              <p:nvPr/>
            </p:nvSpPr>
            <p:spPr>
              <a:xfrm>
                <a:off x="381000" y="1998009"/>
                <a:ext cx="3394327" cy="46339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365562-71A6-4AD7-B551-96FB7CBA42D0}"/>
                  </a:ext>
                </a:extLst>
              </p:cNvPr>
              <p:cNvSpPr txBox="1"/>
              <p:nvPr/>
            </p:nvSpPr>
            <p:spPr>
              <a:xfrm>
                <a:off x="4651661" y="1998009"/>
                <a:ext cx="3265189" cy="463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𝑀</m:t>
                                  </m:r>
                                </m:e>
                                <m:sub>
                                  <m:r>
                                    <a:rPr lang="en-US" sz="2400" i="1">
                                      <a:latin typeface="Cambria Math" panose="02040503050406030204" pitchFamily="18" charset="0"/>
                                    </a:rPr>
                                    <m:t>76</m:t>
                                  </m:r>
                                  <m:r>
                                    <a:rPr lang="en-US" sz="2400" i="1">
                                      <a:latin typeface="Cambria Math" panose="02040503050406030204" pitchFamily="18" charset="0"/>
                                    </a:rPr>
                                    <m:t>𝐺𝑒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e>
                          </m:d>
                        </m:e>
                        <m:sub>
                          <m:r>
                            <a:rPr lang="en-US" sz="2400" b="0" i="1" smtClean="0">
                              <a:latin typeface="Cambria Math" panose="02040503050406030204" pitchFamily="18" charset="0"/>
                              <a:ea typeface="Cambria Math" panose="02040503050406030204" pitchFamily="18" charset="0"/>
                            </a:rPr>
                            <m:t>26</m:t>
                          </m:r>
                        </m:sub>
                      </m:sSub>
                      <m:r>
                        <a:rPr lang="en-US" sz="2400" b="0" i="0" smtClean="0">
                          <a:latin typeface="Cambria Math" panose="02040503050406030204" pitchFamily="18" charset="0"/>
                        </a:rPr>
                        <m:t>=4.</m:t>
                      </m:r>
                      <m:r>
                        <a:rPr lang="en-US" sz="2400" b="0" i="1" smtClean="0">
                          <a:latin typeface="Cambria Math" panose="02040503050406030204" pitchFamily="18" charset="0"/>
                        </a:rPr>
                        <m:t>75</m:t>
                      </m:r>
                      <m:r>
                        <a:rPr lang="en-US" sz="2400" b="0" i="1" smtClean="0">
                          <a:latin typeface="Cambria Math" panose="02040503050406030204" pitchFamily="18" charset="0"/>
                          <a:ea typeface="Cambria Math" panose="02040503050406030204" pitchFamily="18" charset="0"/>
                        </a:rPr>
                        <m:t>±1.20</m:t>
                      </m:r>
                    </m:oMath>
                  </m:oMathPara>
                </a14:m>
                <a:endParaRPr lang="en-US" sz="2400" dirty="0"/>
              </a:p>
            </p:txBody>
          </p:sp>
        </mc:Choice>
        <mc:Fallback xmlns="">
          <p:sp>
            <p:nvSpPr>
              <p:cNvPr id="7" name="TextBox 6">
                <a:extLst>
                  <a:ext uri="{FF2B5EF4-FFF2-40B4-BE49-F238E27FC236}">
                    <a16:creationId xmlns:a16="http://schemas.microsoft.com/office/drawing/2014/main" id="{21365562-71A6-4AD7-B551-96FB7CBA42D0}"/>
                  </a:ext>
                </a:extLst>
              </p:cNvPr>
              <p:cNvSpPr txBox="1">
                <a:spLocks noRot="1" noChangeAspect="1" noMove="1" noResize="1" noEditPoints="1" noAdjustHandles="1" noChangeArrowheads="1" noChangeShapeType="1" noTextEdit="1"/>
              </p:cNvSpPr>
              <p:nvPr/>
            </p:nvSpPr>
            <p:spPr>
              <a:xfrm>
                <a:off x="4651661" y="1998009"/>
                <a:ext cx="3265189" cy="4638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333432F-B135-4356-AA42-C15558A19C72}"/>
                  </a:ext>
                </a:extLst>
              </p:cNvPr>
              <p:cNvSpPr txBox="1"/>
              <p:nvPr/>
            </p:nvSpPr>
            <p:spPr>
              <a:xfrm>
                <a:off x="8739992" y="1782790"/>
                <a:ext cx="1903983" cy="843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𝐺</m:t>
                              </m:r>
                            </m:e>
                            <m:sub>
                              <m:r>
                                <a:rPr lang="en-US" sz="2400" b="0" i="1" smtClean="0">
                                  <a:latin typeface="Cambria Math" panose="02040503050406030204" pitchFamily="18" charset="0"/>
                                </a:rPr>
                                <m:t>136</m:t>
                              </m:r>
                              <m:r>
                                <a:rPr lang="en-US" sz="2400" b="0" i="1" smtClean="0">
                                  <a:latin typeface="Cambria Math" panose="02040503050406030204" pitchFamily="18" charset="0"/>
                                </a:rPr>
                                <m:t>𝑋𝑒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b="0" i="1" smtClean="0">
                                  <a:latin typeface="Cambria Math" panose="02040503050406030204" pitchFamily="18" charset="0"/>
                                </a:rPr>
                                <m:t>7</m:t>
                              </m:r>
                              <m:r>
                                <a:rPr lang="en-US" sz="2400" i="1">
                                  <a:latin typeface="Cambria Math" panose="02040503050406030204" pitchFamily="18" charset="0"/>
                                </a:rPr>
                                <m:t>6</m:t>
                              </m:r>
                              <m:r>
                                <a:rPr lang="en-US" sz="2400" b="0" i="1" smtClean="0">
                                  <a:latin typeface="Cambria Math" panose="02040503050406030204" pitchFamily="18" charset="0"/>
                                </a:rPr>
                                <m:t>𝐺</m:t>
                              </m:r>
                              <m:r>
                                <a:rPr lang="en-US" sz="2400" i="1">
                                  <a:latin typeface="Cambria Math" panose="02040503050406030204" pitchFamily="18" charset="0"/>
                                </a:rPr>
                                <m:t>𝑒</m:t>
                              </m:r>
                            </m:sub>
                            <m:sup>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m:t>
                              </m:r>
                            </m:sup>
                          </m:sSubSup>
                        </m:den>
                      </m:f>
                      <m:r>
                        <a:rPr lang="en-US" sz="2400" b="0" i="1" smtClean="0">
                          <a:latin typeface="Cambria Math" panose="02040503050406030204" pitchFamily="18" charset="0"/>
                        </a:rPr>
                        <m:t>=6.17</m:t>
                      </m:r>
                    </m:oMath>
                  </m:oMathPara>
                </a14:m>
                <a:endParaRPr lang="en-US" sz="2400" dirty="0"/>
              </a:p>
            </p:txBody>
          </p:sp>
        </mc:Choice>
        <mc:Fallback xmlns="">
          <p:sp>
            <p:nvSpPr>
              <p:cNvPr id="8" name="TextBox 7">
                <a:extLst>
                  <a:ext uri="{FF2B5EF4-FFF2-40B4-BE49-F238E27FC236}">
                    <a16:creationId xmlns:a16="http://schemas.microsoft.com/office/drawing/2014/main" id="{F333432F-B135-4356-AA42-C15558A19C72}"/>
                  </a:ext>
                </a:extLst>
              </p:cNvPr>
              <p:cNvSpPr txBox="1">
                <a:spLocks noRot="1" noChangeAspect="1" noMove="1" noResize="1" noEditPoints="1" noAdjustHandles="1" noChangeArrowheads="1" noChangeShapeType="1" noTextEdit="1"/>
              </p:cNvSpPr>
              <p:nvPr/>
            </p:nvSpPr>
            <p:spPr>
              <a:xfrm>
                <a:off x="8739992" y="1782790"/>
                <a:ext cx="1903983" cy="8438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BAA537E-B829-49E9-AEDE-4ACC8BD5FEAE}"/>
                  </a:ext>
                </a:extLst>
              </p:cNvPr>
              <p:cNvSpPr/>
              <p:nvPr/>
            </p:nvSpPr>
            <p:spPr>
              <a:xfrm>
                <a:off x="341597" y="3177832"/>
                <a:ext cx="3596818" cy="111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FF"/>
                              </a:solidFill>
                              <a:latin typeface="Cambria Math" panose="02040503050406030204" pitchFamily="18" charset="0"/>
                            </a:rPr>
                          </m:ctrlPr>
                        </m:fPr>
                        <m:num>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𝐺</m:t>
                              </m:r>
                            </m:e>
                            <m:sub>
                              <m:r>
                                <a:rPr lang="en-US" sz="2400" i="1">
                                  <a:solidFill>
                                    <a:srgbClr val="0000FF"/>
                                  </a:solidFill>
                                  <a:latin typeface="Cambria Math" panose="02040503050406030204" pitchFamily="18" charset="0"/>
                                </a:rPr>
                                <m:t>136</m:t>
                              </m:r>
                              <m:r>
                                <a:rPr lang="en-US" sz="2400" i="1">
                                  <a:solidFill>
                                    <a:srgbClr val="0000FF"/>
                                  </a:solidFill>
                                  <a:latin typeface="Cambria Math" panose="02040503050406030204" pitchFamily="18" charset="0"/>
                                </a:rPr>
                                <m:t>𝑋𝑒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r>
                            <a:rPr lang="en-US" sz="2400" i="1">
                              <a:solidFill>
                                <a:srgbClr val="0000FF"/>
                              </a:solidFill>
                              <a:latin typeface="Cambria Math" panose="02040503050406030204" pitchFamily="18" charset="0"/>
                              <a:ea typeface="Cambria Math" panose="02040503050406030204" pitchFamily="18" charset="0"/>
                            </a:rPr>
                            <m:t>∙</m:t>
                          </m:r>
                          <m:sSup>
                            <m:sSupPr>
                              <m:ctrlPr>
                                <a:rPr lang="en-US" sz="2400" i="1">
                                  <a:solidFill>
                                    <a:srgbClr val="0000FF"/>
                                  </a:solidFill>
                                  <a:latin typeface="Cambria Math" panose="02040503050406030204" pitchFamily="18" charset="0"/>
                                  <a:ea typeface="Cambria Math" panose="02040503050406030204" pitchFamily="18" charset="0"/>
                                </a:rPr>
                              </m:ctrlPr>
                            </m:sSupPr>
                            <m:e>
                              <m:d>
                                <m:dPr>
                                  <m:begChr m:val="⟨"/>
                                  <m:endChr m:val="⟩"/>
                                  <m:ctrlPr>
                                    <a:rPr lang="en-US" sz="2400" i="1">
                                      <a:solidFill>
                                        <a:srgbClr val="0000FF"/>
                                      </a:solidFill>
                                      <a:latin typeface="Cambria Math" panose="02040503050406030204" pitchFamily="18" charset="0"/>
                                    </a:rPr>
                                  </m:ctrlPr>
                                </m:dPr>
                                <m:e>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𝑀</m:t>
                                      </m:r>
                                    </m:e>
                                    <m:sub>
                                      <m:r>
                                        <a:rPr lang="en-US" sz="2400" i="1">
                                          <a:solidFill>
                                            <a:srgbClr val="0000FF"/>
                                          </a:solidFill>
                                          <a:latin typeface="Cambria Math" panose="02040503050406030204" pitchFamily="18" charset="0"/>
                                        </a:rPr>
                                        <m:t>136</m:t>
                                      </m:r>
                                      <m:r>
                                        <a:rPr lang="en-US" sz="2400" i="1">
                                          <a:solidFill>
                                            <a:srgbClr val="0000FF"/>
                                          </a:solidFill>
                                          <a:latin typeface="Cambria Math" panose="02040503050406030204" pitchFamily="18" charset="0"/>
                                        </a:rPr>
                                        <m:t>𝑋𝑒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e>
                              </m:d>
                            </m:e>
                            <m:sup>
                              <m:r>
                                <a:rPr lang="en-US" sz="2400" i="1">
                                  <a:solidFill>
                                    <a:srgbClr val="0000FF"/>
                                  </a:solidFill>
                                  <a:latin typeface="Cambria Math" panose="02040503050406030204" pitchFamily="18" charset="0"/>
                                  <a:ea typeface="Cambria Math" panose="02040503050406030204" pitchFamily="18" charset="0"/>
                                </a:rPr>
                                <m:t>2</m:t>
                              </m:r>
                            </m:sup>
                          </m:sSup>
                        </m:num>
                        <m:den>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𝐺</m:t>
                              </m:r>
                            </m:e>
                            <m:sub>
                              <m:r>
                                <a:rPr lang="en-US" sz="2400" i="1">
                                  <a:solidFill>
                                    <a:srgbClr val="0000FF"/>
                                  </a:solidFill>
                                  <a:latin typeface="Cambria Math" panose="02040503050406030204" pitchFamily="18" charset="0"/>
                                </a:rPr>
                                <m:t>76</m:t>
                              </m:r>
                              <m:r>
                                <a:rPr lang="en-US" sz="2400" i="1">
                                  <a:solidFill>
                                    <a:srgbClr val="0000FF"/>
                                  </a:solidFill>
                                  <a:latin typeface="Cambria Math" panose="02040503050406030204" pitchFamily="18" charset="0"/>
                                </a:rPr>
                                <m:t>𝐺𝑒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r>
                            <a:rPr lang="en-US" sz="2400" i="1">
                              <a:solidFill>
                                <a:srgbClr val="0000FF"/>
                              </a:solidFill>
                              <a:latin typeface="Cambria Math" panose="02040503050406030204" pitchFamily="18" charset="0"/>
                              <a:ea typeface="Cambria Math" panose="02040503050406030204" pitchFamily="18" charset="0"/>
                            </a:rPr>
                            <m:t>∙</m:t>
                          </m:r>
                          <m:sSup>
                            <m:sSupPr>
                              <m:ctrlPr>
                                <a:rPr lang="en-US" sz="2400" i="1">
                                  <a:solidFill>
                                    <a:srgbClr val="0000FF"/>
                                  </a:solidFill>
                                  <a:latin typeface="Cambria Math" panose="02040503050406030204" pitchFamily="18" charset="0"/>
                                  <a:ea typeface="Cambria Math" panose="02040503050406030204" pitchFamily="18" charset="0"/>
                                </a:rPr>
                              </m:ctrlPr>
                            </m:sSupPr>
                            <m:e>
                              <m:d>
                                <m:dPr>
                                  <m:begChr m:val="⟨"/>
                                  <m:endChr m:val="⟩"/>
                                  <m:ctrlPr>
                                    <a:rPr lang="en-US" sz="2400" i="1">
                                      <a:solidFill>
                                        <a:srgbClr val="0000FF"/>
                                      </a:solidFill>
                                      <a:latin typeface="Cambria Math" panose="02040503050406030204" pitchFamily="18" charset="0"/>
                                    </a:rPr>
                                  </m:ctrlPr>
                                </m:dPr>
                                <m:e>
                                  <m:sSubSup>
                                    <m:sSubSupPr>
                                      <m:ctrlPr>
                                        <a:rPr lang="en-US" sz="2400" i="1">
                                          <a:solidFill>
                                            <a:srgbClr val="0000FF"/>
                                          </a:solidFill>
                                          <a:latin typeface="Cambria Math" panose="02040503050406030204" pitchFamily="18" charset="0"/>
                                        </a:rPr>
                                      </m:ctrlPr>
                                    </m:sSubSupPr>
                                    <m:e>
                                      <m:r>
                                        <a:rPr lang="en-US" sz="2400" i="1">
                                          <a:solidFill>
                                            <a:srgbClr val="0000FF"/>
                                          </a:solidFill>
                                          <a:latin typeface="Cambria Math" panose="02040503050406030204" pitchFamily="18" charset="0"/>
                                        </a:rPr>
                                        <m:t>𝑀</m:t>
                                      </m:r>
                                    </m:e>
                                    <m:sub>
                                      <m:r>
                                        <a:rPr lang="en-US" sz="2400" i="1">
                                          <a:solidFill>
                                            <a:srgbClr val="0000FF"/>
                                          </a:solidFill>
                                          <a:latin typeface="Cambria Math" panose="02040503050406030204" pitchFamily="18" charset="0"/>
                                        </a:rPr>
                                        <m:t>76</m:t>
                                      </m:r>
                                      <m:r>
                                        <a:rPr lang="en-US" sz="2400" i="1">
                                          <a:solidFill>
                                            <a:srgbClr val="0000FF"/>
                                          </a:solidFill>
                                          <a:latin typeface="Cambria Math" panose="02040503050406030204" pitchFamily="18" charset="0"/>
                                        </a:rPr>
                                        <m:t>𝐺𝑒</m:t>
                                      </m:r>
                                    </m:sub>
                                    <m:sup>
                                      <m:r>
                                        <a:rPr lang="en-US" sz="2400" i="1">
                                          <a:solidFill>
                                            <a:srgbClr val="0000FF"/>
                                          </a:solidFill>
                                          <a:latin typeface="Cambria Math" panose="02040503050406030204" pitchFamily="18" charset="0"/>
                                        </a:rPr>
                                        <m:t>0</m:t>
                                      </m:r>
                                      <m:r>
                                        <a:rPr lang="en-US" sz="2400" i="1">
                                          <a:solidFill>
                                            <a:srgbClr val="0000FF"/>
                                          </a:solidFill>
                                          <a:latin typeface="Cambria Math" panose="02040503050406030204" pitchFamily="18" charset="0"/>
                                          <a:ea typeface="Cambria Math" panose="02040503050406030204" pitchFamily="18" charset="0"/>
                                        </a:rPr>
                                        <m:t>𝜈</m:t>
                                      </m:r>
                                    </m:sup>
                                  </m:sSubSup>
                                </m:e>
                              </m:d>
                            </m:e>
                            <m:sup>
                              <m:r>
                                <a:rPr lang="en-US" sz="2400" i="1">
                                  <a:solidFill>
                                    <a:srgbClr val="0000FF"/>
                                  </a:solidFill>
                                  <a:latin typeface="Cambria Math" panose="02040503050406030204" pitchFamily="18" charset="0"/>
                                  <a:ea typeface="Cambria Math" panose="02040503050406030204" pitchFamily="18" charset="0"/>
                                </a:rPr>
                                <m:t>2</m:t>
                              </m:r>
                            </m:sup>
                          </m:sSup>
                        </m:den>
                      </m:f>
                      <m:r>
                        <a:rPr lang="en-US" sz="2400" i="1">
                          <a:solidFill>
                            <a:srgbClr val="0000FF"/>
                          </a:solidFill>
                          <a:latin typeface="Cambria Math" panose="02040503050406030204" pitchFamily="18" charset="0"/>
                        </a:rPr>
                        <m:t>=</m:t>
                      </m:r>
                      <m:r>
                        <a:rPr lang="en-US" sz="2400" b="0" i="1" smtClean="0">
                          <a:solidFill>
                            <a:srgbClr val="0000FF"/>
                          </a:solidFill>
                          <a:latin typeface="Cambria Math" panose="02040503050406030204" pitchFamily="18" charset="0"/>
                        </a:rPr>
                        <m:t>2</m:t>
                      </m:r>
                      <m:r>
                        <a:rPr lang="en-US" sz="2400" i="1">
                          <a:solidFill>
                            <a:srgbClr val="0000FF"/>
                          </a:solidFill>
                          <a:latin typeface="Cambria Math" panose="02040503050406030204" pitchFamily="18" charset="0"/>
                        </a:rPr>
                        <m:t>.</m:t>
                      </m:r>
                      <m:r>
                        <a:rPr lang="en-US" sz="2400" b="0" i="1" smtClean="0">
                          <a:solidFill>
                            <a:srgbClr val="0000FF"/>
                          </a:solidFill>
                          <a:latin typeface="Cambria Math" panose="02040503050406030204" pitchFamily="18" charset="0"/>
                        </a:rPr>
                        <m:t>56</m:t>
                      </m:r>
                    </m:oMath>
                  </m:oMathPara>
                </a14:m>
                <a:endParaRPr lang="en-US" sz="2400" dirty="0"/>
              </a:p>
            </p:txBody>
          </p:sp>
        </mc:Choice>
        <mc:Fallback xmlns="">
          <p:sp>
            <p:nvSpPr>
              <p:cNvPr id="9" name="Rectangle 8">
                <a:extLst>
                  <a:ext uri="{FF2B5EF4-FFF2-40B4-BE49-F238E27FC236}">
                    <a16:creationId xmlns:a16="http://schemas.microsoft.com/office/drawing/2014/main" id="{7BAA537E-B829-49E9-AEDE-4ACC8BD5FEAE}"/>
                  </a:ext>
                </a:extLst>
              </p:cNvPr>
              <p:cNvSpPr>
                <a:spLocks noRot="1" noChangeAspect="1" noMove="1" noResize="1" noEditPoints="1" noAdjustHandles="1" noChangeArrowheads="1" noChangeShapeType="1" noTextEdit="1"/>
              </p:cNvSpPr>
              <p:nvPr/>
            </p:nvSpPr>
            <p:spPr>
              <a:xfrm>
                <a:off x="341597" y="3177832"/>
                <a:ext cx="3596818" cy="1118191"/>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FF8FEE6-8112-4ABF-AAD7-0307525EA25E}"/>
              </a:ext>
            </a:extLst>
          </p:cNvPr>
          <p:cNvSpPr txBox="1"/>
          <p:nvPr/>
        </p:nvSpPr>
        <p:spPr>
          <a:xfrm>
            <a:off x="4588328" y="2960914"/>
            <a:ext cx="6874329" cy="1569660"/>
          </a:xfrm>
          <a:prstGeom prst="rect">
            <a:avLst/>
          </a:prstGeom>
          <a:noFill/>
        </p:spPr>
        <p:txBody>
          <a:bodyPr wrap="square" rtlCol="0">
            <a:spAutoFit/>
          </a:bodyPr>
          <a:lstStyle/>
          <a:p>
            <a:r>
              <a:rPr lang="en-US" sz="2400" dirty="0"/>
              <a:t>Using this particular neutrino mass-based (light neutrino exchange driven) metric: compared to </a:t>
            </a:r>
            <a:r>
              <a:rPr lang="en-US" sz="2400" baseline="30000" dirty="0"/>
              <a:t>76</a:t>
            </a:r>
            <a:r>
              <a:rPr lang="en-US" sz="2400" dirty="0"/>
              <a:t>Ge there is no reason why one would need a much larger decaying sample.</a:t>
            </a:r>
          </a:p>
        </p:txBody>
      </p:sp>
    </p:spTree>
    <p:extLst>
      <p:ext uri="{BB962C8B-B14F-4D97-AF65-F5344CB8AC3E}">
        <p14:creationId xmlns:p14="http://schemas.microsoft.com/office/powerpoint/2010/main" val="364091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78971" y="324303"/>
          <a:ext cx="4572000" cy="148336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370840">
                <a:tc>
                  <a:txBody>
                    <a:bodyPr/>
                    <a:lstStyle/>
                    <a:p>
                      <a:pPr algn="ctr"/>
                      <a:r>
                        <a:rPr lang="en-US" dirty="0" err="1"/>
                        <a:t>LXe</a:t>
                      </a:r>
                      <a:r>
                        <a:rPr lang="en-US" dirty="0"/>
                        <a:t> mass (kg)</a:t>
                      </a:r>
                    </a:p>
                  </a:txBody>
                  <a:tcPr/>
                </a:tc>
                <a:tc>
                  <a:txBody>
                    <a:bodyPr/>
                    <a:lstStyle/>
                    <a:p>
                      <a:pPr algn="ctr"/>
                      <a:r>
                        <a:rPr lang="en-US" dirty="0"/>
                        <a:t>Diameter</a:t>
                      </a:r>
                      <a:r>
                        <a:rPr lang="en-US" baseline="0" dirty="0"/>
                        <a:t> or length (cm)</a:t>
                      </a:r>
                      <a:endParaRPr lang="en-US" dirty="0"/>
                    </a:p>
                  </a:txBody>
                  <a:tcPr/>
                </a:tc>
                <a:extLst>
                  <a:ext uri="{0D108BD9-81ED-4DB2-BD59-A6C34878D82A}">
                    <a16:rowId xmlns:a16="http://schemas.microsoft.com/office/drawing/2014/main" val="10000"/>
                  </a:ext>
                </a:extLst>
              </a:tr>
              <a:tr h="370840">
                <a:tc>
                  <a:txBody>
                    <a:bodyPr/>
                    <a:lstStyle/>
                    <a:p>
                      <a:pPr algn="ctr"/>
                      <a:r>
                        <a:rPr lang="en-US" dirty="0"/>
                        <a:t>5000</a:t>
                      </a:r>
                    </a:p>
                  </a:txBody>
                  <a:tcPr/>
                </a:tc>
                <a:tc>
                  <a:txBody>
                    <a:bodyPr/>
                    <a:lstStyle/>
                    <a:p>
                      <a:pPr algn="ctr"/>
                      <a:r>
                        <a:rPr lang="en-US" dirty="0"/>
                        <a:t>130</a:t>
                      </a:r>
                    </a:p>
                  </a:txBody>
                  <a:tcPr/>
                </a:tc>
                <a:extLst>
                  <a:ext uri="{0D108BD9-81ED-4DB2-BD59-A6C34878D82A}">
                    <a16:rowId xmlns:a16="http://schemas.microsoft.com/office/drawing/2014/main" val="10001"/>
                  </a:ext>
                </a:extLst>
              </a:tr>
              <a:tr h="370840">
                <a:tc>
                  <a:txBody>
                    <a:bodyPr/>
                    <a:lstStyle/>
                    <a:p>
                      <a:pPr algn="ctr"/>
                      <a:r>
                        <a:rPr lang="en-US" dirty="0"/>
                        <a:t>150</a:t>
                      </a:r>
                    </a:p>
                  </a:txBody>
                  <a:tcPr/>
                </a:tc>
                <a:tc>
                  <a:txBody>
                    <a:bodyPr/>
                    <a:lstStyle/>
                    <a:p>
                      <a:pPr algn="ctr"/>
                      <a:r>
                        <a:rPr lang="en-US" dirty="0"/>
                        <a:t>40</a:t>
                      </a:r>
                    </a:p>
                  </a:txBody>
                  <a:tcPr/>
                </a:tc>
                <a:extLst>
                  <a:ext uri="{0D108BD9-81ED-4DB2-BD59-A6C34878D82A}">
                    <a16:rowId xmlns:a16="http://schemas.microsoft.com/office/drawing/2014/main" val="10002"/>
                  </a:ext>
                </a:extLst>
              </a:tr>
              <a:tr h="370840">
                <a:tc>
                  <a:txBody>
                    <a:bodyPr/>
                    <a:lstStyle/>
                    <a:p>
                      <a:pPr algn="ctr"/>
                      <a:r>
                        <a:rPr lang="en-US" dirty="0"/>
                        <a:t>5</a:t>
                      </a:r>
                    </a:p>
                  </a:txBody>
                  <a:tcPr/>
                </a:tc>
                <a:tc>
                  <a:txBody>
                    <a:bodyPr/>
                    <a:lstStyle/>
                    <a:p>
                      <a:pPr algn="ctr"/>
                      <a:r>
                        <a:rPr lang="en-US" dirty="0"/>
                        <a:t>13</a:t>
                      </a:r>
                    </a:p>
                  </a:txBody>
                  <a:tcPr/>
                </a:tc>
                <a:extLst>
                  <a:ext uri="{0D108BD9-81ED-4DB2-BD59-A6C34878D82A}">
                    <a16:rowId xmlns:a16="http://schemas.microsoft.com/office/drawing/2014/main" val="10003"/>
                  </a:ext>
                </a:extLst>
              </a:tr>
            </a:tbl>
          </a:graphicData>
        </a:graphic>
      </p:graphicFrame>
      <p:sp>
        <p:nvSpPr>
          <p:cNvPr id="7" name="Oval 6"/>
          <p:cNvSpPr/>
          <p:nvPr/>
        </p:nvSpPr>
        <p:spPr>
          <a:xfrm>
            <a:off x="5791200" y="1219201"/>
            <a:ext cx="4572000" cy="4549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3581400" y="3189288"/>
            <a:ext cx="1360488"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286001" y="3667126"/>
            <a:ext cx="436563" cy="415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18" name="TextBox 12"/>
          <p:cNvSpPr txBox="1">
            <a:spLocks noChangeArrowheads="1"/>
          </p:cNvSpPr>
          <p:nvPr/>
        </p:nvSpPr>
        <p:spPr bwMode="auto">
          <a:xfrm>
            <a:off x="2173289" y="4605339"/>
            <a:ext cx="692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5 kg</a:t>
            </a:r>
          </a:p>
        </p:txBody>
      </p:sp>
      <p:sp>
        <p:nvSpPr>
          <p:cNvPr id="55319" name="TextBox 13"/>
          <p:cNvSpPr txBox="1">
            <a:spLocks noChangeArrowheads="1"/>
          </p:cNvSpPr>
          <p:nvPr/>
        </p:nvSpPr>
        <p:spPr bwMode="auto">
          <a:xfrm>
            <a:off x="3714751" y="4732339"/>
            <a:ext cx="1003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150 kg</a:t>
            </a:r>
          </a:p>
        </p:txBody>
      </p:sp>
      <p:sp>
        <p:nvSpPr>
          <p:cNvPr id="55320" name="TextBox 14"/>
          <p:cNvSpPr txBox="1">
            <a:spLocks noChangeArrowheads="1"/>
          </p:cNvSpPr>
          <p:nvPr/>
        </p:nvSpPr>
        <p:spPr bwMode="auto">
          <a:xfrm>
            <a:off x="7415214" y="5105401"/>
            <a:ext cx="11592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mn-lt"/>
              </a:rPr>
              <a:t>5000 kg</a:t>
            </a:r>
          </a:p>
        </p:txBody>
      </p:sp>
      <p:cxnSp>
        <p:nvCxnSpPr>
          <p:cNvPr id="17" name="Straight Connector 16"/>
          <p:cNvCxnSpPr/>
          <p:nvPr/>
        </p:nvCxnSpPr>
        <p:spPr>
          <a:xfrm>
            <a:off x="2352675" y="3875088"/>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2009" name="TextBox 19"/>
          <p:cNvSpPr txBox="1">
            <a:spLocks noChangeArrowheads="1"/>
          </p:cNvSpPr>
          <p:nvPr/>
        </p:nvSpPr>
        <p:spPr bwMode="auto">
          <a:xfrm>
            <a:off x="472622" y="1966686"/>
            <a:ext cx="24120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Calibri" panose="020F0502020204030204" pitchFamily="34" charset="0"/>
                <a:cs typeface="Calibri" panose="020F0502020204030204" pitchFamily="34" charset="0"/>
              </a:rPr>
              <a:t>2.45 MeV </a:t>
            </a:r>
            <a:r>
              <a:rPr lang="el-GR" altLang="en-US" sz="2000" dirty="0">
                <a:solidFill>
                  <a:srgbClr val="FF0000"/>
                </a:solidFill>
                <a:latin typeface="Calibri" panose="020F0502020204030204" pitchFamily="34" charset="0"/>
                <a:cs typeface="Calibri" panose="020F0502020204030204" pitchFamily="34" charset="0"/>
              </a:rPr>
              <a:t>γ</a:t>
            </a:r>
            <a:endParaRPr lang="en-US" altLang="en-US" sz="2000" dirty="0">
              <a:solidFill>
                <a:srgbClr val="FF0000"/>
              </a:solidFill>
              <a:latin typeface="Calibri" panose="020F0502020204030204" pitchFamily="34" charset="0"/>
              <a:cs typeface="Calibri" panose="020F0502020204030204" pitchFamily="34" charset="0"/>
            </a:endParaRPr>
          </a:p>
          <a:p>
            <a:pPr>
              <a:spcBef>
                <a:spcPct val="0"/>
              </a:spcBef>
              <a:buFontTx/>
              <a:buNone/>
            </a:pPr>
            <a:r>
              <a:rPr lang="en-US" altLang="en-US" sz="2000" dirty="0">
                <a:solidFill>
                  <a:srgbClr val="FF0000"/>
                </a:solidFill>
                <a:latin typeface="Calibri" panose="020F0502020204030204" pitchFamily="34" charset="0"/>
                <a:cs typeface="Calibri" panose="020F0502020204030204" pitchFamily="34" charset="0"/>
              </a:rPr>
              <a:t>attenuation length</a:t>
            </a:r>
          </a:p>
          <a:p>
            <a:pPr>
              <a:spcBef>
                <a:spcPct val="0"/>
              </a:spcBef>
              <a:buFontTx/>
              <a:buNone/>
            </a:pPr>
            <a:r>
              <a:rPr lang="en-US" altLang="en-US" sz="2000" dirty="0">
                <a:solidFill>
                  <a:srgbClr val="FF0000"/>
                </a:solidFill>
                <a:latin typeface="Calibri" panose="020F0502020204030204" pitchFamily="34" charset="0"/>
                <a:cs typeface="Calibri" panose="020F0502020204030204" pitchFamily="34" charset="0"/>
              </a:rPr>
              <a:t>8.7 cm = </a:t>
            </a:r>
          </a:p>
        </p:txBody>
      </p:sp>
      <p:cxnSp>
        <p:nvCxnSpPr>
          <p:cNvPr id="21" name="Straight Connector 20"/>
          <p:cNvCxnSpPr/>
          <p:nvPr/>
        </p:nvCxnSpPr>
        <p:spPr>
          <a:xfrm>
            <a:off x="1709057" y="2786743"/>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9000" y="38735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2400" y="3873500"/>
            <a:ext cx="304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88950" y="5525180"/>
            <a:ext cx="5407506" cy="461665"/>
          </a:xfrm>
          <a:prstGeom prst="rect">
            <a:avLst/>
          </a:prstGeom>
          <a:noFill/>
        </p:spPr>
        <p:txBody>
          <a:bodyPr wrap="none">
            <a:spAutoFit/>
          </a:bodyPr>
          <a:lstStyle/>
          <a:p>
            <a:pPr>
              <a:defRPr/>
            </a:pPr>
            <a:r>
              <a:rPr lang="en-US" sz="2400" b="1" dirty="0"/>
              <a:t>This works best for a monolithic detector</a:t>
            </a:r>
          </a:p>
        </p:txBody>
      </p:sp>
      <p:sp>
        <p:nvSpPr>
          <p:cNvPr id="32799" name="Slide Number Placeholder 9"/>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6CD18BCE-1932-48E7-B99B-5D39EF570616}" type="slidenum">
              <a:rPr lang="en-US" altLang="en-US" sz="1000"/>
              <a:pPr>
                <a:spcBef>
                  <a:spcPct val="0"/>
                </a:spcBef>
                <a:buFontTx/>
                <a:buNone/>
                <a:defRPr/>
              </a:pPr>
              <a:t>26</a:t>
            </a:fld>
            <a:endParaRPr lang="en-US" altLang="en-US" sz="1000"/>
          </a:p>
        </p:txBody>
      </p:sp>
      <p:sp>
        <p:nvSpPr>
          <p:cNvPr id="11" name="Date Placeholder 10"/>
          <p:cNvSpPr>
            <a:spLocks noGrp="1"/>
          </p:cNvSpPr>
          <p:nvPr>
            <p:ph type="dt" sz="quarter" idx="10"/>
          </p:nvPr>
        </p:nvSpPr>
        <p:spPr>
          <a:noFill/>
        </p:spPr>
        <p:txBody>
          <a:bodyPr/>
          <a:lstStyle/>
          <a:p>
            <a:pPr>
              <a:defRPr/>
            </a:pPr>
            <a:r>
              <a:rPr lang="en-US"/>
              <a:t>September 2019</a:t>
            </a:r>
          </a:p>
        </p:txBody>
      </p:sp>
      <p:sp>
        <p:nvSpPr>
          <p:cNvPr id="12" name="Footer Placeholder 11"/>
          <p:cNvSpPr>
            <a:spLocks noGrp="1"/>
          </p:cNvSpPr>
          <p:nvPr>
            <p:ph type="ftr" sz="quarter" idx="11"/>
          </p:nvPr>
        </p:nvSpPr>
        <p:spPr>
          <a:noFill/>
        </p:spPr>
        <p:txBody>
          <a:bodyPr/>
          <a:lstStyle/>
          <a:p>
            <a:pPr>
              <a:defRPr/>
            </a:pPr>
            <a:r>
              <a:rPr lang="en-US"/>
              <a:t>Erice</a:t>
            </a:r>
          </a:p>
        </p:txBody>
      </p:sp>
      <p:sp>
        <p:nvSpPr>
          <p:cNvPr id="2" name="TextBox 1"/>
          <p:cNvSpPr txBox="1"/>
          <p:nvPr/>
        </p:nvSpPr>
        <p:spPr>
          <a:xfrm>
            <a:off x="5462410" y="321557"/>
            <a:ext cx="6571747" cy="830997"/>
          </a:xfrm>
          <a:prstGeom prst="rect">
            <a:avLst/>
          </a:prstGeom>
          <a:noFill/>
        </p:spPr>
        <p:txBody>
          <a:bodyPr wrap="square" rtlCol="0">
            <a:spAutoFit/>
          </a:bodyPr>
          <a:lstStyle/>
          <a:p>
            <a:r>
              <a:rPr lang="en-US" sz="2400" dirty="0"/>
              <a:t>A cartoon illuminating how a large homogenous detector interacts with external gammas.</a:t>
            </a:r>
          </a:p>
        </p:txBody>
      </p:sp>
    </p:spTree>
    <p:extLst>
      <p:ext uri="{BB962C8B-B14F-4D97-AF65-F5344CB8AC3E}">
        <p14:creationId xmlns:p14="http://schemas.microsoft.com/office/powerpoint/2010/main" val="3689496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4"/>
          <p:cNvPicPr>
            <a:picLocks noChangeAspect="1"/>
          </p:cNvPicPr>
          <p:nvPr/>
        </p:nvPicPr>
        <p:blipFill>
          <a:blip r:embed="rId3">
            <a:extLst>
              <a:ext uri="{28A0092B-C50C-407E-A947-70E740481C1C}">
                <a14:useLocalDpi xmlns:a14="http://schemas.microsoft.com/office/drawing/2010/main" val="0"/>
              </a:ext>
            </a:extLst>
          </a:blip>
          <a:srcRect l="57414" t="54095" r="27458" b="18980"/>
          <a:stretch>
            <a:fillRect/>
          </a:stretch>
        </p:blipFill>
        <p:spPr bwMode="auto">
          <a:xfrm>
            <a:off x="7086600" y="4719638"/>
            <a:ext cx="1658938"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bwMode="auto">
          <a:xfrm>
            <a:off x="8413751" y="6313488"/>
            <a:ext cx="665163" cy="239712"/>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8574089" y="5256214"/>
            <a:ext cx="504825" cy="155575"/>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5060" name="TextBox 17"/>
          <p:cNvSpPr txBox="1">
            <a:spLocks noChangeArrowheads="1"/>
          </p:cNvSpPr>
          <p:nvPr/>
        </p:nvSpPr>
        <p:spPr bwMode="auto">
          <a:xfrm>
            <a:off x="8748714" y="5843588"/>
            <a:ext cx="57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omic Sans MS" panose="030F0702030302020204" pitchFamily="66" charset="0"/>
              </a:rPr>
              <a:t>46 cm</a:t>
            </a:r>
          </a:p>
        </p:txBody>
      </p:sp>
      <p:cxnSp>
        <p:nvCxnSpPr>
          <p:cNvPr id="19" name="Straight Arrow Connector 18"/>
          <p:cNvCxnSpPr>
            <a:stCxn id="45060" idx="0"/>
          </p:cNvCxnSpPr>
          <p:nvPr/>
        </p:nvCxnSpPr>
        <p:spPr bwMode="auto">
          <a:xfrm flipV="1">
            <a:off x="9034464" y="5407026"/>
            <a:ext cx="3175" cy="436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stCxn id="45060" idx="2"/>
          </p:cNvCxnSpPr>
          <p:nvPr/>
        </p:nvCxnSpPr>
        <p:spPr bwMode="auto">
          <a:xfrm>
            <a:off x="9034464" y="6305551"/>
            <a:ext cx="1587" cy="239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a:off x="5311776" y="2819401"/>
            <a:ext cx="631825" cy="188913"/>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a:off x="5311776" y="6134100"/>
            <a:ext cx="588963" cy="19050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5065" name="TextBox 22"/>
          <p:cNvSpPr txBox="1">
            <a:spLocks noChangeArrowheads="1"/>
          </p:cNvSpPr>
          <p:nvPr/>
        </p:nvSpPr>
        <p:spPr bwMode="auto">
          <a:xfrm>
            <a:off x="5257800" y="4406901"/>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omic Sans MS" panose="030F0702030302020204" pitchFamily="66" charset="0"/>
              </a:rPr>
              <a:t>130 cm</a:t>
            </a:r>
          </a:p>
        </p:txBody>
      </p:sp>
      <p:cxnSp>
        <p:nvCxnSpPr>
          <p:cNvPr id="24" name="Straight Arrow Connector 23"/>
          <p:cNvCxnSpPr/>
          <p:nvPr/>
        </p:nvCxnSpPr>
        <p:spPr bwMode="auto">
          <a:xfrm flipH="1" flipV="1">
            <a:off x="5562600" y="2913064"/>
            <a:ext cx="0" cy="1430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bwMode="auto">
          <a:xfrm>
            <a:off x="5562600" y="4876800"/>
            <a:ext cx="0" cy="1327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723" name="Text Box 2"/>
          <p:cNvSpPr txBox="1">
            <a:spLocks noChangeArrowheads="1"/>
          </p:cNvSpPr>
          <p:nvPr/>
        </p:nvSpPr>
        <p:spPr bwMode="auto">
          <a:xfrm>
            <a:off x="1913731" y="157320"/>
            <a:ext cx="25517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336600"/>
                </a:solidFill>
                <a:latin typeface="Calibri" panose="020F0502020204030204" pitchFamily="34" charset="0"/>
                <a:cs typeface="Calibri" panose="020F0502020204030204" pitchFamily="34" charset="0"/>
              </a:rPr>
              <a:t>The nEXO detector</a:t>
            </a:r>
          </a:p>
        </p:txBody>
      </p:sp>
      <p:sp>
        <p:nvSpPr>
          <p:cNvPr id="35854"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FA3CC620-068E-4B77-BEAA-99A3628608FE}" type="slidenum">
              <a:rPr lang="en-US" altLang="en-US" sz="1000"/>
              <a:pPr>
                <a:spcBef>
                  <a:spcPct val="0"/>
                </a:spcBef>
                <a:buFontTx/>
                <a:buNone/>
                <a:defRPr/>
              </a:pPr>
              <a:t>27</a:t>
            </a:fld>
            <a:endParaRPr lang="en-US" altLang="en-US" sz="1000"/>
          </a:p>
        </p:txBody>
      </p:sp>
      <p:sp>
        <p:nvSpPr>
          <p:cNvPr id="3" name="Date Placeholder 2"/>
          <p:cNvSpPr>
            <a:spLocks noGrp="1"/>
          </p:cNvSpPr>
          <p:nvPr>
            <p:ph type="dt" sz="quarter" idx="10"/>
          </p:nvPr>
        </p:nvSpPr>
        <p:spPr>
          <a:noFill/>
        </p:spPr>
        <p:txBody>
          <a:bodyPr/>
          <a:lstStyle/>
          <a:p>
            <a:pPr>
              <a:defRPr/>
            </a:pPr>
            <a:r>
              <a:rPr lang="en-US"/>
              <a:t>September 2019</a:t>
            </a:r>
          </a:p>
        </p:txBody>
      </p:sp>
      <p:sp>
        <p:nvSpPr>
          <p:cNvPr id="4" name="Footer Placeholder 3"/>
          <p:cNvSpPr>
            <a:spLocks noGrp="1"/>
          </p:cNvSpPr>
          <p:nvPr>
            <p:ph type="ftr" sz="quarter" idx="11"/>
          </p:nvPr>
        </p:nvSpPr>
        <p:spPr>
          <a:noFill/>
        </p:spPr>
        <p:txBody>
          <a:bodyPr/>
          <a:lstStyle/>
          <a:p>
            <a:pPr>
              <a:defRPr/>
            </a:pPr>
            <a:r>
              <a:rPr lang="en-US"/>
              <a:t>Erice</a:t>
            </a:r>
          </a:p>
        </p:txBody>
      </p:sp>
      <p:pic>
        <p:nvPicPr>
          <p:cNvPr id="4507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1447800"/>
            <a:ext cx="35909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
          <p:cNvSpPr txBox="1">
            <a:spLocks noChangeArrowheads="1"/>
          </p:cNvSpPr>
          <p:nvPr/>
        </p:nvSpPr>
        <p:spPr bwMode="auto">
          <a:xfrm>
            <a:off x="1913731" y="642258"/>
            <a:ext cx="83645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i="1" dirty="0">
                <a:latin typeface="+mn-lt"/>
              </a:rPr>
              <a:t>A 5000 kg enriched </a:t>
            </a:r>
            <a:r>
              <a:rPr lang="en-US" altLang="en-US" sz="2400" i="1" dirty="0" err="1">
                <a:latin typeface="+mn-lt"/>
              </a:rPr>
              <a:t>LXe</a:t>
            </a:r>
            <a:r>
              <a:rPr lang="en-US" altLang="en-US" sz="2400" i="1" dirty="0">
                <a:latin typeface="+mn-lt"/>
              </a:rPr>
              <a:t> TPC, extrapolated from </a:t>
            </a:r>
            <a:r>
              <a:rPr lang="en-US" altLang="en-US" sz="2400" dirty="0">
                <a:latin typeface="+mn-lt"/>
              </a:rPr>
              <a:t>EXO-200</a:t>
            </a:r>
          </a:p>
        </p:txBody>
      </p:sp>
    </p:spTree>
    <p:extLst>
      <p:ext uri="{BB962C8B-B14F-4D97-AF65-F5344CB8AC3E}">
        <p14:creationId xmlns:p14="http://schemas.microsoft.com/office/powerpoint/2010/main" val="344160411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7"/>
          <p:cNvSpPr txBox="1">
            <a:spLocks noChangeArrowheads="1"/>
          </p:cNvSpPr>
          <p:nvPr/>
        </p:nvSpPr>
        <p:spPr bwMode="auto">
          <a:xfrm>
            <a:off x="3218318" y="15875"/>
            <a:ext cx="5588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b="1" dirty="0">
                <a:solidFill>
                  <a:srgbClr val="336600"/>
                </a:solidFill>
                <a:latin typeface="+mn-lt"/>
              </a:rPr>
              <a:t>Artist view of nEXO in the SNOLAB </a:t>
            </a:r>
            <a:r>
              <a:rPr lang="en-US" altLang="en-US" sz="2400" b="1" dirty="0" err="1">
                <a:solidFill>
                  <a:srgbClr val="336600"/>
                </a:solidFill>
                <a:latin typeface="+mn-lt"/>
              </a:rPr>
              <a:t>Cryopit</a:t>
            </a:r>
            <a:endParaRPr lang="en-US" altLang="en-US" sz="2400" b="1" dirty="0">
              <a:solidFill>
                <a:srgbClr val="336600"/>
              </a:solidFill>
              <a:latin typeface="+mn-lt"/>
            </a:endParaRPr>
          </a:p>
        </p:txBody>
      </p:sp>
      <p:cxnSp>
        <p:nvCxnSpPr>
          <p:cNvPr id="16" name="Straight Connector 15"/>
          <p:cNvCxnSpPr/>
          <p:nvPr/>
        </p:nvCxnSpPr>
        <p:spPr>
          <a:xfrm>
            <a:off x="3270250" y="2149476"/>
            <a:ext cx="895350" cy="28575"/>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630613" y="2155826"/>
            <a:ext cx="0" cy="3814763"/>
          </a:xfrm>
          <a:prstGeom prst="straightConnector1">
            <a:avLst/>
          </a:prstGeom>
          <a:ln w="28575">
            <a:solidFill>
              <a:schemeClr val="bg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4349750" y="5891213"/>
            <a:ext cx="0" cy="381000"/>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7577139" y="5967413"/>
            <a:ext cx="7937" cy="31750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47110" name="TextBox 23"/>
          <p:cNvSpPr txBox="1">
            <a:spLocks noChangeArrowheads="1"/>
          </p:cNvSpPr>
          <p:nvPr/>
        </p:nvSpPr>
        <p:spPr bwMode="auto">
          <a:xfrm>
            <a:off x="5619750" y="5991226"/>
            <a:ext cx="806450" cy="3079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latin typeface="Comic Sans MS" panose="030F0702030302020204" pitchFamily="66" charset="0"/>
              </a:rPr>
              <a:t>Ø13 m</a:t>
            </a:r>
          </a:p>
        </p:txBody>
      </p:sp>
      <p:cxnSp>
        <p:nvCxnSpPr>
          <p:cNvPr id="25" name="Straight Arrow Connector 24"/>
          <p:cNvCxnSpPr/>
          <p:nvPr/>
        </p:nvCxnSpPr>
        <p:spPr>
          <a:xfrm flipV="1">
            <a:off x="6423025" y="6145213"/>
            <a:ext cx="1157288" cy="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4368800" y="6130925"/>
            <a:ext cx="1271588" cy="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227388" y="5824539"/>
            <a:ext cx="596900" cy="33337"/>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227388" y="2351089"/>
            <a:ext cx="971550" cy="28575"/>
          </a:xfrm>
          <a:prstGeom prst="line">
            <a:avLst/>
          </a:prstGeom>
          <a:ln w="28575">
            <a:solidFill>
              <a:schemeClr val="bg1"/>
            </a:solidFill>
            <a:tailEnd type="none"/>
          </a:ln>
        </p:spPr>
        <p:style>
          <a:lnRef idx="1">
            <a:schemeClr val="dk1"/>
          </a:lnRef>
          <a:fillRef idx="0">
            <a:schemeClr val="dk1"/>
          </a:fillRef>
          <a:effectRef idx="0">
            <a:schemeClr val="dk1"/>
          </a:effectRef>
          <a:fontRef idx="minor">
            <a:schemeClr val="tx1"/>
          </a:fontRef>
        </p:style>
      </p:cxnSp>
      <p:sp>
        <p:nvSpPr>
          <p:cNvPr id="47115" name="TextBox 30"/>
          <p:cNvSpPr txBox="1">
            <a:spLocks noChangeArrowheads="1"/>
          </p:cNvSpPr>
          <p:nvPr/>
        </p:nvSpPr>
        <p:spPr bwMode="auto">
          <a:xfrm>
            <a:off x="2897189" y="3773489"/>
            <a:ext cx="808037" cy="3079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latin typeface="Comic Sans MS" panose="030F0702030302020204" pitchFamily="66" charset="0"/>
              </a:rPr>
              <a:t>14 m</a:t>
            </a:r>
          </a:p>
        </p:txBody>
      </p:sp>
      <p:cxnSp>
        <p:nvCxnSpPr>
          <p:cNvPr id="33" name="Straight Arrow Connector 32"/>
          <p:cNvCxnSpPr/>
          <p:nvPr/>
        </p:nvCxnSpPr>
        <p:spPr>
          <a:xfrm flipH="1" flipV="1">
            <a:off x="3300414" y="2351088"/>
            <a:ext cx="3175" cy="1422400"/>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47115" idx="2"/>
          </p:cNvCxnSpPr>
          <p:nvPr/>
        </p:nvCxnSpPr>
        <p:spPr>
          <a:xfrm>
            <a:off x="3300413" y="4081464"/>
            <a:ext cx="0" cy="1743075"/>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37903" name="Slide Number Placeholder 1"/>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fld id="{AD6835FE-418F-43F2-A1C6-60E648FFE5DD}" type="slidenum">
              <a:rPr lang="en-US" altLang="en-US" sz="1000"/>
              <a:pPr>
                <a:spcBef>
                  <a:spcPct val="0"/>
                </a:spcBef>
                <a:buFontTx/>
                <a:buNone/>
                <a:defRPr/>
              </a:pPr>
              <a:t>28</a:t>
            </a:fld>
            <a:endParaRPr lang="en-US" altLang="en-US" sz="1000"/>
          </a:p>
        </p:txBody>
      </p:sp>
      <p:sp>
        <p:nvSpPr>
          <p:cNvPr id="3" name="Date Placeholder 2"/>
          <p:cNvSpPr>
            <a:spLocks noGrp="1"/>
          </p:cNvSpPr>
          <p:nvPr>
            <p:ph type="dt" sz="quarter" idx="10"/>
          </p:nvPr>
        </p:nvSpPr>
        <p:spPr>
          <a:noFill/>
        </p:spPr>
        <p:txBody>
          <a:bodyPr/>
          <a:lstStyle/>
          <a:p>
            <a:pPr>
              <a:defRPr/>
            </a:pPr>
            <a:r>
              <a:rPr lang="en-US"/>
              <a:t>September 2019</a:t>
            </a:r>
            <a:endParaRPr lang="en-US" dirty="0"/>
          </a:p>
        </p:txBody>
      </p:sp>
      <p:pic>
        <p:nvPicPr>
          <p:cNvPr id="47121" name="Picture 2" descr="C:\Users\Alford3\Desktop\nexo image\1 - nEXO master 02-13-14.TIF"/>
          <p:cNvPicPr>
            <a:picLocks noChangeAspect="1" noChangeArrowheads="1"/>
          </p:cNvPicPr>
          <p:nvPr/>
        </p:nvPicPr>
        <p:blipFill>
          <a:blip r:embed="rId3">
            <a:extLst>
              <a:ext uri="{28A0092B-C50C-407E-A947-70E740481C1C}">
                <a14:useLocalDpi xmlns:a14="http://schemas.microsoft.com/office/drawing/2010/main" val="0"/>
              </a:ext>
            </a:extLst>
          </a:blip>
          <a:srcRect l="34441" t="10486" r="20914" b="2290"/>
          <a:stretch>
            <a:fillRect/>
          </a:stretch>
        </p:blipFill>
        <p:spPr bwMode="auto">
          <a:xfrm>
            <a:off x="3336925" y="457200"/>
            <a:ext cx="53482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907" name="Straight Arrow Connector 3"/>
          <p:cNvCxnSpPr>
            <a:cxnSpLocks noChangeShapeType="1"/>
          </p:cNvCxnSpPr>
          <p:nvPr/>
        </p:nvCxnSpPr>
        <p:spPr bwMode="auto">
          <a:xfrm>
            <a:off x="8991600" y="1524000"/>
            <a:ext cx="0" cy="4191000"/>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908" name="Straight Arrow Connector 22"/>
          <p:cNvCxnSpPr>
            <a:cxnSpLocks noChangeShapeType="1"/>
          </p:cNvCxnSpPr>
          <p:nvPr/>
        </p:nvCxnSpPr>
        <p:spPr bwMode="auto">
          <a:xfrm flipV="1">
            <a:off x="4724400" y="533401"/>
            <a:ext cx="3429000" cy="492125"/>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8686801" y="3419475"/>
            <a:ext cx="652743" cy="400110"/>
          </a:xfrm>
          <a:prstGeom prst="rect">
            <a:avLst/>
          </a:prstGeom>
          <a:solidFill>
            <a:schemeClr val="bg1"/>
          </a:solidFill>
        </p:spPr>
        <p:txBody>
          <a:bodyPr wrap="none">
            <a:spAutoFit/>
          </a:bodyPr>
          <a:lstStyle/>
          <a:p>
            <a:pPr>
              <a:defRPr/>
            </a:pPr>
            <a:r>
              <a:rPr lang="en-US" sz="2000" b="1" dirty="0"/>
              <a:t>14m</a:t>
            </a:r>
          </a:p>
        </p:txBody>
      </p:sp>
      <p:sp>
        <p:nvSpPr>
          <p:cNvPr id="27" name="TextBox 26"/>
          <p:cNvSpPr txBox="1"/>
          <p:nvPr/>
        </p:nvSpPr>
        <p:spPr>
          <a:xfrm rot="21058544">
            <a:off x="5992673" y="595283"/>
            <a:ext cx="652743" cy="400110"/>
          </a:xfrm>
          <a:prstGeom prst="rect">
            <a:avLst/>
          </a:prstGeom>
          <a:solidFill>
            <a:schemeClr val="bg1"/>
          </a:solidFill>
        </p:spPr>
        <p:txBody>
          <a:bodyPr wrap="none">
            <a:spAutoFit/>
          </a:bodyPr>
          <a:lstStyle/>
          <a:p>
            <a:pPr>
              <a:defRPr/>
            </a:pPr>
            <a:r>
              <a:rPr lang="en-US" sz="2000" b="1" dirty="0"/>
              <a:t>13m</a:t>
            </a:r>
          </a:p>
        </p:txBody>
      </p:sp>
    </p:spTree>
    <p:extLst>
      <p:ext uri="{BB962C8B-B14F-4D97-AF65-F5344CB8AC3E}">
        <p14:creationId xmlns:p14="http://schemas.microsoft.com/office/powerpoint/2010/main" val="38708809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720725"/>
            <a:ext cx="42481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 name="Shape 81"/>
          <p:cNvSpPr>
            <a:spLocks noGrp="1"/>
          </p:cNvSpPr>
          <p:nvPr>
            <p:ph type="title" idx="4294967295"/>
          </p:nvPr>
        </p:nvSpPr>
        <p:spPr>
          <a:xfrm>
            <a:off x="1524000" y="76200"/>
            <a:ext cx="8229600" cy="539750"/>
          </a:xfrm>
        </p:spPr>
        <p:txBody>
          <a:bodyPr/>
          <a:lstStyle/>
          <a:p>
            <a:pPr>
              <a:defRPr/>
            </a:pPr>
            <a:r>
              <a:rPr sz="2800" b="1" dirty="0">
                <a:latin typeface="+mn-lt"/>
              </a:rPr>
              <a:t>The </a:t>
            </a:r>
            <a:r>
              <a:rPr sz="2800" b="1" dirty="0" err="1">
                <a:latin typeface="+mn-lt"/>
              </a:rPr>
              <a:t>nEXO</a:t>
            </a:r>
            <a:r>
              <a:rPr sz="2800" b="1" dirty="0">
                <a:latin typeface="+mn-lt"/>
              </a:rPr>
              <a:t> baseline TPC</a:t>
            </a:r>
          </a:p>
        </p:txBody>
      </p:sp>
      <p:sp>
        <p:nvSpPr>
          <p:cNvPr id="82" name="Shape 82"/>
          <p:cNvSpPr/>
          <p:nvPr/>
        </p:nvSpPr>
        <p:spPr>
          <a:xfrm flipH="1" flipV="1">
            <a:off x="5735638" y="3906838"/>
            <a:ext cx="17462" cy="1128712"/>
          </a:xfrm>
          <a:prstGeom prst="line">
            <a:avLst/>
          </a:prstGeom>
          <a:ln w="38100">
            <a:solidFill>
              <a:srgbClr val="FFFFFF"/>
            </a:solidFill>
            <a:tailEnd type="triangle"/>
          </a:ln>
        </p:spPr>
        <p:txBody>
          <a:bodyPr lIns="0" tIns="0" rIns="0" bIns="0"/>
          <a:lstStyle/>
          <a:p>
            <a:pPr>
              <a:defRPr/>
            </a:pPr>
            <a:endParaRPr sz="1687"/>
          </a:p>
        </p:txBody>
      </p:sp>
      <p:sp>
        <p:nvSpPr>
          <p:cNvPr id="83" name="Shape 83"/>
          <p:cNvSpPr/>
          <p:nvPr/>
        </p:nvSpPr>
        <p:spPr>
          <a:xfrm>
            <a:off x="5673726" y="4173539"/>
            <a:ext cx="879475" cy="592137"/>
          </a:xfrm>
          <a:prstGeom prst="rect">
            <a:avLst/>
          </a:prstGeom>
          <a:ln w="12700">
            <a:miter lim="400000"/>
          </a:ln>
          <a:extLst/>
        </p:spPr>
        <p:txBody>
          <a:bodyPr lIns="35719" tIns="35719" rIns="35719" bIns="35719" anchor="ctr">
            <a:spAutoFit/>
          </a:bodyPr>
          <a:lstStyle>
            <a:lvl1pPr algn="ctr">
              <a:spcBef>
                <a:spcPts val="1000"/>
              </a:spcBef>
              <a:defRPr sz="2400" b="1">
                <a:solidFill>
                  <a:srgbClr val="FFFFFF"/>
                </a:solidFill>
                <a:uFill>
                  <a:solidFill>
                    <a:srgbClr val="0056D6"/>
                  </a:solidFill>
                </a:uFill>
                <a:latin typeface="Helvetica"/>
                <a:ea typeface="Helvetica"/>
                <a:cs typeface="Helvetica"/>
                <a:sym typeface="Helvetica"/>
              </a:defRPr>
            </a:lvl1pPr>
          </a:lstStyle>
          <a:p>
            <a:pPr>
              <a:spcBef>
                <a:spcPts val="0"/>
              </a:spcBef>
              <a:defRPr b="0">
                <a:latin typeface="+mj-lt"/>
                <a:ea typeface="+mj-ea"/>
                <a:cs typeface="+mj-cs"/>
                <a:sym typeface="Calibri"/>
              </a:defRPr>
            </a:pPr>
            <a:r>
              <a:rPr sz="1687" b="0" dirty="0">
                <a:latin typeface="+mj-lt"/>
                <a:ea typeface="+mj-ea"/>
                <a:cs typeface="+mj-cs"/>
                <a:sym typeface="Calibri"/>
              </a:rPr>
              <a:t>1.3 m </a:t>
            </a:r>
            <a:endParaRPr lang="en-US" sz="1687" b="0" dirty="0">
              <a:latin typeface="+mj-lt"/>
              <a:ea typeface="+mj-ea"/>
              <a:cs typeface="+mj-cs"/>
              <a:sym typeface="Calibri"/>
            </a:endParaRPr>
          </a:p>
          <a:p>
            <a:pPr>
              <a:spcBef>
                <a:spcPts val="0"/>
              </a:spcBef>
              <a:defRPr b="0">
                <a:latin typeface="+mj-lt"/>
                <a:ea typeface="+mj-ea"/>
                <a:cs typeface="+mj-cs"/>
                <a:sym typeface="Calibri"/>
              </a:defRPr>
            </a:pPr>
            <a:r>
              <a:rPr sz="1687" b="0" dirty="0">
                <a:latin typeface="+mj-lt"/>
                <a:ea typeface="+mj-ea"/>
                <a:cs typeface="+mj-cs"/>
                <a:sym typeface="Calibri"/>
              </a:rPr>
              <a:t>e</a:t>
            </a:r>
            <a:r>
              <a:rPr lang="en-US" sz="1687" b="0" baseline="30000" dirty="0">
                <a:latin typeface="+mj-lt"/>
                <a:ea typeface="+mj-ea"/>
                <a:cs typeface="+mj-cs"/>
                <a:sym typeface="Calibri"/>
              </a:rPr>
              <a:t>-</a:t>
            </a:r>
            <a:r>
              <a:rPr sz="1687" b="0" dirty="0">
                <a:latin typeface="+mj-lt"/>
                <a:ea typeface="+mj-ea"/>
                <a:cs typeface="+mj-cs"/>
                <a:sym typeface="Calibri"/>
              </a:rPr>
              <a:t> drift</a:t>
            </a:r>
          </a:p>
        </p:txBody>
      </p:sp>
      <p:sp>
        <p:nvSpPr>
          <p:cNvPr id="87" name="Shape 87"/>
          <p:cNvSpPr/>
          <p:nvPr/>
        </p:nvSpPr>
        <p:spPr>
          <a:xfrm>
            <a:off x="3540125" y="2174876"/>
            <a:ext cx="2260600" cy="1609725"/>
          </a:xfrm>
          <a:prstGeom prst="line">
            <a:avLst/>
          </a:prstGeom>
          <a:ln w="38100">
            <a:solidFill>
              <a:schemeClr val="tx1"/>
            </a:solidFill>
            <a:tailEnd type="triangle"/>
          </a:ln>
        </p:spPr>
        <p:txBody>
          <a:bodyPr lIns="0" tIns="0" rIns="0" bIns="0"/>
          <a:lstStyle/>
          <a:p>
            <a:pPr>
              <a:defRPr/>
            </a:pPr>
            <a:endParaRPr sz="1687"/>
          </a:p>
        </p:txBody>
      </p:sp>
      <p:sp>
        <p:nvSpPr>
          <p:cNvPr id="89" name="Shape 89"/>
          <p:cNvSpPr/>
          <p:nvPr/>
        </p:nvSpPr>
        <p:spPr>
          <a:xfrm>
            <a:off x="3743325" y="4267201"/>
            <a:ext cx="1822450" cy="42863"/>
          </a:xfrm>
          <a:prstGeom prst="line">
            <a:avLst/>
          </a:prstGeom>
          <a:ln w="38100">
            <a:solidFill>
              <a:srgbClr val="000000"/>
            </a:solidFill>
            <a:tailEnd type="triangle"/>
          </a:ln>
        </p:spPr>
        <p:txBody>
          <a:bodyPr lIns="0" tIns="0" rIns="0" bIns="0"/>
          <a:lstStyle/>
          <a:p>
            <a:pPr>
              <a:defRPr/>
            </a:pPr>
            <a:endParaRPr sz="1687"/>
          </a:p>
        </p:txBody>
      </p:sp>
      <p:sp>
        <p:nvSpPr>
          <p:cNvPr id="2" name="TextBox 1"/>
          <p:cNvSpPr txBox="1"/>
          <p:nvPr/>
        </p:nvSpPr>
        <p:spPr>
          <a:xfrm>
            <a:off x="1836739" y="1849439"/>
            <a:ext cx="1827103" cy="707886"/>
          </a:xfrm>
          <a:prstGeom prst="rect">
            <a:avLst/>
          </a:prstGeom>
          <a:noFill/>
          <a:ln w="19050">
            <a:solidFill>
              <a:schemeClr val="tx1"/>
            </a:solidFill>
          </a:ln>
        </p:spPr>
        <p:txBody>
          <a:bodyPr wrap="none">
            <a:spAutoFit/>
          </a:bodyPr>
          <a:lstStyle/>
          <a:p>
            <a:pPr>
              <a:defRPr/>
            </a:pPr>
            <a:r>
              <a:rPr lang="en-US" sz="2000" b="1" dirty="0"/>
              <a:t>Charge readout</a:t>
            </a:r>
          </a:p>
          <a:p>
            <a:pPr>
              <a:defRPr/>
            </a:pPr>
            <a:r>
              <a:rPr lang="en-US" sz="2000" b="1" dirty="0"/>
              <a:t> strips (anode)</a:t>
            </a:r>
          </a:p>
        </p:txBody>
      </p:sp>
      <p:sp>
        <p:nvSpPr>
          <p:cNvPr id="20" name="TextBox 19"/>
          <p:cNvSpPr txBox="1"/>
          <p:nvPr/>
        </p:nvSpPr>
        <p:spPr>
          <a:xfrm>
            <a:off x="2130426" y="3648076"/>
            <a:ext cx="1738296" cy="1631216"/>
          </a:xfrm>
          <a:prstGeom prst="rect">
            <a:avLst/>
          </a:prstGeom>
          <a:noFill/>
          <a:ln w="19050">
            <a:solidFill>
              <a:schemeClr val="tx1"/>
            </a:solidFill>
          </a:ln>
        </p:spPr>
        <p:txBody>
          <a:bodyPr wrap="none">
            <a:spAutoFit/>
          </a:bodyPr>
          <a:lstStyle/>
          <a:p>
            <a:pPr>
              <a:defRPr/>
            </a:pPr>
            <a:r>
              <a:rPr lang="en-US" sz="2000" b="1" dirty="0" err="1"/>
              <a:t>SiPM</a:t>
            </a:r>
            <a:r>
              <a:rPr lang="en-US" sz="2000" b="1" dirty="0"/>
              <a:t> `staves’</a:t>
            </a:r>
          </a:p>
          <a:p>
            <a:pPr>
              <a:defRPr/>
            </a:pPr>
            <a:r>
              <a:rPr lang="en-US" sz="2000" b="1" dirty="0"/>
              <a:t> plastering </a:t>
            </a:r>
          </a:p>
          <a:p>
            <a:pPr>
              <a:defRPr/>
            </a:pPr>
            <a:r>
              <a:rPr lang="en-US" sz="2000" b="1" dirty="0"/>
              <a:t> barrel behind </a:t>
            </a:r>
          </a:p>
          <a:p>
            <a:pPr>
              <a:defRPr/>
            </a:pPr>
            <a:r>
              <a:rPr lang="en-US" sz="2000" b="1" dirty="0"/>
              <a:t> field-shaping </a:t>
            </a:r>
          </a:p>
          <a:p>
            <a:pPr>
              <a:defRPr/>
            </a:pPr>
            <a:r>
              <a:rPr lang="en-US" sz="2000" b="1" dirty="0"/>
              <a:t> rings</a:t>
            </a:r>
          </a:p>
        </p:txBody>
      </p:sp>
      <p:sp>
        <p:nvSpPr>
          <p:cNvPr id="21" name="TextBox 20"/>
          <p:cNvSpPr txBox="1"/>
          <p:nvPr/>
        </p:nvSpPr>
        <p:spPr>
          <a:xfrm>
            <a:off x="8229600" y="1997076"/>
            <a:ext cx="2277226" cy="1015663"/>
          </a:xfrm>
          <a:prstGeom prst="rect">
            <a:avLst/>
          </a:prstGeom>
          <a:noFill/>
          <a:ln w="19050">
            <a:solidFill>
              <a:schemeClr val="tx1"/>
            </a:solidFill>
          </a:ln>
        </p:spPr>
        <p:txBody>
          <a:bodyPr wrap="none">
            <a:spAutoFit/>
          </a:bodyPr>
          <a:lstStyle/>
          <a:p>
            <a:pPr>
              <a:defRPr/>
            </a:pPr>
            <a:r>
              <a:rPr lang="en-US" sz="2000" b="1" dirty="0"/>
              <a:t>In </a:t>
            </a:r>
            <a:r>
              <a:rPr lang="en-US" sz="2000" b="1" dirty="0" err="1"/>
              <a:t>LXe</a:t>
            </a:r>
            <a:endParaRPr lang="en-US" sz="2000" b="1" dirty="0"/>
          </a:p>
          <a:p>
            <a:pPr>
              <a:defRPr/>
            </a:pPr>
            <a:r>
              <a:rPr lang="en-US" sz="2000" b="1" dirty="0"/>
              <a:t> electronics</a:t>
            </a:r>
          </a:p>
          <a:p>
            <a:pPr>
              <a:defRPr/>
            </a:pPr>
            <a:r>
              <a:rPr lang="en-US" sz="2000" b="1" dirty="0"/>
              <a:t> (charge and </a:t>
            </a:r>
            <a:r>
              <a:rPr lang="en-US" sz="2000" b="1" dirty="0" err="1"/>
              <a:t>SiPMs</a:t>
            </a:r>
            <a:r>
              <a:rPr lang="en-US" sz="2000" b="1" dirty="0"/>
              <a:t>)</a:t>
            </a:r>
          </a:p>
        </p:txBody>
      </p:sp>
      <p:sp>
        <p:nvSpPr>
          <p:cNvPr id="22" name="Shape 89"/>
          <p:cNvSpPr/>
          <p:nvPr/>
        </p:nvSpPr>
        <p:spPr>
          <a:xfrm flipH="1">
            <a:off x="6705600" y="2827338"/>
            <a:ext cx="2470150" cy="982662"/>
          </a:xfrm>
          <a:prstGeom prst="line">
            <a:avLst/>
          </a:prstGeom>
          <a:ln w="38100">
            <a:solidFill>
              <a:srgbClr val="000000"/>
            </a:solidFill>
            <a:tailEnd type="triangle"/>
          </a:ln>
        </p:spPr>
        <p:txBody>
          <a:bodyPr lIns="0" tIns="0" rIns="0" bIns="0"/>
          <a:lstStyle/>
          <a:p>
            <a:pPr>
              <a:defRPr/>
            </a:pPr>
            <a:endParaRPr sz="1687"/>
          </a:p>
        </p:txBody>
      </p:sp>
      <p:sp>
        <p:nvSpPr>
          <p:cNvPr id="23" name="TextBox 22"/>
          <p:cNvSpPr txBox="1"/>
          <p:nvPr/>
        </p:nvSpPr>
        <p:spPr>
          <a:xfrm>
            <a:off x="9132888" y="4867275"/>
            <a:ext cx="1076770" cy="400110"/>
          </a:xfrm>
          <a:prstGeom prst="rect">
            <a:avLst/>
          </a:prstGeom>
          <a:noFill/>
          <a:ln w="19050">
            <a:solidFill>
              <a:schemeClr val="tx1"/>
            </a:solidFill>
          </a:ln>
        </p:spPr>
        <p:txBody>
          <a:bodyPr wrap="none">
            <a:spAutoFit/>
          </a:bodyPr>
          <a:lstStyle/>
          <a:p>
            <a:pPr>
              <a:defRPr/>
            </a:pPr>
            <a:r>
              <a:rPr lang="en-US" sz="2000" b="1" dirty="0"/>
              <a:t>Cathode</a:t>
            </a:r>
          </a:p>
        </p:txBody>
      </p:sp>
      <p:sp>
        <p:nvSpPr>
          <p:cNvPr id="24" name="Shape 89"/>
          <p:cNvSpPr/>
          <p:nvPr/>
        </p:nvSpPr>
        <p:spPr>
          <a:xfrm flipH="1" flipV="1">
            <a:off x="6477000" y="5032376"/>
            <a:ext cx="2655888" cy="73025"/>
          </a:xfrm>
          <a:prstGeom prst="line">
            <a:avLst/>
          </a:prstGeom>
          <a:ln w="38100">
            <a:solidFill>
              <a:srgbClr val="000000"/>
            </a:solidFill>
            <a:tailEnd type="triangle"/>
          </a:ln>
        </p:spPr>
        <p:txBody>
          <a:bodyPr lIns="0" tIns="0" rIns="0" bIns="0"/>
          <a:lstStyle/>
          <a:p>
            <a:pPr>
              <a:defRPr/>
            </a:pPr>
            <a:endParaRPr sz="1687"/>
          </a:p>
        </p:txBody>
      </p:sp>
      <p:sp>
        <p:nvSpPr>
          <p:cNvPr id="18" name="Date Placeholder 1"/>
          <p:cNvSpPr>
            <a:spLocks noGrp="1"/>
          </p:cNvSpPr>
          <p:nvPr>
            <p:ph type="dt" sz="quarter" idx="10"/>
          </p:nvPr>
        </p:nvSpPr>
        <p:spPr>
          <a:xfrm>
            <a:off x="686594" y="6408737"/>
            <a:ext cx="2133600" cy="244475"/>
          </a:xfrm>
          <a:noFill/>
        </p:spPr>
        <p:txBody>
          <a:bodyPr/>
          <a:lstStyle/>
          <a:p>
            <a:pPr>
              <a:defRPr/>
            </a:pPr>
            <a:r>
              <a:rPr lang="en-US" dirty="0"/>
              <a:t>September 2019</a:t>
            </a:r>
          </a:p>
        </p:txBody>
      </p:sp>
      <p:sp>
        <p:nvSpPr>
          <p:cNvPr id="19" name="Footer Placeholder 2"/>
          <p:cNvSpPr>
            <a:spLocks noGrp="1"/>
          </p:cNvSpPr>
          <p:nvPr>
            <p:ph type="ftr" sz="quarter" idx="11"/>
          </p:nvPr>
        </p:nvSpPr>
        <p:spPr>
          <a:xfrm>
            <a:off x="4800600" y="6629401"/>
            <a:ext cx="2895600" cy="244475"/>
          </a:xfrm>
          <a:noFill/>
        </p:spPr>
        <p:txBody>
          <a:bodyPr/>
          <a:lstStyle/>
          <a:p>
            <a:pPr>
              <a:defRPr/>
            </a:pPr>
            <a:r>
              <a:rPr lang="en-US"/>
              <a:t>Erice</a:t>
            </a:r>
          </a:p>
        </p:txBody>
      </p:sp>
      <p:sp>
        <p:nvSpPr>
          <p:cNvPr id="25" name="Slide Number Placeholder 7"/>
          <p:cNvSpPr txBox="1">
            <a:spLocks/>
          </p:cNvSpPr>
          <p:nvPr/>
        </p:nvSpPr>
        <p:spPr bwMode="auto">
          <a:xfrm>
            <a:off x="8229600" y="6629401"/>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r" rtl="0" eaLnBrk="1" fontAlgn="base" hangingPunct="1">
              <a:spcBef>
                <a:spcPct val="20000"/>
              </a:spcBef>
              <a:spcAft>
                <a:spcPct val="0"/>
              </a:spcAft>
              <a:buChar char="•"/>
              <a:defRPr sz="3200" b="1"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a:spcBef>
                <a:spcPct val="0"/>
              </a:spcBef>
              <a:buFontTx/>
              <a:buNone/>
              <a:defRPr/>
            </a:pPr>
            <a:fld id="{6CE62C0B-C2F6-45F7-B947-378DCDB9A8BC}" type="slidenum">
              <a:rPr lang="en-US" altLang="en-US" sz="1000"/>
              <a:pPr>
                <a:spcBef>
                  <a:spcPct val="0"/>
                </a:spcBef>
                <a:buFontTx/>
                <a:buNone/>
                <a:defRPr/>
              </a:pPr>
              <a:t>29</a:t>
            </a:fld>
            <a:endParaRPr lang="en-US" altLang="en-US" sz="1000" dirty="0"/>
          </a:p>
        </p:txBody>
      </p:sp>
      <p:sp>
        <p:nvSpPr>
          <p:cNvPr id="3" name="Slide Number Placeholder 2"/>
          <p:cNvSpPr>
            <a:spLocks noGrp="1"/>
          </p:cNvSpPr>
          <p:nvPr>
            <p:ph type="sldNum" sz="quarter" idx="12"/>
          </p:nvPr>
        </p:nvSpPr>
        <p:spPr/>
        <p:txBody>
          <a:bodyPr/>
          <a:lstStyle/>
          <a:p>
            <a:fld id="{AFF47089-F15D-4192-A260-81621E8F456C}" type="slidenum">
              <a:rPr lang="en-US" smtClean="0"/>
              <a:t>29</a:t>
            </a:fld>
            <a:endParaRPr lang="en-US"/>
          </a:p>
        </p:txBody>
      </p:sp>
    </p:spTree>
    <p:extLst>
      <p:ext uri="{BB962C8B-B14F-4D97-AF65-F5344CB8AC3E}">
        <p14:creationId xmlns:p14="http://schemas.microsoft.com/office/powerpoint/2010/main" val="103597459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99694-17B1-4862-A1C5-DB21C1D84864}"/>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BF980391-B9CB-42B1-8C1C-A9B0F8207CAE}"/>
              </a:ext>
            </a:extLst>
          </p:cNvPr>
          <p:cNvSpPr>
            <a:spLocks noGrp="1"/>
          </p:cNvSpPr>
          <p:nvPr>
            <p:ph type="ftr" sz="quarter" idx="11"/>
          </p:nvPr>
        </p:nvSpPr>
        <p:spPr/>
        <p:txBody>
          <a:bodyPr/>
          <a:lstStyle/>
          <a:p>
            <a:r>
              <a:rPr lang="en-US"/>
              <a:t>Erice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6180489-52ED-46A9-A2FF-6D9428113D9F}"/>
                  </a:ext>
                </a:extLst>
              </p:cNvPr>
              <p:cNvSpPr txBox="1"/>
              <p:nvPr/>
            </p:nvSpPr>
            <p:spPr>
              <a:xfrm>
                <a:off x="1109524" y="433707"/>
                <a:ext cx="7086492" cy="461665"/>
              </a:xfrm>
              <a:prstGeom prst="rect">
                <a:avLst/>
              </a:prstGeom>
              <a:noFill/>
            </p:spPr>
            <p:txBody>
              <a:bodyPr wrap="none" rtlCol="0">
                <a:spAutoFit/>
              </a:bodyPr>
              <a:lstStyle/>
              <a:p>
                <a:r>
                  <a:rPr lang="en-US" sz="2400" dirty="0"/>
                  <a:t>How did experiments on </a:t>
                </a:r>
                <a14:m>
                  <m:oMath xmlns:m="http://schemas.openxmlformats.org/officeDocument/2006/math">
                    <m:r>
                      <a:rPr lang="en-US" sz="2400" b="0" i="1" smtClean="0">
                        <a:latin typeface="Cambria Math" panose="02040503050406030204" pitchFamily="18" charset="0"/>
                        <a:ea typeface="Cambria Math" panose="02040503050406030204" pitchFamily="18" charset="0"/>
                      </a:rPr>
                      <m:t>𝛽𝛽</m:t>
                    </m:r>
                  </m:oMath>
                </a14:m>
                <a:r>
                  <a:rPr lang="en-US" sz="2400" dirty="0"/>
                  <a:t>-decay develop over time?</a:t>
                </a:r>
              </a:p>
            </p:txBody>
          </p:sp>
        </mc:Choice>
        <mc:Fallback xmlns="">
          <p:sp>
            <p:nvSpPr>
              <p:cNvPr id="5" name="TextBox 4">
                <a:extLst>
                  <a:ext uri="{FF2B5EF4-FFF2-40B4-BE49-F238E27FC236}">
                    <a16:creationId xmlns:a16="http://schemas.microsoft.com/office/drawing/2014/main" id="{66180489-52ED-46A9-A2FF-6D9428113D9F}"/>
                  </a:ext>
                </a:extLst>
              </p:cNvPr>
              <p:cNvSpPr txBox="1">
                <a:spLocks noRot="1" noChangeAspect="1" noMove="1" noResize="1" noEditPoints="1" noAdjustHandles="1" noChangeArrowheads="1" noChangeShapeType="1" noTextEdit="1"/>
              </p:cNvSpPr>
              <p:nvPr/>
            </p:nvSpPr>
            <p:spPr>
              <a:xfrm>
                <a:off x="1109524" y="433707"/>
                <a:ext cx="7086492" cy="461665"/>
              </a:xfrm>
              <a:prstGeom prst="rect">
                <a:avLst/>
              </a:prstGeom>
              <a:blipFill>
                <a:blip r:embed="rId2"/>
                <a:stretch>
                  <a:fillRect l="-1291" t="-10526" b="-289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79F789C-2FC7-4BE7-8ECA-E9382CF42E8A}"/>
              </a:ext>
            </a:extLst>
          </p:cNvPr>
          <p:cNvSpPr txBox="1"/>
          <p:nvPr/>
        </p:nvSpPr>
        <p:spPr>
          <a:xfrm>
            <a:off x="5750098" y="1349513"/>
            <a:ext cx="6337004" cy="830997"/>
          </a:xfrm>
          <a:prstGeom prst="rect">
            <a:avLst/>
          </a:prstGeom>
          <a:noFill/>
        </p:spPr>
        <p:txBody>
          <a:bodyPr wrap="square" rtlCol="0">
            <a:spAutoFit/>
          </a:bodyPr>
          <a:lstStyle/>
          <a:p>
            <a:r>
              <a:rPr lang="en-US" sz="2400" dirty="0"/>
              <a:t>This subject has been investigated experimentally for some 7 decades now.</a:t>
            </a:r>
          </a:p>
        </p:txBody>
      </p:sp>
      <p:sp>
        <p:nvSpPr>
          <p:cNvPr id="11" name="TextBox 10">
            <a:extLst>
              <a:ext uri="{FF2B5EF4-FFF2-40B4-BE49-F238E27FC236}">
                <a16:creationId xmlns:a16="http://schemas.microsoft.com/office/drawing/2014/main" id="{E865778E-2C27-4F8D-8AFD-533861FC958B}"/>
              </a:ext>
            </a:extLst>
          </p:cNvPr>
          <p:cNvSpPr txBox="1"/>
          <p:nvPr/>
        </p:nvSpPr>
        <p:spPr>
          <a:xfrm>
            <a:off x="5750098" y="2207974"/>
            <a:ext cx="5892339" cy="1200329"/>
          </a:xfrm>
          <a:prstGeom prst="rect">
            <a:avLst/>
          </a:prstGeom>
          <a:noFill/>
        </p:spPr>
        <p:txBody>
          <a:bodyPr wrap="square" rtlCol="0">
            <a:spAutoFit/>
          </a:bodyPr>
          <a:lstStyle/>
          <a:p>
            <a:r>
              <a:rPr lang="en-US" sz="2400" dirty="0">
                <a:solidFill>
                  <a:srgbClr val="0000FF"/>
                </a:solidFill>
              </a:rPr>
              <a:t>For a long time </a:t>
            </a:r>
            <a:r>
              <a:rPr lang="en-US" sz="2400" baseline="30000" dirty="0">
                <a:solidFill>
                  <a:srgbClr val="0000FF"/>
                </a:solidFill>
              </a:rPr>
              <a:t>76</a:t>
            </a:r>
            <a:r>
              <a:rPr lang="en-US" sz="2400" dirty="0">
                <a:solidFill>
                  <a:srgbClr val="0000FF"/>
                </a:solidFill>
              </a:rPr>
              <a:t>Ge calorimetry, initially with natural, later with isotopically enriched Ge, was the most sensitive approach.</a:t>
            </a:r>
          </a:p>
        </p:txBody>
      </p:sp>
      <p:sp>
        <p:nvSpPr>
          <p:cNvPr id="14" name="TextBox 13">
            <a:extLst>
              <a:ext uri="{FF2B5EF4-FFF2-40B4-BE49-F238E27FC236}">
                <a16:creationId xmlns:a16="http://schemas.microsoft.com/office/drawing/2014/main" id="{F06E43C6-697E-4752-9D24-459F504FCCBF}"/>
              </a:ext>
            </a:extLst>
          </p:cNvPr>
          <p:cNvSpPr txBox="1"/>
          <p:nvPr/>
        </p:nvSpPr>
        <p:spPr>
          <a:xfrm>
            <a:off x="5750098" y="3435767"/>
            <a:ext cx="6115331" cy="1200329"/>
          </a:xfrm>
          <a:prstGeom prst="rect">
            <a:avLst/>
          </a:prstGeom>
          <a:noFill/>
        </p:spPr>
        <p:txBody>
          <a:bodyPr wrap="square" rtlCol="0">
            <a:spAutoFit/>
          </a:bodyPr>
          <a:lstStyle/>
          <a:p>
            <a:r>
              <a:rPr lang="en-US" sz="2400" dirty="0">
                <a:solidFill>
                  <a:srgbClr val="CC00FF"/>
                </a:solidFill>
              </a:rPr>
              <a:t>Experiments based on </a:t>
            </a:r>
            <a:r>
              <a:rPr lang="en-US" sz="2400" baseline="30000" dirty="0">
                <a:solidFill>
                  <a:srgbClr val="CC00FF"/>
                </a:solidFill>
              </a:rPr>
              <a:t>130</a:t>
            </a:r>
            <a:r>
              <a:rPr lang="en-US" sz="2400" dirty="0">
                <a:solidFill>
                  <a:srgbClr val="CC00FF"/>
                </a:solidFill>
              </a:rPr>
              <a:t>Te are sensitive. Because of the high natural abundance of </a:t>
            </a:r>
            <a:r>
              <a:rPr lang="en-US" sz="2400" baseline="30000" dirty="0">
                <a:solidFill>
                  <a:srgbClr val="CC00FF"/>
                </a:solidFill>
              </a:rPr>
              <a:t>130</a:t>
            </a:r>
            <a:r>
              <a:rPr lang="en-US" sz="2400" dirty="0">
                <a:solidFill>
                  <a:srgbClr val="CC00FF"/>
                </a:solidFill>
              </a:rPr>
              <a:t>Te no enrichment is needed.</a:t>
            </a:r>
          </a:p>
        </p:txBody>
      </p:sp>
      <p:sp>
        <p:nvSpPr>
          <p:cNvPr id="17" name="TextBox 16">
            <a:extLst>
              <a:ext uri="{FF2B5EF4-FFF2-40B4-BE49-F238E27FC236}">
                <a16:creationId xmlns:a16="http://schemas.microsoft.com/office/drawing/2014/main" id="{B8E98C63-B82E-4F61-9166-051985CB46D8}"/>
              </a:ext>
            </a:extLst>
          </p:cNvPr>
          <p:cNvSpPr txBox="1"/>
          <p:nvPr/>
        </p:nvSpPr>
        <p:spPr>
          <a:xfrm>
            <a:off x="5750098" y="4663559"/>
            <a:ext cx="6337004" cy="830997"/>
          </a:xfrm>
          <a:prstGeom prst="rect">
            <a:avLst/>
          </a:prstGeom>
          <a:noFill/>
        </p:spPr>
        <p:txBody>
          <a:bodyPr wrap="square" rtlCol="0">
            <a:spAutoFit/>
          </a:bodyPr>
          <a:lstStyle/>
          <a:p>
            <a:r>
              <a:rPr lang="en-US" sz="2400" dirty="0">
                <a:solidFill>
                  <a:srgbClr val="FF0000"/>
                </a:solidFill>
              </a:rPr>
              <a:t>By now experiments with isotopically enriched </a:t>
            </a:r>
            <a:r>
              <a:rPr lang="en-US" sz="2400" dirty="0" err="1">
                <a:solidFill>
                  <a:srgbClr val="FF0000"/>
                </a:solidFill>
              </a:rPr>
              <a:t>Xe</a:t>
            </a:r>
            <a:r>
              <a:rPr lang="en-US" sz="2400" dirty="0">
                <a:solidFill>
                  <a:srgbClr val="FF0000"/>
                </a:solidFill>
              </a:rPr>
              <a:t> are competitive. Tracking detectors can be built.</a:t>
            </a:r>
          </a:p>
        </p:txBody>
      </p:sp>
      <p:pic>
        <p:nvPicPr>
          <p:cNvPr id="18" name="Picture 17">
            <a:extLst>
              <a:ext uri="{FF2B5EF4-FFF2-40B4-BE49-F238E27FC236}">
                <a16:creationId xmlns:a16="http://schemas.microsoft.com/office/drawing/2014/main" id="{FB88DF92-3CD0-4C72-BB59-EE96E17CA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927" y="968804"/>
            <a:ext cx="5387546" cy="5387546"/>
          </a:xfrm>
          <a:prstGeom prst="rect">
            <a:avLst/>
          </a:prstGeom>
          <a:ln>
            <a:noFill/>
          </a:ln>
        </p:spPr>
      </p:pic>
      <p:pic>
        <p:nvPicPr>
          <p:cNvPr id="15" name="Picture 14">
            <a:extLst>
              <a:ext uri="{FF2B5EF4-FFF2-40B4-BE49-F238E27FC236}">
                <a16:creationId xmlns:a16="http://schemas.microsoft.com/office/drawing/2014/main" id="{0871A405-5FDB-4F94-909A-B18C4ECFB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927" y="968804"/>
            <a:ext cx="5387546" cy="5387546"/>
          </a:xfrm>
          <a:prstGeom prst="rect">
            <a:avLst/>
          </a:prstGeom>
          <a:ln>
            <a:noFill/>
          </a:ln>
        </p:spPr>
      </p:pic>
      <p:pic>
        <p:nvPicPr>
          <p:cNvPr id="20" name="Picture 19">
            <a:extLst>
              <a:ext uri="{FF2B5EF4-FFF2-40B4-BE49-F238E27FC236}">
                <a16:creationId xmlns:a16="http://schemas.microsoft.com/office/drawing/2014/main" id="{7D67EDDE-B82D-498C-9E68-A16FA22016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27" y="968804"/>
            <a:ext cx="5387546" cy="5387546"/>
          </a:xfrm>
          <a:prstGeom prst="rect">
            <a:avLst/>
          </a:prstGeom>
          <a:ln>
            <a:noFill/>
          </a:ln>
        </p:spPr>
      </p:pic>
      <p:pic>
        <p:nvPicPr>
          <p:cNvPr id="24" name="Picture 23">
            <a:extLst>
              <a:ext uri="{FF2B5EF4-FFF2-40B4-BE49-F238E27FC236}">
                <a16:creationId xmlns:a16="http://schemas.microsoft.com/office/drawing/2014/main" id="{087944C9-5008-4DA1-A93C-FF7439EE6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927" y="968804"/>
            <a:ext cx="5387546" cy="5387546"/>
          </a:xfrm>
          <a:prstGeom prst="rect">
            <a:avLst/>
          </a:prstGeom>
          <a:ln>
            <a:noFill/>
          </a:ln>
        </p:spPr>
      </p:pic>
      <p:sp>
        <p:nvSpPr>
          <p:cNvPr id="6" name="TextBox 5">
            <a:extLst>
              <a:ext uri="{FF2B5EF4-FFF2-40B4-BE49-F238E27FC236}">
                <a16:creationId xmlns:a16="http://schemas.microsoft.com/office/drawing/2014/main" id="{2577E4A2-0543-4F72-9A6F-BD2D4D578F8F}"/>
              </a:ext>
            </a:extLst>
          </p:cNvPr>
          <p:cNvSpPr txBox="1"/>
          <p:nvPr/>
        </p:nvSpPr>
        <p:spPr>
          <a:xfrm>
            <a:off x="7857159" y="6488668"/>
            <a:ext cx="4334841" cy="369332"/>
          </a:xfrm>
          <a:prstGeom prst="rect">
            <a:avLst/>
          </a:prstGeom>
          <a:noFill/>
        </p:spPr>
        <p:txBody>
          <a:bodyPr wrap="none" rtlCol="0">
            <a:spAutoFit/>
          </a:bodyPr>
          <a:lstStyle/>
          <a:p>
            <a:r>
              <a:rPr lang="en-US" dirty="0"/>
              <a:t>“Improved” version of plot by Giorgio </a:t>
            </a:r>
            <a:r>
              <a:rPr lang="en-US" dirty="0" err="1"/>
              <a:t>Gratta</a:t>
            </a:r>
            <a:endParaRPr lang="en-US" dirty="0"/>
          </a:p>
        </p:txBody>
      </p:sp>
    </p:spTree>
    <p:extLst>
      <p:ext uri="{BB962C8B-B14F-4D97-AF65-F5344CB8AC3E}">
        <p14:creationId xmlns:p14="http://schemas.microsoft.com/office/powerpoint/2010/main" val="146078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0"/>
                            </p:stCondLst>
                            <p:childTnLst>
                              <p:par>
                                <p:cTn id="25" presetID="5" presetClass="entr" presetSubtype="1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par>
                          <p:cTn id="32" fill="hold">
                            <p:stCondLst>
                              <p:cond delay="0"/>
                            </p:stCondLst>
                            <p:childTnLst>
                              <p:par>
                                <p:cTn id="33" presetID="5" presetClass="entr" presetSubtype="1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8DC9D1-5C2D-4DFA-A3D6-33F97E15CDD3}"/>
              </a:ext>
            </a:extLst>
          </p:cNvPr>
          <p:cNvSpPr>
            <a:spLocks noGrp="1"/>
          </p:cNvSpPr>
          <p:nvPr>
            <p:ph type="dt" sz="quarter" idx="10"/>
          </p:nvPr>
        </p:nvSpPr>
        <p:spPr/>
        <p:txBody>
          <a:bodyPr/>
          <a:lstStyle/>
          <a:p>
            <a:pPr>
              <a:defRPr/>
            </a:pPr>
            <a:r>
              <a:rPr lang="en-US"/>
              <a:t>September 2019</a:t>
            </a:r>
          </a:p>
        </p:txBody>
      </p:sp>
      <p:sp>
        <p:nvSpPr>
          <p:cNvPr id="5" name="Footer Placeholder 4">
            <a:extLst>
              <a:ext uri="{FF2B5EF4-FFF2-40B4-BE49-F238E27FC236}">
                <a16:creationId xmlns:a16="http://schemas.microsoft.com/office/drawing/2014/main" id="{C7D73987-C134-435F-86B3-83FAC5108413}"/>
              </a:ext>
            </a:extLst>
          </p:cNvPr>
          <p:cNvSpPr>
            <a:spLocks noGrp="1"/>
          </p:cNvSpPr>
          <p:nvPr>
            <p:ph type="ftr" sz="quarter" idx="11"/>
          </p:nvPr>
        </p:nvSpPr>
        <p:spPr/>
        <p:txBody>
          <a:bodyPr/>
          <a:lstStyle/>
          <a:p>
            <a:pPr>
              <a:defRPr/>
            </a:pPr>
            <a:r>
              <a:rPr lang="en-US"/>
              <a:t>Erice</a:t>
            </a:r>
          </a:p>
        </p:txBody>
      </p:sp>
      <p:sp>
        <p:nvSpPr>
          <p:cNvPr id="45060" name="Slide Number Placeholder 5">
            <a:extLst>
              <a:ext uri="{FF2B5EF4-FFF2-40B4-BE49-F238E27FC236}">
                <a16:creationId xmlns:a16="http://schemas.microsoft.com/office/drawing/2014/main" id="{7BCF42C4-1212-48ED-8FB0-7E77802228FE}"/>
              </a:ext>
            </a:extLst>
          </p:cNvPr>
          <p:cNvSpPr>
            <a:spLocks noGrp="1"/>
          </p:cNvSpPr>
          <p:nvPr>
            <p:ph type="sldNum" sz="quarter" idx="12"/>
          </p:nvPr>
        </p:nvSpPr>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defRPr/>
            </a:pPr>
            <a:fld id="{DBCFF30C-4657-4BD1-A3B4-CA05D8DACECD}" type="slidenum">
              <a:rPr lang="en-US" altLang="en-US" sz="750"/>
              <a:pPr>
                <a:spcBef>
                  <a:spcPct val="0"/>
                </a:spcBef>
                <a:buFontTx/>
                <a:buNone/>
                <a:defRPr/>
              </a:pPr>
              <a:t>30</a:t>
            </a:fld>
            <a:endParaRPr lang="en-US" altLang="en-US" sz="750"/>
          </a:p>
        </p:txBody>
      </p:sp>
      <p:sp>
        <p:nvSpPr>
          <p:cNvPr id="3" name="TextBox 2">
            <a:extLst>
              <a:ext uri="{FF2B5EF4-FFF2-40B4-BE49-F238E27FC236}">
                <a16:creationId xmlns:a16="http://schemas.microsoft.com/office/drawing/2014/main" id="{A97AE81D-DD15-4105-AA6D-7E1582E9A134}"/>
              </a:ext>
            </a:extLst>
          </p:cNvPr>
          <p:cNvSpPr txBox="1"/>
          <p:nvPr/>
        </p:nvSpPr>
        <p:spPr>
          <a:xfrm>
            <a:off x="328387" y="229054"/>
            <a:ext cx="2153988" cy="461665"/>
          </a:xfrm>
          <a:prstGeom prst="rect">
            <a:avLst/>
          </a:prstGeom>
          <a:noFill/>
        </p:spPr>
        <p:txBody>
          <a:bodyPr wrap="none">
            <a:spAutoFit/>
          </a:bodyPr>
          <a:lstStyle/>
          <a:p>
            <a:pPr>
              <a:defRPr/>
            </a:pPr>
            <a:r>
              <a:rPr lang="en-US" sz="2400" dirty="0"/>
              <a:t>Charge readout</a:t>
            </a:r>
          </a:p>
        </p:txBody>
      </p:sp>
      <p:sp>
        <p:nvSpPr>
          <p:cNvPr id="6" name="TextBox 5">
            <a:extLst>
              <a:ext uri="{FF2B5EF4-FFF2-40B4-BE49-F238E27FC236}">
                <a16:creationId xmlns:a16="http://schemas.microsoft.com/office/drawing/2014/main" id="{27C4B513-B007-48E4-A3E8-9ABB88E0AE6C}"/>
              </a:ext>
            </a:extLst>
          </p:cNvPr>
          <p:cNvSpPr txBox="1"/>
          <p:nvPr/>
        </p:nvSpPr>
        <p:spPr>
          <a:xfrm>
            <a:off x="328387" y="857024"/>
            <a:ext cx="10880026" cy="4524315"/>
          </a:xfrm>
          <a:prstGeom prst="rect">
            <a:avLst/>
          </a:prstGeom>
          <a:noFill/>
        </p:spPr>
        <p:txBody>
          <a:bodyPr wrap="square">
            <a:spAutoFit/>
          </a:bodyPr>
          <a:lstStyle/>
          <a:p>
            <a:pPr>
              <a:defRPr/>
            </a:pPr>
            <a:r>
              <a:rPr lang="en-US" sz="2400" dirty="0">
                <a:solidFill>
                  <a:srgbClr val="0070C0"/>
                </a:solidFill>
              </a:rPr>
              <a:t>No free standing wires (EXO-200 option) because of  concerns about length, temperature cycling, material for harp support and modularity.</a:t>
            </a:r>
          </a:p>
          <a:p>
            <a:pPr>
              <a:defRPr/>
            </a:pPr>
            <a:endParaRPr lang="en-US" sz="2400" dirty="0"/>
          </a:p>
          <a:p>
            <a:pPr>
              <a:defRPr/>
            </a:pPr>
            <a:r>
              <a:rPr lang="en-US" sz="2400" dirty="0">
                <a:solidFill>
                  <a:srgbClr val="00B050"/>
                </a:solidFill>
              </a:rPr>
              <a:t>Quartz tiles are modular, reliable, eventually with built-in readout.</a:t>
            </a:r>
          </a:p>
          <a:p>
            <a:pPr>
              <a:defRPr/>
            </a:pPr>
            <a:endParaRPr lang="en-US" sz="2400" dirty="0">
              <a:solidFill>
                <a:srgbClr val="00B050"/>
              </a:solidFill>
            </a:endParaRPr>
          </a:p>
          <a:p>
            <a:pPr>
              <a:defRPr/>
            </a:pPr>
            <a:r>
              <a:rPr lang="en-US" sz="2400" dirty="0"/>
              <a:t>Critical parameters:</a:t>
            </a:r>
          </a:p>
          <a:p>
            <a:pPr>
              <a:defRPr/>
            </a:pPr>
            <a:endParaRPr lang="en-US" sz="2400" dirty="0"/>
          </a:p>
          <a:p>
            <a:pPr marL="214313" indent="-214313">
              <a:buFontTx/>
              <a:buChar char="-"/>
              <a:defRPr/>
            </a:pPr>
            <a:r>
              <a:rPr lang="en-US" sz="2400" dirty="0"/>
              <a:t>Pitch (6 mm favored)</a:t>
            </a:r>
          </a:p>
          <a:p>
            <a:pPr marL="214313" indent="-214313">
              <a:buFontTx/>
              <a:buChar char="-"/>
              <a:defRPr/>
            </a:pPr>
            <a:r>
              <a:rPr lang="en-US" sz="2400" dirty="0"/>
              <a:t>Radioactivity</a:t>
            </a:r>
          </a:p>
          <a:p>
            <a:pPr marL="214313" indent="-214313">
              <a:buFontTx/>
              <a:buChar char="-"/>
              <a:defRPr/>
            </a:pPr>
            <a:r>
              <a:rPr lang="en-US" sz="2400" dirty="0"/>
              <a:t>Capacitance</a:t>
            </a:r>
          </a:p>
          <a:p>
            <a:pPr marL="214313" indent="-214313">
              <a:buFontTx/>
              <a:buChar char="-"/>
              <a:defRPr/>
            </a:pPr>
            <a:r>
              <a:rPr lang="en-US" sz="2400" dirty="0"/>
              <a:t>Readout from the rear</a:t>
            </a:r>
          </a:p>
          <a:p>
            <a:pPr marL="214313" indent="-214313">
              <a:buFontTx/>
              <a:buChar char="-"/>
              <a:defRPr/>
            </a:pPr>
            <a:r>
              <a:rPr lang="en-US" sz="2400" dirty="0"/>
              <a:t>Signal shape (no shielding grid)</a:t>
            </a:r>
          </a:p>
        </p:txBody>
      </p:sp>
      <p:pic>
        <p:nvPicPr>
          <p:cNvPr id="57351" name="Picture 2">
            <a:extLst>
              <a:ext uri="{FF2B5EF4-FFF2-40B4-BE49-F238E27FC236}">
                <a16:creationId xmlns:a16="http://schemas.microsoft.com/office/drawing/2014/main" id="{0325187F-3C49-4015-A101-8E1CFC7AD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5888" y="2590800"/>
            <a:ext cx="5340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B4C4F0-F760-41A9-BD7E-D02F8F9058CC}"/>
              </a:ext>
            </a:extLst>
          </p:cNvPr>
          <p:cNvSpPr>
            <a:spLocks noGrp="1"/>
          </p:cNvSpPr>
          <p:nvPr>
            <p:ph type="dt" sz="half" idx="10"/>
          </p:nvPr>
        </p:nvSpPr>
        <p:spPr/>
        <p:txBody>
          <a:bodyPr/>
          <a:lstStyle/>
          <a:p>
            <a:pPr>
              <a:defRPr/>
            </a:pPr>
            <a:r>
              <a:rPr lang="en-US"/>
              <a:t>September 2019</a:t>
            </a:r>
          </a:p>
        </p:txBody>
      </p:sp>
      <p:sp>
        <p:nvSpPr>
          <p:cNvPr id="5" name="Footer Placeholder 4">
            <a:extLst>
              <a:ext uri="{FF2B5EF4-FFF2-40B4-BE49-F238E27FC236}">
                <a16:creationId xmlns:a16="http://schemas.microsoft.com/office/drawing/2014/main" id="{6AD5924A-4950-4AC0-9A88-FF9C5D29C92F}"/>
              </a:ext>
            </a:extLst>
          </p:cNvPr>
          <p:cNvSpPr>
            <a:spLocks noGrp="1"/>
          </p:cNvSpPr>
          <p:nvPr>
            <p:ph type="ftr" sz="quarter" idx="11"/>
          </p:nvPr>
        </p:nvSpPr>
        <p:spPr/>
        <p:txBody>
          <a:bodyPr/>
          <a:lstStyle/>
          <a:p>
            <a:pPr>
              <a:defRPr/>
            </a:pPr>
            <a:r>
              <a:rPr lang="en-US"/>
              <a:t>Erice</a:t>
            </a:r>
          </a:p>
        </p:txBody>
      </p:sp>
      <p:sp>
        <p:nvSpPr>
          <p:cNvPr id="45060" name="Slide Number Placeholder 5">
            <a:extLst>
              <a:ext uri="{FF2B5EF4-FFF2-40B4-BE49-F238E27FC236}">
                <a16:creationId xmlns:a16="http://schemas.microsoft.com/office/drawing/2014/main" id="{B349F39C-878E-4BF2-8AB1-FBAF450A97C1}"/>
              </a:ext>
            </a:extLst>
          </p:cNvPr>
          <p:cNvSpPr>
            <a:spLocks noGrp="1"/>
          </p:cNvSpPr>
          <p:nvPr>
            <p:ph type="sldNum" sz="quarter" idx="12"/>
          </p:nvPr>
        </p:nvSpPr>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defRPr/>
            </a:pPr>
            <a:fld id="{E199E91B-A7F4-481E-95FB-37FA0C614C85}" type="slidenum">
              <a:rPr lang="en-US" altLang="en-US" sz="750"/>
              <a:pPr>
                <a:spcBef>
                  <a:spcPct val="0"/>
                </a:spcBef>
                <a:buFontTx/>
                <a:buNone/>
                <a:defRPr/>
              </a:pPr>
              <a:t>31</a:t>
            </a:fld>
            <a:endParaRPr lang="en-US" altLang="en-US" sz="750"/>
          </a:p>
        </p:txBody>
      </p:sp>
      <p:pic>
        <p:nvPicPr>
          <p:cNvPr id="62469" name="pasted-image.png">
            <a:extLst>
              <a:ext uri="{FF2B5EF4-FFF2-40B4-BE49-F238E27FC236}">
                <a16:creationId xmlns:a16="http://schemas.microsoft.com/office/drawing/2014/main" id="{F783AC64-258A-44B0-956A-8E4492543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2" y="2171700"/>
            <a:ext cx="4637087"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35C12D50-2BD4-4BED-ABE3-809B48CE7FAA}"/>
              </a:ext>
            </a:extLst>
          </p:cNvPr>
          <p:cNvSpPr txBox="1"/>
          <p:nvPr/>
        </p:nvSpPr>
        <p:spPr>
          <a:xfrm>
            <a:off x="6406242" y="2255856"/>
            <a:ext cx="5519057" cy="830997"/>
          </a:xfrm>
          <a:prstGeom prst="rect">
            <a:avLst/>
          </a:prstGeom>
          <a:noFill/>
        </p:spPr>
        <p:txBody>
          <a:bodyPr wrap="square">
            <a:spAutoFit/>
          </a:bodyPr>
          <a:lstStyle/>
          <a:p>
            <a:pPr>
              <a:defRPr/>
            </a:pPr>
            <a:r>
              <a:rPr lang="en-US" sz="2400" i="1" dirty="0"/>
              <a:t>First sizeable arrays are now available</a:t>
            </a:r>
          </a:p>
          <a:p>
            <a:pPr>
              <a:defRPr/>
            </a:pPr>
            <a:r>
              <a:rPr lang="en-US" sz="2400" i="1" dirty="0"/>
              <a:t>(the dismountable hardware is temporary)</a:t>
            </a:r>
          </a:p>
        </p:txBody>
      </p:sp>
      <p:grpSp>
        <p:nvGrpSpPr>
          <p:cNvPr id="62471" name="Group 5">
            <a:extLst>
              <a:ext uri="{FF2B5EF4-FFF2-40B4-BE49-F238E27FC236}">
                <a16:creationId xmlns:a16="http://schemas.microsoft.com/office/drawing/2014/main" id="{7A713851-BB0B-4897-82D1-94CE056EC920}"/>
              </a:ext>
            </a:extLst>
          </p:cNvPr>
          <p:cNvGrpSpPr>
            <a:grpSpLocks/>
          </p:cNvGrpSpPr>
          <p:nvPr/>
        </p:nvGrpSpPr>
        <p:grpSpPr bwMode="auto">
          <a:xfrm>
            <a:off x="7429500" y="3247871"/>
            <a:ext cx="3873500" cy="3143250"/>
            <a:chOff x="4130280" y="2857500"/>
            <a:chExt cx="3873103" cy="3143250"/>
          </a:xfrm>
        </p:grpSpPr>
        <p:pic>
          <p:nvPicPr>
            <p:cNvPr id="62473" name="Picture 2">
              <a:extLst>
                <a:ext uri="{FF2B5EF4-FFF2-40B4-BE49-F238E27FC236}">
                  <a16:creationId xmlns:a16="http://schemas.microsoft.com/office/drawing/2014/main" id="{B18DFB7E-3704-4C36-8E9C-40A017E5D675}"/>
                </a:ext>
              </a:extLst>
            </p:cNvPr>
            <p:cNvPicPr>
              <a:picLocks noChangeAspect="1"/>
            </p:cNvPicPr>
            <p:nvPr/>
          </p:nvPicPr>
          <p:blipFill>
            <a:blip r:embed="rId4">
              <a:extLst>
                <a:ext uri="{28A0092B-C50C-407E-A947-70E740481C1C}">
                  <a14:useLocalDpi xmlns:a14="http://schemas.microsoft.com/office/drawing/2010/main" val="0"/>
                </a:ext>
              </a:extLst>
            </a:blip>
            <a:srcRect l="12222" t="12592" r="11111" b="4445"/>
            <a:stretch>
              <a:fillRect/>
            </a:stretch>
          </p:blipFill>
          <p:spPr bwMode="auto">
            <a:xfrm>
              <a:off x="4130280" y="2857500"/>
              <a:ext cx="387310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74" name="Straight Arrow Connector 8">
              <a:extLst>
                <a:ext uri="{FF2B5EF4-FFF2-40B4-BE49-F238E27FC236}">
                  <a16:creationId xmlns:a16="http://schemas.microsoft.com/office/drawing/2014/main" id="{B07D6E35-EBCE-4017-96FD-97483D20CC74}"/>
                </a:ext>
              </a:extLst>
            </p:cNvPr>
            <p:cNvCxnSpPr>
              <a:cxnSpLocks noChangeShapeType="1"/>
            </p:cNvCxnSpPr>
            <p:nvPr/>
          </p:nvCxnSpPr>
          <p:spPr bwMode="auto">
            <a:xfrm flipH="1" flipV="1">
              <a:off x="7760495" y="3694510"/>
              <a:ext cx="69056" cy="457200"/>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CC62D6D7-C3F4-428C-ABEA-C87478BF10EC}"/>
                </a:ext>
              </a:extLst>
            </p:cNvPr>
            <p:cNvSpPr txBox="1"/>
            <p:nvPr/>
          </p:nvSpPr>
          <p:spPr>
            <a:xfrm rot="21100251">
              <a:off x="7656626" y="3815784"/>
              <a:ext cx="312554" cy="215444"/>
            </a:xfrm>
            <a:prstGeom prst="rect">
              <a:avLst/>
            </a:prstGeom>
            <a:solidFill>
              <a:schemeClr val="bg1"/>
            </a:solidFill>
          </p:spPr>
          <p:txBody>
            <a:bodyPr wrap="none" lIns="0" tIns="0" rIns="0" bIns="0">
              <a:spAutoFit/>
            </a:bodyPr>
            <a:lstStyle/>
            <a:p>
              <a:pPr>
                <a:defRPr/>
              </a:pPr>
              <a:r>
                <a:rPr lang="en-US" sz="1400" b="1" dirty="0"/>
                <a:t>1cm</a:t>
              </a:r>
            </a:p>
          </p:txBody>
        </p:sp>
      </p:grpSp>
      <p:sp>
        <p:nvSpPr>
          <p:cNvPr id="3" name="TextBox 2">
            <a:extLst>
              <a:ext uri="{FF2B5EF4-FFF2-40B4-BE49-F238E27FC236}">
                <a16:creationId xmlns:a16="http://schemas.microsoft.com/office/drawing/2014/main" id="{C4C06F2D-D5B0-462C-BC00-D1458C4052DD}"/>
              </a:ext>
            </a:extLst>
          </p:cNvPr>
          <p:cNvSpPr txBox="1"/>
          <p:nvPr/>
        </p:nvSpPr>
        <p:spPr>
          <a:xfrm>
            <a:off x="434660" y="1044753"/>
            <a:ext cx="9147184" cy="830997"/>
          </a:xfrm>
          <a:prstGeom prst="rect">
            <a:avLst/>
          </a:prstGeom>
          <a:noFill/>
        </p:spPr>
        <p:txBody>
          <a:bodyPr wrap="none">
            <a:spAutoFit/>
          </a:bodyPr>
          <a:lstStyle/>
          <a:p>
            <a:pPr>
              <a:defRPr/>
            </a:pPr>
            <a:r>
              <a:rPr lang="en-US" sz="2400" dirty="0" err="1"/>
              <a:t>Photodetectors</a:t>
            </a:r>
            <a:r>
              <a:rPr lang="en-US" sz="2400" dirty="0"/>
              <a:t>: 4.5m</a:t>
            </a:r>
            <a:r>
              <a:rPr lang="en-US" sz="2400" baseline="30000" dirty="0"/>
              <a:t>2</a:t>
            </a:r>
            <a:r>
              <a:rPr lang="en-US" sz="2400" dirty="0"/>
              <a:t> of VUV-sensitive </a:t>
            </a:r>
            <a:r>
              <a:rPr lang="en-US" sz="2400" dirty="0" err="1"/>
              <a:t>SiPMs</a:t>
            </a:r>
            <a:endParaRPr lang="en-US" sz="2400" dirty="0"/>
          </a:p>
          <a:p>
            <a:pPr>
              <a:defRPr/>
            </a:pPr>
            <a:r>
              <a:rPr lang="en-US" sz="2400" dirty="0"/>
              <a:t>To be used as bare dies to minimize the radioactivity inside the detector.</a:t>
            </a:r>
          </a:p>
        </p:txBody>
      </p:sp>
      <p:sp>
        <p:nvSpPr>
          <p:cNvPr id="6" name="TextBox 5">
            <a:extLst>
              <a:ext uri="{FF2B5EF4-FFF2-40B4-BE49-F238E27FC236}">
                <a16:creationId xmlns:a16="http://schemas.microsoft.com/office/drawing/2014/main" id="{92B1FDDB-DF6B-4D5B-A69C-3543582FD6F2}"/>
              </a:ext>
            </a:extLst>
          </p:cNvPr>
          <p:cNvSpPr txBox="1"/>
          <p:nvPr/>
        </p:nvSpPr>
        <p:spPr>
          <a:xfrm>
            <a:off x="434660" y="380354"/>
            <a:ext cx="1852880" cy="461665"/>
          </a:xfrm>
          <a:prstGeom prst="rect">
            <a:avLst/>
          </a:prstGeom>
          <a:noFill/>
        </p:spPr>
        <p:txBody>
          <a:bodyPr wrap="none" rtlCol="0">
            <a:spAutoFit/>
          </a:bodyPr>
          <a:lstStyle/>
          <a:p>
            <a:r>
              <a:rPr lang="en-US" sz="2400" dirty="0"/>
              <a:t>Light readout</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8E08C1BD-76C6-41F2-91CE-D82965365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95" y="1043781"/>
            <a:ext cx="6367462"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Date Placeholder 3">
            <a:extLst>
              <a:ext uri="{FF2B5EF4-FFF2-40B4-BE49-F238E27FC236}">
                <a16:creationId xmlns:a16="http://schemas.microsoft.com/office/drawing/2014/main" id="{0A1275D3-BB49-42FA-9EFD-4759B4549CD3}"/>
              </a:ext>
            </a:extLst>
          </p:cNvPr>
          <p:cNvSpPr>
            <a:spLocks noGrp="1"/>
          </p:cNvSpPr>
          <p:nvPr>
            <p:ph type="dt" sz="half"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September 2019</a:t>
            </a:r>
          </a:p>
        </p:txBody>
      </p:sp>
      <p:sp>
        <p:nvSpPr>
          <p:cNvPr id="64516" name="Footer Placeholder 4">
            <a:extLst>
              <a:ext uri="{FF2B5EF4-FFF2-40B4-BE49-F238E27FC236}">
                <a16:creationId xmlns:a16="http://schemas.microsoft.com/office/drawing/2014/main" id="{4F4FDB0B-76BE-4D73-AD2C-D9FAA3C1D51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Erice</a:t>
            </a:r>
          </a:p>
        </p:txBody>
      </p:sp>
      <p:sp>
        <p:nvSpPr>
          <p:cNvPr id="64517" name="Slide Number Placeholder 5">
            <a:extLst>
              <a:ext uri="{FF2B5EF4-FFF2-40B4-BE49-F238E27FC236}">
                <a16:creationId xmlns:a16="http://schemas.microsoft.com/office/drawing/2014/main" id="{8E6A3A5F-7D8B-4BCC-9726-DE2F1636786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99D528-14BF-4BE0-86E4-6BDE0996A6B8}" type="slidenum">
              <a:rPr lang="en-US" altLang="en-US" sz="1000">
                <a:solidFill>
                  <a:srgbClr val="000000"/>
                </a:solidFill>
              </a:rPr>
              <a:pPr>
                <a:spcBef>
                  <a:spcPct val="0"/>
                </a:spcBef>
                <a:buFontTx/>
                <a:buNone/>
              </a:pPr>
              <a:t>32</a:t>
            </a:fld>
            <a:endParaRPr lang="en-US" altLang="en-US" sz="1000">
              <a:solidFill>
                <a:srgbClr val="000000"/>
              </a:solidFill>
            </a:endParaRPr>
          </a:p>
        </p:txBody>
      </p:sp>
      <p:cxnSp>
        <p:nvCxnSpPr>
          <p:cNvPr id="8" name="直接连接符 8">
            <a:extLst>
              <a:ext uri="{FF2B5EF4-FFF2-40B4-BE49-F238E27FC236}">
                <a16:creationId xmlns:a16="http://schemas.microsoft.com/office/drawing/2014/main" id="{988D157C-7486-4371-8C55-44B556117334}"/>
              </a:ext>
            </a:extLst>
          </p:cNvPr>
          <p:cNvCxnSpPr>
            <a:cxnSpLocks/>
          </p:cNvCxnSpPr>
          <p:nvPr/>
        </p:nvCxnSpPr>
        <p:spPr>
          <a:xfrm>
            <a:off x="1392000" y="3290889"/>
            <a:ext cx="838200" cy="3175"/>
          </a:xfrm>
          <a:prstGeom prst="line">
            <a:avLst/>
          </a:prstGeom>
          <a:ln w="412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直接连接符 9">
            <a:extLst>
              <a:ext uri="{FF2B5EF4-FFF2-40B4-BE49-F238E27FC236}">
                <a16:creationId xmlns:a16="http://schemas.microsoft.com/office/drawing/2014/main" id="{094877AB-EFB7-42CC-B852-519ACB0033CC}"/>
              </a:ext>
            </a:extLst>
          </p:cNvPr>
          <p:cNvCxnSpPr>
            <a:cxnSpLocks/>
          </p:cNvCxnSpPr>
          <p:nvPr/>
        </p:nvCxnSpPr>
        <p:spPr>
          <a:xfrm>
            <a:off x="2250838" y="1236664"/>
            <a:ext cx="0" cy="2054225"/>
          </a:xfrm>
          <a:prstGeom prst="line">
            <a:avLst/>
          </a:prstGeom>
          <a:ln w="41275">
            <a:solidFill>
              <a:srgbClr val="FFC000"/>
            </a:solidFill>
          </a:ln>
        </p:spPr>
        <p:style>
          <a:lnRef idx="1">
            <a:schemeClr val="accent1"/>
          </a:lnRef>
          <a:fillRef idx="0">
            <a:schemeClr val="accent1"/>
          </a:fillRef>
          <a:effectRef idx="0">
            <a:schemeClr val="accent1"/>
          </a:effectRef>
          <a:fontRef idx="minor">
            <a:schemeClr val="tx1"/>
          </a:fontRef>
        </p:style>
      </p:cxnSp>
      <p:sp>
        <p:nvSpPr>
          <p:cNvPr id="64520" name="文本框 12">
            <a:extLst>
              <a:ext uri="{FF2B5EF4-FFF2-40B4-BE49-F238E27FC236}">
                <a16:creationId xmlns:a16="http://schemas.microsoft.com/office/drawing/2014/main" id="{25D22103-0492-4066-B504-2A77910A33EB}"/>
              </a:ext>
            </a:extLst>
          </p:cNvPr>
          <p:cNvSpPr txBox="1">
            <a:spLocks noChangeArrowheads="1"/>
          </p:cNvSpPr>
          <p:nvPr/>
        </p:nvSpPr>
        <p:spPr bwMode="auto">
          <a:xfrm>
            <a:off x="3541714" y="1495425"/>
            <a:ext cx="92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600" b="1">
                <a:solidFill>
                  <a:srgbClr val="FFC000"/>
                </a:solidFill>
                <a:ea typeface="SimSun" panose="02010600030101010101" pitchFamily="2" charset="-122"/>
                <a:cs typeface="Times New Roman" panose="02020603050405020304" pitchFamily="18" charset="0"/>
              </a:rPr>
              <a:t>nEXO</a:t>
            </a:r>
          </a:p>
          <a:p>
            <a:pPr>
              <a:spcBef>
                <a:spcPct val="0"/>
              </a:spcBef>
              <a:buFontTx/>
              <a:buNone/>
            </a:pPr>
            <a:r>
              <a:rPr lang="en-US" altLang="zh-CN" sz="1600" b="1">
                <a:solidFill>
                  <a:srgbClr val="FFC000"/>
                </a:solidFill>
                <a:ea typeface="SimSun" panose="02010600030101010101" pitchFamily="2" charset="-122"/>
                <a:cs typeface="Times New Roman" panose="02020603050405020304" pitchFamily="18" charset="0"/>
              </a:rPr>
              <a:t>goal</a:t>
            </a:r>
            <a:endParaRPr lang="zh-CN" altLang="en-US" sz="1600" b="1">
              <a:solidFill>
                <a:srgbClr val="FFC000"/>
              </a:solidFill>
              <a:ea typeface="SimSun" panose="02010600030101010101" pitchFamily="2" charset="-122"/>
              <a:cs typeface="Times New Roman" panose="02020603050405020304" pitchFamily="18" charset="0"/>
            </a:endParaRPr>
          </a:p>
        </p:txBody>
      </p:sp>
      <p:sp>
        <p:nvSpPr>
          <p:cNvPr id="64521" name="TextBox 11">
            <a:extLst>
              <a:ext uri="{FF2B5EF4-FFF2-40B4-BE49-F238E27FC236}">
                <a16:creationId xmlns:a16="http://schemas.microsoft.com/office/drawing/2014/main" id="{16F9B3E1-A6F5-44E3-93CA-B8BDB4413A8E}"/>
              </a:ext>
            </a:extLst>
          </p:cNvPr>
          <p:cNvSpPr txBox="1">
            <a:spLocks noChangeArrowheads="1"/>
          </p:cNvSpPr>
          <p:nvPr/>
        </p:nvSpPr>
        <p:spPr bwMode="auto">
          <a:xfrm>
            <a:off x="429986" y="248265"/>
            <a:ext cx="110125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mn-lt"/>
              </a:rPr>
              <a:t>After initial R&amp;D: 1 cm</a:t>
            </a:r>
            <a:r>
              <a:rPr lang="en-US" altLang="en-US" sz="2400" baseline="30000" dirty="0">
                <a:latin typeface="+mn-lt"/>
              </a:rPr>
              <a:t>2</a:t>
            </a:r>
            <a:r>
              <a:rPr lang="en-US" altLang="en-US" sz="2400" dirty="0">
                <a:latin typeface="+mn-lt"/>
              </a:rPr>
              <a:t> VUV devices now match </a:t>
            </a:r>
            <a:r>
              <a:rPr lang="en-US" altLang="en-US" sz="2400" dirty="0" err="1">
                <a:latin typeface="+mn-lt"/>
              </a:rPr>
              <a:t>nEXO</a:t>
            </a:r>
            <a:r>
              <a:rPr lang="en-US" altLang="en-US" sz="2400" dirty="0">
                <a:latin typeface="+mn-lt"/>
              </a:rPr>
              <a:t> specs, with a bias of  about 30 V </a:t>
            </a:r>
          </a:p>
          <a:p>
            <a:pPr>
              <a:spcBef>
                <a:spcPct val="0"/>
              </a:spcBef>
              <a:buFontTx/>
              <a:buNone/>
            </a:pPr>
            <a:r>
              <a:rPr lang="en-US" altLang="en-US" sz="2400" dirty="0">
                <a:solidFill>
                  <a:srgbClr val="000000"/>
                </a:solidFill>
                <a:latin typeface="+mn-lt"/>
              </a:rPr>
              <a:t>(compared to 1500 V of EXO-200 APDs)</a:t>
            </a:r>
          </a:p>
        </p:txBody>
      </p:sp>
      <p:sp>
        <p:nvSpPr>
          <p:cNvPr id="64522" name="Rectangle 10">
            <a:extLst>
              <a:ext uri="{FF2B5EF4-FFF2-40B4-BE49-F238E27FC236}">
                <a16:creationId xmlns:a16="http://schemas.microsoft.com/office/drawing/2014/main" id="{16A289E4-AB89-4445-A946-64BC40FA66E7}"/>
              </a:ext>
            </a:extLst>
          </p:cNvPr>
          <p:cNvSpPr>
            <a:spLocks noChangeArrowheads="1"/>
          </p:cNvSpPr>
          <p:nvPr/>
        </p:nvSpPr>
        <p:spPr bwMode="auto">
          <a:xfrm rot="16200000">
            <a:off x="-1291073" y="3057847"/>
            <a:ext cx="315546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dirty="0"/>
              <a:t>IEEE Trans. NS 65 (2018) 2823 </a:t>
            </a:r>
          </a:p>
        </p:txBody>
      </p:sp>
      <p:sp>
        <p:nvSpPr>
          <p:cNvPr id="64523" name="TextBox 11">
            <a:extLst>
              <a:ext uri="{FF2B5EF4-FFF2-40B4-BE49-F238E27FC236}">
                <a16:creationId xmlns:a16="http://schemas.microsoft.com/office/drawing/2014/main" id="{26CFB116-6EFA-4E49-8730-E6ED589FA7AB}"/>
              </a:ext>
            </a:extLst>
          </p:cNvPr>
          <p:cNvSpPr txBox="1">
            <a:spLocks noChangeArrowheads="1"/>
          </p:cNvSpPr>
          <p:nvPr/>
        </p:nvSpPr>
        <p:spPr bwMode="auto">
          <a:xfrm>
            <a:off x="1133619" y="5894685"/>
            <a:ext cx="5909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0000FF"/>
                </a:solidFill>
                <a:latin typeface="+mn-lt"/>
              </a:rPr>
              <a:t>Radioactive found to be within requirements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558F394-5891-41E5-B8EE-4354CA812CCE}"/>
                  </a:ext>
                </a:extLst>
              </p:cNvPr>
              <p:cNvSpPr txBox="1"/>
              <p:nvPr/>
            </p:nvSpPr>
            <p:spPr>
              <a:xfrm>
                <a:off x="7757674" y="801595"/>
                <a:ext cx="4114800" cy="5472524"/>
              </a:xfrm>
              <a:prstGeom prst="rect">
                <a:avLst/>
              </a:prstGeom>
              <a:noFill/>
            </p:spPr>
            <p:txBody>
              <a:bodyPr wrap="square" rtlCol="0">
                <a:spAutoFit/>
              </a:bodyPr>
              <a:lstStyle/>
              <a:p>
                <a:r>
                  <a:rPr lang="en-US" sz="2400" dirty="0">
                    <a:solidFill>
                      <a:srgbClr val="FF0000"/>
                    </a:solidFill>
                  </a:rPr>
                  <a:t>We estimate that an energy resolution of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i="1" smtClean="0">
                            <a:solidFill>
                              <a:srgbClr val="FF0000"/>
                            </a:solidFill>
                            <a:latin typeface="Cambria Math" panose="02040503050406030204" pitchFamily="18" charset="0"/>
                            <a:ea typeface="Cambria Math" panose="02040503050406030204" pitchFamily="18" charset="0"/>
                          </a:rPr>
                          <m:t>𝜎</m:t>
                        </m:r>
                      </m:num>
                      <m:den>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𝑄</m:t>
                            </m:r>
                          </m:e>
                          <m:sub>
                            <m:r>
                              <a:rPr lang="en-US" sz="2400" i="1" smtClean="0">
                                <a:solidFill>
                                  <a:srgbClr val="FF0000"/>
                                </a:solidFill>
                                <a:latin typeface="Cambria Math" panose="02040503050406030204" pitchFamily="18" charset="0"/>
                                <a:ea typeface="Cambria Math" panose="02040503050406030204" pitchFamily="18" charset="0"/>
                              </a:rPr>
                              <m:t>𝛽𝛽</m:t>
                            </m:r>
                          </m:sub>
                        </m:sSub>
                      </m:den>
                    </m:f>
                    <m:r>
                      <a:rPr lang="en-US" sz="2400" b="0" i="1" smtClean="0">
                        <a:solidFill>
                          <a:srgbClr val="FF0000"/>
                        </a:solidFill>
                        <a:latin typeface="Cambria Math" panose="02040503050406030204" pitchFamily="18" charset="0"/>
                      </a:rPr>
                      <m:t>=0.01</m:t>
                    </m:r>
                  </m:oMath>
                </a14:m>
                <a:r>
                  <a:rPr lang="en-US" sz="2400" dirty="0">
                    <a:solidFill>
                      <a:srgbClr val="FF0000"/>
                    </a:solidFill>
                  </a:rPr>
                  <a:t> is achievable this way.</a:t>
                </a:r>
              </a:p>
              <a:p>
                <a:endParaRPr lang="en-US" sz="2400" dirty="0">
                  <a:solidFill>
                    <a:srgbClr val="FF0000"/>
                  </a:solidFill>
                </a:endParaRPr>
              </a:p>
              <a:p>
                <a:r>
                  <a:rPr lang="en-US" sz="2400" dirty="0">
                    <a:solidFill>
                      <a:srgbClr val="336600"/>
                    </a:solidFill>
                  </a:rPr>
                  <a:t>We believe this energy resolution to be sufficient: </a:t>
                </a:r>
                <a14:m>
                  <m:oMath xmlns:m="http://schemas.openxmlformats.org/officeDocument/2006/math">
                    <m:r>
                      <a:rPr lang="en-US" sz="2400" b="0" i="1" smtClean="0">
                        <a:solidFill>
                          <a:srgbClr val="336600"/>
                        </a:solidFill>
                        <a:latin typeface="Cambria Math" panose="02040503050406030204" pitchFamily="18" charset="0"/>
                      </a:rPr>
                      <m:t>2</m:t>
                    </m:r>
                    <m:r>
                      <a:rPr lang="en-US" sz="2400" b="0" i="1" smtClean="0">
                        <a:solidFill>
                          <a:srgbClr val="336600"/>
                        </a:solidFill>
                        <a:latin typeface="Cambria Math" panose="02040503050406030204" pitchFamily="18" charset="0"/>
                        <a:ea typeface="Cambria Math" panose="02040503050406030204" pitchFamily="18" charset="0"/>
                      </a:rPr>
                      <m:t>𝜈𝛽𝛽</m:t>
                    </m:r>
                  </m:oMath>
                </a14:m>
                <a:r>
                  <a:rPr lang="en-US" sz="2400" dirty="0">
                    <a:solidFill>
                      <a:srgbClr val="336600"/>
                    </a:solidFill>
                  </a:rPr>
                  <a:t>-decay contributes abut 5% of the inner 2 </a:t>
                </a:r>
                <a:r>
                  <a:rPr lang="en-US" sz="2400" dirty="0" err="1">
                    <a:solidFill>
                      <a:srgbClr val="336600"/>
                    </a:solidFill>
                  </a:rPr>
                  <a:t>tonne</a:t>
                </a:r>
                <a:r>
                  <a:rPr lang="en-US" sz="2400" dirty="0">
                    <a:solidFill>
                      <a:srgbClr val="336600"/>
                    </a:solidFill>
                  </a:rPr>
                  <a:t> SS-background.</a:t>
                </a:r>
              </a:p>
              <a:p>
                <a:endParaRPr lang="en-US" sz="2400" dirty="0">
                  <a:solidFill>
                    <a:srgbClr val="336600"/>
                  </a:solidFill>
                </a:endParaRPr>
              </a:p>
              <a:p>
                <a:r>
                  <a:rPr lang="en-US" sz="2400" dirty="0">
                    <a:solidFill>
                      <a:srgbClr val="0000FF"/>
                    </a:solidFill>
                  </a:rPr>
                  <a:t>We further estimate that SS/(SS+MS) = 1/10, at Q</a:t>
                </a:r>
                <a:r>
                  <a:rPr lang="el-GR" sz="2400" baseline="-25000" dirty="0">
                    <a:solidFill>
                      <a:srgbClr val="0000FF"/>
                    </a:solidFill>
                    <a:latin typeface="Calibri" panose="020F0502020204030204" pitchFamily="34" charset="0"/>
                    <a:cs typeface="Calibri" panose="020F0502020204030204" pitchFamily="34" charset="0"/>
                  </a:rPr>
                  <a:t>ββ</a:t>
                </a:r>
                <a:r>
                  <a:rPr lang="en-US" sz="2400" dirty="0">
                    <a:solidFill>
                      <a:srgbClr val="0000FF"/>
                    </a:solidFill>
                  </a:rPr>
                  <a:t>, will be achievable with this readout strategy.</a:t>
                </a:r>
              </a:p>
            </p:txBody>
          </p:sp>
        </mc:Choice>
        <mc:Fallback xmlns="">
          <p:sp>
            <p:nvSpPr>
              <p:cNvPr id="2" name="TextBox 1">
                <a:extLst>
                  <a:ext uri="{FF2B5EF4-FFF2-40B4-BE49-F238E27FC236}">
                    <a16:creationId xmlns:a16="http://schemas.microsoft.com/office/drawing/2014/main" id="{8558F394-5891-41E5-B8EE-4354CA812CCE}"/>
                  </a:ext>
                </a:extLst>
              </p:cNvPr>
              <p:cNvSpPr txBox="1">
                <a:spLocks noRot="1" noChangeAspect="1" noMove="1" noResize="1" noEditPoints="1" noAdjustHandles="1" noChangeArrowheads="1" noChangeShapeType="1" noTextEdit="1"/>
              </p:cNvSpPr>
              <p:nvPr/>
            </p:nvSpPr>
            <p:spPr>
              <a:xfrm>
                <a:off x="7757674" y="801595"/>
                <a:ext cx="4114800" cy="5472524"/>
              </a:xfrm>
              <a:prstGeom prst="rect">
                <a:avLst/>
              </a:prstGeom>
              <a:blipFill>
                <a:blip r:embed="rId3"/>
                <a:stretch>
                  <a:fillRect l="-2370" t="-891" r="-2815" b="-155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3B55396-F3FA-4803-BD07-B85045BE8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7594"/>
            <a:ext cx="6998857" cy="5229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23"/>
                                        </p:tgtEl>
                                        <p:attrNameLst>
                                          <p:attrName>style.visibility</p:attrName>
                                        </p:attrNameLst>
                                      </p:cBhvr>
                                      <p:to>
                                        <p:strVal val="visible"/>
                                      </p:to>
                                    </p:set>
                                    <p:animEffect transition="in" filter="checkerboard(across)">
                                      <p:cBhvr>
                                        <p:cTn id="7" dur="500"/>
                                        <p:tgtEl>
                                          <p:spTgt spid="645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98375C-9C2B-4C42-8D4E-91E8C98EF06F}"/>
              </a:ext>
            </a:extLst>
          </p:cNvPr>
          <p:cNvSpPr>
            <a:spLocks noGrp="1"/>
          </p:cNvSpPr>
          <p:nvPr>
            <p:ph type="dt" sz="half" idx="10"/>
          </p:nvPr>
        </p:nvSpPr>
        <p:spPr/>
        <p:txBody>
          <a:bodyPr/>
          <a:lstStyle/>
          <a:p>
            <a:r>
              <a:rPr lang="en-US"/>
              <a:t>September 2019</a:t>
            </a:r>
          </a:p>
        </p:txBody>
      </p:sp>
      <p:sp>
        <p:nvSpPr>
          <p:cNvPr id="5" name="Footer Placeholder 4">
            <a:extLst>
              <a:ext uri="{FF2B5EF4-FFF2-40B4-BE49-F238E27FC236}">
                <a16:creationId xmlns:a16="http://schemas.microsoft.com/office/drawing/2014/main" id="{858CD211-9730-4FE8-B5E3-88F1B316360B}"/>
              </a:ext>
            </a:extLst>
          </p:cNvPr>
          <p:cNvSpPr>
            <a:spLocks noGrp="1"/>
          </p:cNvSpPr>
          <p:nvPr>
            <p:ph type="ftr" sz="quarter" idx="11"/>
          </p:nvPr>
        </p:nvSpPr>
        <p:spPr/>
        <p:txBody>
          <a:bodyPr/>
          <a:lstStyle/>
          <a:p>
            <a:r>
              <a:rPr lang="en-US"/>
              <a:t>Erice</a:t>
            </a:r>
          </a:p>
        </p:txBody>
      </p:sp>
      <p:sp>
        <p:nvSpPr>
          <p:cNvPr id="6" name="Slide Number Placeholder 5">
            <a:extLst>
              <a:ext uri="{FF2B5EF4-FFF2-40B4-BE49-F238E27FC236}">
                <a16:creationId xmlns:a16="http://schemas.microsoft.com/office/drawing/2014/main" id="{5DDC210C-C481-47F2-820E-D1C537C93AA3}"/>
              </a:ext>
            </a:extLst>
          </p:cNvPr>
          <p:cNvSpPr>
            <a:spLocks noGrp="1"/>
          </p:cNvSpPr>
          <p:nvPr>
            <p:ph type="sldNum" sz="quarter" idx="12"/>
          </p:nvPr>
        </p:nvSpPr>
        <p:spPr/>
        <p:txBody>
          <a:bodyPr/>
          <a:lstStyle/>
          <a:p>
            <a:fld id="{AFF47089-F15D-4192-A260-81621E8F456C}" type="slidenum">
              <a:rPr lang="en-US" smtClean="0"/>
              <a:t>33</a:t>
            </a:fld>
            <a:endParaRPr lang="en-US"/>
          </a:p>
        </p:txBody>
      </p:sp>
      <p:sp>
        <p:nvSpPr>
          <p:cNvPr id="7" name="TextBox 6">
            <a:extLst>
              <a:ext uri="{FF2B5EF4-FFF2-40B4-BE49-F238E27FC236}">
                <a16:creationId xmlns:a16="http://schemas.microsoft.com/office/drawing/2014/main" id="{3D9DF72B-0EC9-4817-8333-8FC3121BF025}"/>
              </a:ext>
            </a:extLst>
          </p:cNvPr>
          <p:cNvSpPr txBox="1"/>
          <p:nvPr/>
        </p:nvSpPr>
        <p:spPr>
          <a:xfrm>
            <a:off x="438200" y="455964"/>
            <a:ext cx="5098896" cy="461665"/>
          </a:xfrm>
          <a:prstGeom prst="rect">
            <a:avLst/>
          </a:prstGeom>
          <a:noFill/>
        </p:spPr>
        <p:txBody>
          <a:bodyPr wrap="none" rtlCol="0">
            <a:spAutoFit/>
          </a:bodyPr>
          <a:lstStyle/>
          <a:p>
            <a:r>
              <a:rPr lang="en-US" sz="2400" dirty="0"/>
              <a:t>Detector background </a:t>
            </a:r>
            <a:r>
              <a:rPr lang="en-US" dirty="0"/>
              <a:t>(PRC 97 (2018) 065503)</a:t>
            </a:r>
          </a:p>
        </p:txBody>
      </p:sp>
      <p:sp>
        <p:nvSpPr>
          <p:cNvPr id="2" name="TextBox 1">
            <a:extLst>
              <a:ext uri="{FF2B5EF4-FFF2-40B4-BE49-F238E27FC236}">
                <a16:creationId xmlns:a16="http://schemas.microsoft.com/office/drawing/2014/main" id="{7871AAA1-D339-423E-B4B6-B8EF8319DAF1}"/>
              </a:ext>
            </a:extLst>
          </p:cNvPr>
          <p:cNvSpPr txBox="1"/>
          <p:nvPr/>
        </p:nvSpPr>
        <p:spPr>
          <a:xfrm>
            <a:off x="438200" y="1138884"/>
            <a:ext cx="11505098" cy="830997"/>
          </a:xfrm>
          <a:prstGeom prst="rect">
            <a:avLst/>
          </a:prstGeom>
          <a:noFill/>
        </p:spPr>
        <p:txBody>
          <a:bodyPr wrap="square" rtlCol="0">
            <a:spAutoFit/>
          </a:bodyPr>
          <a:lstStyle/>
          <a:p>
            <a:r>
              <a:rPr lang="en-US" sz="2400" dirty="0"/>
              <a:t>The </a:t>
            </a:r>
            <a:r>
              <a:rPr lang="en-US" sz="2400" dirty="0" err="1"/>
              <a:t>nEXO</a:t>
            </a:r>
            <a:r>
              <a:rPr lang="en-US" sz="2400" dirty="0"/>
              <a:t> detector background and sensitivity estimates are based on a detailed GEANT4 Monte Carlo model. The Monte Carlo provides appropriate PDFs.</a:t>
            </a:r>
          </a:p>
        </p:txBody>
      </p:sp>
      <p:sp>
        <p:nvSpPr>
          <p:cNvPr id="3" name="TextBox 2">
            <a:extLst>
              <a:ext uri="{FF2B5EF4-FFF2-40B4-BE49-F238E27FC236}">
                <a16:creationId xmlns:a16="http://schemas.microsoft.com/office/drawing/2014/main" id="{44BE3B8C-BB2D-4B55-A440-288971EF95E6}"/>
              </a:ext>
            </a:extLst>
          </p:cNvPr>
          <p:cNvSpPr txBox="1"/>
          <p:nvPr/>
        </p:nvSpPr>
        <p:spPr>
          <a:xfrm>
            <a:off x="438200" y="2191136"/>
            <a:ext cx="11544367" cy="1200329"/>
          </a:xfrm>
          <a:prstGeom prst="rect">
            <a:avLst/>
          </a:prstGeom>
          <a:noFill/>
        </p:spPr>
        <p:txBody>
          <a:bodyPr wrap="square" rtlCol="0">
            <a:spAutoFit/>
          </a:bodyPr>
          <a:lstStyle/>
          <a:p>
            <a:r>
              <a:rPr lang="en-US" sz="2400" dirty="0"/>
              <a:t>The PDFs are normalized by measurements of the radioactivity content of all relevant materials. With the exception of Rn, all normalizations derive from actual material measurements made for EXO-200 and </a:t>
            </a:r>
            <a:r>
              <a:rPr lang="en-US" sz="2400" dirty="0" err="1"/>
              <a:t>nEXO</a:t>
            </a:r>
            <a:r>
              <a:rPr lang="en-US" sz="2400" dirty="0"/>
              <a:t>.</a:t>
            </a:r>
          </a:p>
        </p:txBody>
      </p:sp>
      <p:sp>
        <p:nvSpPr>
          <p:cNvPr id="8" name="TextBox 7">
            <a:extLst>
              <a:ext uri="{FF2B5EF4-FFF2-40B4-BE49-F238E27FC236}">
                <a16:creationId xmlns:a16="http://schemas.microsoft.com/office/drawing/2014/main" id="{AAB46F55-4AF3-4E0F-AF3A-085327A8D883}"/>
              </a:ext>
            </a:extLst>
          </p:cNvPr>
          <p:cNvSpPr txBox="1"/>
          <p:nvPr/>
        </p:nvSpPr>
        <p:spPr>
          <a:xfrm>
            <a:off x="438200" y="3612721"/>
            <a:ext cx="11113045" cy="1569660"/>
          </a:xfrm>
          <a:prstGeom prst="rect">
            <a:avLst/>
          </a:prstGeom>
          <a:noFill/>
        </p:spPr>
        <p:txBody>
          <a:bodyPr wrap="square" rtlCol="0">
            <a:spAutoFit/>
          </a:bodyPr>
          <a:lstStyle/>
          <a:p>
            <a:r>
              <a:rPr lang="en-US" sz="2400" dirty="0"/>
              <a:t>The radon production of the </a:t>
            </a:r>
            <a:r>
              <a:rPr lang="en-US" sz="2400" dirty="0" err="1"/>
              <a:t>nEXO</a:t>
            </a:r>
            <a:r>
              <a:rPr lang="en-US" sz="2400" dirty="0"/>
              <a:t> systems have been conservatively assumed to be 3 times worse than what has been observed in EXO-200. The entire EXO-200 xenon piping has been re-assembled at SLAC. We have started an active program to understand how to scale up an actual system. </a:t>
            </a:r>
          </a:p>
        </p:txBody>
      </p:sp>
    </p:spTree>
    <p:extLst>
      <p:ext uri="{BB962C8B-B14F-4D97-AF65-F5344CB8AC3E}">
        <p14:creationId xmlns:p14="http://schemas.microsoft.com/office/powerpoint/2010/main" val="17603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18534-63C7-494A-82D6-2D2A2ABA6EEC}"/>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B4761816-713D-41B6-BE4E-015FC22116B2}"/>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A82F6B09-3110-463F-9C2C-A28526B3F0A6}"/>
              </a:ext>
            </a:extLst>
          </p:cNvPr>
          <p:cNvSpPr>
            <a:spLocks noGrp="1"/>
          </p:cNvSpPr>
          <p:nvPr>
            <p:ph type="sldNum" sz="quarter" idx="12"/>
          </p:nvPr>
        </p:nvSpPr>
        <p:spPr/>
        <p:txBody>
          <a:bodyPr/>
          <a:lstStyle/>
          <a:p>
            <a:fld id="{AFF47089-F15D-4192-A260-81621E8F456C}" type="slidenum">
              <a:rPr lang="en-US" smtClean="0"/>
              <a:t>34</a:t>
            </a:fld>
            <a:endParaRPr lang="en-US"/>
          </a:p>
        </p:txBody>
      </p:sp>
      <p:sp>
        <p:nvSpPr>
          <p:cNvPr id="5" name="TextBox 4">
            <a:extLst>
              <a:ext uri="{FF2B5EF4-FFF2-40B4-BE49-F238E27FC236}">
                <a16:creationId xmlns:a16="http://schemas.microsoft.com/office/drawing/2014/main" id="{566A6BAC-2B8E-4FA0-9494-A2EE4B0B1C80}"/>
              </a:ext>
            </a:extLst>
          </p:cNvPr>
          <p:cNvSpPr txBox="1"/>
          <p:nvPr/>
        </p:nvSpPr>
        <p:spPr>
          <a:xfrm>
            <a:off x="575187" y="530942"/>
            <a:ext cx="8227765" cy="3046988"/>
          </a:xfrm>
          <a:prstGeom prst="rect">
            <a:avLst/>
          </a:prstGeom>
          <a:noFill/>
        </p:spPr>
        <p:txBody>
          <a:bodyPr wrap="none" rtlCol="0">
            <a:spAutoFit/>
          </a:bodyPr>
          <a:lstStyle/>
          <a:p>
            <a:r>
              <a:rPr lang="en-US" sz="2400" dirty="0" err="1"/>
              <a:t>nEXO</a:t>
            </a:r>
            <a:r>
              <a:rPr lang="en-US" sz="2400" dirty="0"/>
              <a:t> has an active radioactivity measurement program utilizing:</a:t>
            </a:r>
          </a:p>
          <a:p>
            <a:endParaRPr lang="en-US" sz="2400" dirty="0"/>
          </a:p>
          <a:p>
            <a:pPr marL="342900" indent="-342900">
              <a:buFont typeface="Arial" panose="020B0604020202020204" pitchFamily="34" charset="0"/>
              <a:buChar char="•"/>
            </a:pPr>
            <a:r>
              <a:rPr lang="en-US" sz="2400" dirty="0"/>
              <a:t>ICPMS</a:t>
            </a:r>
          </a:p>
          <a:p>
            <a:pPr marL="342900" indent="-342900">
              <a:buFont typeface="Arial" panose="020B0604020202020204" pitchFamily="34" charset="0"/>
              <a:buChar char="•"/>
            </a:pPr>
            <a:r>
              <a:rPr lang="en-US" sz="2400" dirty="0"/>
              <a:t>NAA</a:t>
            </a:r>
          </a:p>
          <a:p>
            <a:pPr marL="342900" indent="-342900">
              <a:buFont typeface="Arial" panose="020B0604020202020204" pitchFamily="34" charset="0"/>
              <a:buChar char="•"/>
            </a:pPr>
            <a:r>
              <a:rPr lang="en-US" sz="2400" dirty="0"/>
              <a:t>AMS</a:t>
            </a:r>
          </a:p>
          <a:p>
            <a:pPr marL="342900" indent="-342900">
              <a:buFont typeface="Arial" panose="020B0604020202020204" pitchFamily="34" charset="0"/>
              <a:buChar char="•"/>
            </a:pPr>
            <a:r>
              <a:rPr lang="el-GR" sz="2400" dirty="0">
                <a:latin typeface="Calibri" panose="020F0502020204030204" pitchFamily="34" charset="0"/>
                <a:cs typeface="Calibri" panose="020F0502020204030204" pitchFamily="34" charset="0"/>
              </a:rPr>
              <a:t>γ</a:t>
            </a:r>
            <a:r>
              <a:rPr lang="en-US" sz="2400" dirty="0"/>
              <a:t>-ray spectroscopy</a:t>
            </a:r>
          </a:p>
          <a:p>
            <a:pPr marL="342900" indent="-342900">
              <a:buFont typeface="Arial" panose="020B0604020202020204" pitchFamily="34" charset="0"/>
              <a:buChar char="•"/>
            </a:pPr>
            <a:r>
              <a:rPr lang="en-US" sz="2400" dirty="0"/>
              <a:t>Radon counting</a:t>
            </a:r>
          </a:p>
          <a:p>
            <a:pPr marL="342900" indent="-342900">
              <a:buFont typeface="Arial" panose="020B0604020202020204" pitchFamily="34" charset="0"/>
              <a:buChar char="•"/>
            </a:pPr>
            <a:r>
              <a:rPr lang="el-GR" sz="2400" dirty="0">
                <a:latin typeface="Calibri" panose="020F0502020204030204" pitchFamily="34" charset="0"/>
                <a:cs typeface="Calibri" panose="020F0502020204030204" pitchFamily="34" charset="0"/>
              </a:rPr>
              <a:t>α</a:t>
            </a:r>
            <a:r>
              <a:rPr lang="en-US" sz="2400" dirty="0"/>
              <a:t>-spectroscopy</a:t>
            </a:r>
          </a:p>
        </p:txBody>
      </p:sp>
      <p:sp>
        <p:nvSpPr>
          <p:cNvPr id="6" name="TextBox 5">
            <a:extLst>
              <a:ext uri="{FF2B5EF4-FFF2-40B4-BE49-F238E27FC236}">
                <a16:creationId xmlns:a16="http://schemas.microsoft.com/office/drawing/2014/main" id="{FA167C4E-2F14-4B9A-AC97-572989D99D30}"/>
              </a:ext>
            </a:extLst>
          </p:cNvPr>
          <p:cNvSpPr txBox="1"/>
          <p:nvPr/>
        </p:nvSpPr>
        <p:spPr>
          <a:xfrm>
            <a:off x="575188" y="3864077"/>
            <a:ext cx="10986644" cy="1200329"/>
          </a:xfrm>
          <a:prstGeom prst="rect">
            <a:avLst/>
          </a:prstGeom>
          <a:noFill/>
        </p:spPr>
        <p:txBody>
          <a:bodyPr wrap="square" rtlCol="0">
            <a:spAutoFit/>
          </a:bodyPr>
          <a:lstStyle/>
          <a:p>
            <a:r>
              <a:rPr lang="en-US" sz="2400" dirty="0"/>
              <a:t>The data it generates provides the normalizations of the background model. The background model currently contains about 130 different components. The materials database contains about 160 </a:t>
            </a:r>
            <a:r>
              <a:rPr lang="en-US" sz="2400" dirty="0" err="1"/>
              <a:t>nEXO</a:t>
            </a:r>
            <a:r>
              <a:rPr lang="en-US" sz="2400" dirty="0"/>
              <a:t> specific measurements, plus 315 EXO-200 entries.</a:t>
            </a:r>
          </a:p>
        </p:txBody>
      </p:sp>
    </p:spTree>
    <p:extLst>
      <p:ext uri="{BB962C8B-B14F-4D97-AF65-F5344CB8AC3E}">
        <p14:creationId xmlns:p14="http://schemas.microsoft.com/office/powerpoint/2010/main" val="381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901E4-C19A-459A-93CE-FDD106D146BE}"/>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24E608B5-35FB-4FB3-BA36-2A323B11AF55}"/>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0F9A0C45-BF59-4DDA-876F-768DD5F82FCE}"/>
              </a:ext>
            </a:extLst>
          </p:cNvPr>
          <p:cNvSpPr>
            <a:spLocks noGrp="1"/>
          </p:cNvSpPr>
          <p:nvPr>
            <p:ph type="sldNum" sz="quarter" idx="12"/>
          </p:nvPr>
        </p:nvSpPr>
        <p:spPr/>
        <p:txBody>
          <a:bodyPr/>
          <a:lstStyle/>
          <a:p>
            <a:fld id="{AFF47089-F15D-4192-A260-81621E8F456C}" type="slidenum">
              <a:rPr lang="en-US" smtClean="0"/>
              <a:t>35</a:t>
            </a:fld>
            <a:endParaRPr lang="en-US"/>
          </a:p>
        </p:txBody>
      </p:sp>
      <p:pic>
        <p:nvPicPr>
          <p:cNvPr id="6" name="Picture 5">
            <a:extLst>
              <a:ext uri="{FF2B5EF4-FFF2-40B4-BE49-F238E27FC236}">
                <a16:creationId xmlns:a16="http://schemas.microsoft.com/office/drawing/2014/main" id="{9F0FB74B-47B9-4AB2-A070-23A5E303B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66" y="1341496"/>
            <a:ext cx="6382525" cy="4736601"/>
          </a:xfrm>
          <a:prstGeom prst="rect">
            <a:avLst/>
          </a:prstGeom>
          <a:ln>
            <a:noFill/>
          </a:ln>
        </p:spPr>
      </p:pic>
      <p:sp>
        <p:nvSpPr>
          <p:cNvPr id="7" name="TextBox 6">
            <a:extLst>
              <a:ext uri="{FF2B5EF4-FFF2-40B4-BE49-F238E27FC236}">
                <a16:creationId xmlns:a16="http://schemas.microsoft.com/office/drawing/2014/main" id="{47C24787-DD75-4476-A57D-2CFEDE909AE1}"/>
              </a:ext>
            </a:extLst>
          </p:cNvPr>
          <p:cNvSpPr txBox="1"/>
          <p:nvPr/>
        </p:nvSpPr>
        <p:spPr>
          <a:xfrm>
            <a:off x="426966" y="232246"/>
            <a:ext cx="11338068" cy="830997"/>
          </a:xfrm>
          <a:prstGeom prst="rect">
            <a:avLst/>
          </a:prstGeom>
          <a:noFill/>
        </p:spPr>
        <p:txBody>
          <a:bodyPr wrap="square" rtlCol="0">
            <a:spAutoFit/>
          </a:bodyPr>
          <a:lstStyle/>
          <a:p>
            <a:r>
              <a:rPr lang="en-US" sz="2400" dirty="0"/>
              <a:t>In a detector as  large as </a:t>
            </a:r>
            <a:r>
              <a:rPr lang="en-US" sz="2400" dirty="0" err="1"/>
              <a:t>nEXO</a:t>
            </a:r>
            <a:r>
              <a:rPr lang="en-US" sz="2400" dirty="0"/>
              <a:t> the background rate is not characterized by a single number but is a position-dependent function.</a:t>
            </a:r>
          </a:p>
        </p:txBody>
      </p:sp>
      <p:sp>
        <p:nvSpPr>
          <p:cNvPr id="8" name="TextBox 7">
            <a:extLst>
              <a:ext uri="{FF2B5EF4-FFF2-40B4-BE49-F238E27FC236}">
                <a16:creationId xmlns:a16="http://schemas.microsoft.com/office/drawing/2014/main" id="{BF54D546-3530-46A6-A417-2A3ED6B928CE}"/>
              </a:ext>
            </a:extLst>
          </p:cNvPr>
          <p:cNvSpPr txBox="1"/>
          <p:nvPr/>
        </p:nvSpPr>
        <p:spPr>
          <a:xfrm>
            <a:off x="6804939" y="1307459"/>
            <a:ext cx="4830834" cy="1569660"/>
          </a:xfrm>
          <a:prstGeom prst="rect">
            <a:avLst/>
          </a:prstGeom>
          <a:noFill/>
        </p:spPr>
        <p:txBody>
          <a:bodyPr wrap="square" rtlCol="0">
            <a:spAutoFit/>
          </a:bodyPr>
          <a:lstStyle/>
          <a:p>
            <a:r>
              <a:rPr lang="en-US" sz="2400" dirty="0"/>
              <a:t>Note that the </a:t>
            </a:r>
            <a:r>
              <a:rPr lang="en-US" sz="2400" dirty="0" err="1"/>
              <a:t>nEXO</a:t>
            </a:r>
            <a:r>
              <a:rPr lang="en-US" sz="2400" dirty="0"/>
              <a:t> analysis does not utilize a fiducial volume cut, essentially discarding much of the detector.</a:t>
            </a:r>
          </a:p>
        </p:txBody>
      </p:sp>
      <p:sp>
        <p:nvSpPr>
          <p:cNvPr id="9" name="TextBox 8">
            <a:extLst>
              <a:ext uri="{FF2B5EF4-FFF2-40B4-BE49-F238E27FC236}">
                <a16:creationId xmlns:a16="http://schemas.microsoft.com/office/drawing/2014/main" id="{0AE8F383-788C-4563-8496-490C57AEFF89}"/>
              </a:ext>
            </a:extLst>
          </p:cNvPr>
          <p:cNvSpPr txBox="1"/>
          <p:nvPr/>
        </p:nvSpPr>
        <p:spPr>
          <a:xfrm>
            <a:off x="6804939" y="3132672"/>
            <a:ext cx="4955543" cy="1938992"/>
          </a:xfrm>
          <a:prstGeom prst="rect">
            <a:avLst/>
          </a:prstGeom>
          <a:noFill/>
        </p:spPr>
        <p:txBody>
          <a:bodyPr wrap="square" rtlCol="0">
            <a:spAutoFit/>
          </a:bodyPr>
          <a:lstStyle/>
          <a:p>
            <a:r>
              <a:rPr lang="en-US" sz="2400" dirty="0"/>
              <a:t>A fit to the entire data utilizes the outer layers to measure external background (the dominant component) simultaneously with a signal.</a:t>
            </a:r>
          </a:p>
        </p:txBody>
      </p:sp>
      <p:pic>
        <p:nvPicPr>
          <p:cNvPr id="10" name="Picture 4">
            <a:extLst>
              <a:ext uri="{FF2B5EF4-FFF2-40B4-BE49-F238E27FC236}">
                <a16:creationId xmlns:a16="http://schemas.microsoft.com/office/drawing/2014/main" id="{4568C833-F380-42E5-B5D5-45090F87B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706" y="1327355"/>
            <a:ext cx="6230493" cy="47621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3833AD-A8C9-4E01-959A-65B9671CB72A}"/>
              </a:ext>
            </a:extLst>
          </p:cNvPr>
          <p:cNvSpPr txBox="1"/>
          <p:nvPr/>
        </p:nvSpPr>
        <p:spPr>
          <a:xfrm>
            <a:off x="6804939" y="5327217"/>
            <a:ext cx="4339650" cy="461665"/>
          </a:xfrm>
          <a:prstGeom prst="rect">
            <a:avLst/>
          </a:prstGeom>
          <a:noFill/>
        </p:spPr>
        <p:txBody>
          <a:bodyPr wrap="none" rtlCol="0">
            <a:spAutoFit/>
          </a:bodyPr>
          <a:lstStyle/>
          <a:p>
            <a:r>
              <a:rPr lang="en-US" sz="2400" dirty="0"/>
              <a:t>Gives factor 1.5 better sensitivity.</a:t>
            </a:r>
          </a:p>
        </p:txBody>
      </p:sp>
      <p:grpSp>
        <p:nvGrpSpPr>
          <p:cNvPr id="15" name="Group 14">
            <a:extLst>
              <a:ext uri="{FF2B5EF4-FFF2-40B4-BE49-F238E27FC236}">
                <a16:creationId xmlns:a16="http://schemas.microsoft.com/office/drawing/2014/main" id="{7798CD51-31D9-47F6-BC55-7BA1DB0D292B}"/>
              </a:ext>
            </a:extLst>
          </p:cNvPr>
          <p:cNvGrpSpPr/>
          <p:nvPr/>
        </p:nvGrpSpPr>
        <p:grpSpPr>
          <a:xfrm>
            <a:off x="3245837" y="2253343"/>
            <a:ext cx="3173497" cy="990600"/>
            <a:chOff x="3245837" y="2253343"/>
            <a:chExt cx="3173497" cy="99060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FF58BB0-0BF9-44A9-A60C-02C0644BF2BA}"/>
                    </a:ext>
                  </a:extLst>
                </p:cNvPr>
                <p:cNvSpPr txBox="1"/>
                <p:nvPr/>
              </p:nvSpPr>
              <p:spPr>
                <a:xfrm>
                  <a:off x="3245837" y="2253343"/>
                  <a:ext cx="3173497" cy="700898"/>
                </a:xfrm>
                <a:prstGeom prst="rect">
                  <a:avLst/>
                </a:prstGeom>
                <a:solidFill>
                  <a:schemeClr val="bg1"/>
                </a:solidFill>
                <a:ln w="28575">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rgbClr val="FF0000"/>
                            </a:solidFill>
                            <a:latin typeface="Cambria Math" panose="02040503050406030204" pitchFamily="18" charset="0"/>
                          </a:rPr>
                          <m:t>B</m:t>
                        </m:r>
                        <m:r>
                          <a:rPr lang="en-US" sz="2000" b="0" i="0" smtClean="0">
                            <a:solidFill>
                              <a:srgbClr val="FF0000"/>
                            </a:solidFill>
                            <a:latin typeface="Cambria Math" panose="02040503050406030204" pitchFamily="18" charset="0"/>
                          </a:rPr>
                          <m:t>=0.36 </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𝑐𝑛𝑡𝑠</m:t>
                            </m:r>
                          </m:num>
                          <m:den>
                            <m:r>
                              <a:rPr lang="en-US" sz="2000" b="0" i="1" smtClean="0">
                                <a:solidFill>
                                  <a:srgbClr val="FF0000"/>
                                </a:solidFill>
                                <a:latin typeface="Cambria Math" panose="02040503050406030204" pitchFamily="18" charset="0"/>
                              </a:rPr>
                              <m:t>𝐹𝑊𝐻𝑀</m:t>
                            </m:r>
                            <m:r>
                              <a:rPr lang="en-US" sz="2000" b="0" i="1" smtClean="0">
                                <a:solidFill>
                                  <a:srgbClr val="FF0000"/>
                                </a:solidFill>
                                <a:latin typeface="Cambria Math" panose="02040503050406030204" pitchFamily="18" charset="0"/>
                              </a:rPr>
                              <m:t> </m:t>
                            </m:r>
                            <m:r>
                              <a:rPr lang="en-US" sz="2000" b="0" i="1" smtClean="0">
                                <a:solidFill>
                                  <a:srgbClr val="FF0000"/>
                                </a:solidFill>
                                <a:latin typeface="Cambria Math" panose="02040503050406030204" pitchFamily="18" charset="0"/>
                              </a:rPr>
                              <m:t>𝑡𝑜𝑛𝑛𝑒</m:t>
                            </m:r>
                            <m:r>
                              <a:rPr lang="en-US" sz="2000" b="0" i="1" smtClean="0">
                                <a:solidFill>
                                  <a:srgbClr val="FF0000"/>
                                </a:solidFill>
                                <a:latin typeface="Cambria Math" panose="02040503050406030204" pitchFamily="18" charset="0"/>
                              </a:rPr>
                              <m:t> </m:t>
                            </m:r>
                            <m:r>
                              <a:rPr lang="en-US" sz="2000" b="0" i="1" smtClean="0">
                                <a:solidFill>
                                  <a:srgbClr val="FF0000"/>
                                </a:solidFill>
                                <a:latin typeface="Cambria Math" panose="02040503050406030204" pitchFamily="18" charset="0"/>
                              </a:rPr>
                              <m:t>𝑦𝑟</m:t>
                            </m:r>
                          </m:den>
                        </m:f>
                      </m:oMath>
                    </m:oMathPara>
                  </a14:m>
                  <a:endParaRPr lang="en-US" sz="2000" dirty="0">
                    <a:solidFill>
                      <a:srgbClr val="FF0000"/>
                    </a:solidFill>
                  </a:endParaRPr>
                </a:p>
              </p:txBody>
            </p:sp>
          </mc:Choice>
          <mc:Fallback xmlns="">
            <p:sp>
              <p:nvSpPr>
                <p:cNvPr id="12" name="TextBox 11">
                  <a:extLst>
                    <a:ext uri="{FF2B5EF4-FFF2-40B4-BE49-F238E27FC236}">
                      <a16:creationId xmlns:a16="http://schemas.microsoft.com/office/drawing/2014/main" id="{FFF58BB0-0BF9-44A9-A60C-02C0644BF2BA}"/>
                    </a:ext>
                  </a:extLst>
                </p:cNvPr>
                <p:cNvSpPr txBox="1">
                  <a:spLocks noRot="1" noChangeAspect="1" noMove="1" noResize="1" noEditPoints="1" noAdjustHandles="1" noChangeArrowheads="1" noChangeShapeType="1" noTextEdit="1"/>
                </p:cNvSpPr>
                <p:nvPr/>
              </p:nvSpPr>
              <p:spPr>
                <a:xfrm>
                  <a:off x="3245837" y="2253343"/>
                  <a:ext cx="3173497" cy="700898"/>
                </a:xfrm>
                <a:prstGeom prst="rect">
                  <a:avLst/>
                </a:prstGeom>
                <a:blipFill>
                  <a:blip r:embed="rId4"/>
                  <a:stretch>
                    <a:fillRect/>
                  </a:stretch>
                </a:blipFill>
                <a:ln w="28575">
                  <a:solidFill>
                    <a:srgbClr val="FF0000"/>
                  </a:solidFill>
                </a:ln>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4DD8B6B8-8E7F-4180-AFDF-A88C5BC663D7}"/>
                </a:ext>
              </a:extLst>
            </p:cNvPr>
            <p:cNvCxnSpPr>
              <a:endCxn id="12" idx="2"/>
            </p:cNvCxnSpPr>
            <p:nvPr/>
          </p:nvCxnSpPr>
          <p:spPr>
            <a:xfrm flipV="1">
              <a:off x="3516086" y="2954241"/>
              <a:ext cx="1316500" cy="2897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04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EB677-3732-457C-8AE2-2B23819FCD94}"/>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93F0D4FC-1914-4F0D-863F-8397E1DFE2CA}"/>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73025C57-EB0E-40C0-A363-FF0DD4CB8D31}"/>
              </a:ext>
            </a:extLst>
          </p:cNvPr>
          <p:cNvSpPr>
            <a:spLocks noGrp="1"/>
          </p:cNvSpPr>
          <p:nvPr>
            <p:ph type="sldNum" sz="quarter" idx="12"/>
          </p:nvPr>
        </p:nvSpPr>
        <p:spPr/>
        <p:txBody>
          <a:bodyPr/>
          <a:lstStyle/>
          <a:p>
            <a:fld id="{AFF47089-F15D-4192-A260-81621E8F456C}" type="slidenum">
              <a:rPr lang="en-US" smtClean="0"/>
              <a:t>36</a:t>
            </a:fld>
            <a:endParaRPr lang="en-US"/>
          </a:p>
        </p:txBody>
      </p:sp>
      <p:sp>
        <p:nvSpPr>
          <p:cNvPr id="5" name="TextBox 4">
            <a:extLst>
              <a:ext uri="{FF2B5EF4-FFF2-40B4-BE49-F238E27FC236}">
                <a16:creationId xmlns:a16="http://schemas.microsoft.com/office/drawing/2014/main" id="{01647782-A230-435F-8FA0-3B6E4483AE3A}"/>
              </a:ext>
            </a:extLst>
          </p:cNvPr>
          <p:cNvSpPr txBox="1"/>
          <p:nvPr/>
        </p:nvSpPr>
        <p:spPr>
          <a:xfrm>
            <a:off x="446315" y="340633"/>
            <a:ext cx="7956089" cy="461665"/>
          </a:xfrm>
          <a:prstGeom prst="rect">
            <a:avLst/>
          </a:prstGeom>
          <a:noFill/>
        </p:spPr>
        <p:txBody>
          <a:bodyPr wrap="none" rtlCol="0">
            <a:spAutoFit/>
          </a:bodyPr>
          <a:lstStyle/>
          <a:p>
            <a:r>
              <a:rPr lang="en-US" sz="2400" dirty="0"/>
              <a:t>Current composition of background in inner 2 </a:t>
            </a:r>
            <a:r>
              <a:rPr lang="en-US" sz="2400" dirty="0" err="1"/>
              <a:t>tonnes</a:t>
            </a:r>
            <a:r>
              <a:rPr lang="en-US" sz="2400" dirty="0"/>
              <a:t> of xenon</a:t>
            </a:r>
          </a:p>
        </p:txBody>
      </p:sp>
      <p:pic>
        <p:nvPicPr>
          <p:cNvPr id="7" name="Picture 6">
            <a:extLst>
              <a:ext uri="{FF2B5EF4-FFF2-40B4-BE49-F238E27FC236}">
                <a16:creationId xmlns:a16="http://schemas.microsoft.com/office/drawing/2014/main" id="{CC92EB22-6CD5-4321-8C38-A1EE30FAE88D}"/>
              </a:ext>
            </a:extLst>
          </p:cNvPr>
          <p:cNvPicPr>
            <a:picLocks noChangeAspect="1"/>
          </p:cNvPicPr>
          <p:nvPr/>
        </p:nvPicPr>
        <p:blipFill rotWithShape="1">
          <a:blip r:embed="rId3">
            <a:extLst>
              <a:ext uri="{28A0092B-C50C-407E-A947-70E740481C1C}">
                <a14:useLocalDpi xmlns:a14="http://schemas.microsoft.com/office/drawing/2010/main" val="0"/>
              </a:ext>
            </a:extLst>
          </a:blip>
          <a:srcRect l="20241" t="15396" r="19973" b="15317"/>
          <a:stretch/>
        </p:blipFill>
        <p:spPr>
          <a:xfrm>
            <a:off x="446315" y="956965"/>
            <a:ext cx="7282543" cy="4751615"/>
          </a:xfrm>
          <a:prstGeom prst="rect">
            <a:avLst/>
          </a:prstGeom>
        </p:spPr>
      </p:pic>
      <p:sp>
        <p:nvSpPr>
          <p:cNvPr id="8" name="TextBox 7">
            <a:extLst>
              <a:ext uri="{FF2B5EF4-FFF2-40B4-BE49-F238E27FC236}">
                <a16:creationId xmlns:a16="http://schemas.microsoft.com/office/drawing/2014/main" id="{C40192CC-DF33-4789-90DF-270A8964C0A3}"/>
              </a:ext>
            </a:extLst>
          </p:cNvPr>
          <p:cNvSpPr txBox="1"/>
          <p:nvPr/>
        </p:nvSpPr>
        <p:spPr>
          <a:xfrm>
            <a:off x="7952014" y="2644170"/>
            <a:ext cx="3853543" cy="1569660"/>
          </a:xfrm>
          <a:prstGeom prst="rect">
            <a:avLst/>
          </a:prstGeom>
          <a:noFill/>
        </p:spPr>
        <p:txBody>
          <a:bodyPr wrap="square" rtlCol="0">
            <a:spAutoFit/>
          </a:bodyPr>
          <a:lstStyle/>
          <a:p>
            <a:r>
              <a:rPr lang="en-US" sz="2400" dirty="0"/>
              <a:t>Is already reasonably balanced. Progress cannot be made by focusing on any single component.</a:t>
            </a:r>
          </a:p>
        </p:txBody>
      </p:sp>
    </p:spTree>
    <p:extLst>
      <p:ext uri="{BB962C8B-B14F-4D97-AF65-F5344CB8AC3E}">
        <p14:creationId xmlns:p14="http://schemas.microsoft.com/office/powerpoint/2010/main" val="3758101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A9C87-448F-4ED4-A5EB-AA4334D78096}"/>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E9FF9CB7-F5DC-43E4-B22E-F399AAB6B444}"/>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3FE9421B-CAF2-4210-9330-54683F508A7E}"/>
              </a:ext>
            </a:extLst>
          </p:cNvPr>
          <p:cNvSpPr>
            <a:spLocks noGrp="1"/>
          </p:cNvSpPr>
          <p:nvPr>
            <p:ph type="sldNum" sz="quarter" idx="12"/>
          </p:nvPr>
        </p:nvSpPr>
        <p:spPr/>
        <p:txBody>
          <a:bodyPr/>
          <a:lstStyle/>
          <a:p>
            <a:fld id="{AFF47089-F15D-4192-A260-81621E8F456C}" type="slidenum">
              <a:rPr lang="en-US" smtClean="0"/>
              <a:t>37</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31D321-FE5C-4B43-976F-0712784F6B0B}"/>
                  </a:ext>
                </a:extLst>
              </p:cNvPr>
              <p:cNvSpPr txBox="1"/>
              <p:nvPr/>
            </p:nvSpPr>
            <p:spPr>
              <a:xfrm>
                <a:off x="408214" y="653143"/>
                <a:ext cx="11342915" cy="830997"/>
              </a:xfrm>
              <a:prstGeom prst="rect">
                <a:avLst/>
              </a:prstGeom>
              <a:noFill/>
            </p:spPr>
            <p:txBody>
              <a:bodyPr wrap="square" rtlCol="0">
                <a:spAutoFit/>
              </a:bodyPr>
              <a:lstStyle/>
              <a:p>
                <a:r>
                  <a:rPr lang="en-US" sz="2400" dirty="0"/>
                  <a:t>How will </a:t>
                </a:r>
                <a:r>
                  <a:rPr lang="en-US" sz="2400" dirty="0" err="1"/>
                  <a:t>nEXO</a:t>
                </a:r>
                <a:r>
                  <a:rPr lang="en-US" sz="2400" dirty="0"/>
                  <a:t> deal with the E=2447.7 keV (b=0.0155) gamma emitted in </a:t>
                </a:r>
                <a:r>
                  <a:rPr lang="en-US" sz="2400" baseline="30000" dirty="0"/>
                  <a:t>214</a:t>
                </a:r>
                <a:r>
                  <a:rPr lang="en-US" sz="2400" dirty="0"/>
                  <a:t>Bi decay? At the estimated energy resolution it will not be energy-resolved from a possible </a:t>
                </a:r>
                <a14:m>
                  <m:oMath xmlns:m="http://schemas.openxmlformats.org/officeDocument/2006/math">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oMath>
                </a14:m>
                <a:r>
                  <a:rPr lang="en-US" sz="2400" dirty="0"/>
                  <a:t>-peak.</a:t>
                </a:r>
              </a:p>
            </p:txBody>
          </p:sp>
        </mc:Choice>
        <mc:Fallback xmlns="">
          <p:sp>
            <p:nvSpPr>
              <p:cNvPr id="5" name="TextBox 4">
                <a:extLst>
                  <a:ext uri="{FF2B5EF4-FFF2-40B4-BE49-F238E27FC236}">
                    <a16:creationId xmlns:a16="http://schemas.microsoft.com/office/drawing/2014/main" id="{6D31D321-FE5C-4B43-976F-0712784F6B0B}"/>
                  </a:ext>
                </a:extLst>
              </p:cNvPr>
              <p:cNvSpPr txBox="1">
                <a:spLocks noRot="1" noChangeAspect="1" noMove="1" noResize="1" noEditPoints="1" noAdjustHandles="1" noChangeArrowheads="1" noChangeShapeType="1" noTextEdit="1"/>
              </p:cNvSpPr>
              <p:nvPr/>
            </p:nvSpPr>
            <p:spPr>
              <a:xfrm>
                <a:off x="408214" y="653143"/>
                <a:ext cx="11342915" cy="830997"/>
              </a:xfrm>
              <a:prstGeom prst="rect">
                <a:avLst/>
              </a:prstGeom>
              <a:blipFill>
                <a:blip r:embed="rId2"/>
                <a:stretch>
                  <a:fillRect l="-860" t="-5882" r="-484"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C7B2B5F-87D9-49E6-95F4-2A57A776C00A}"/>
                  </a:ext>
                </a:extLst>
              </p:cNvPr>
              <p:cNvSpPr txBox="1"/>
              <p:nvPr/>
            </p:nvSpPr>
            <p:spPr>
              <a:xfrm>
                <a:off x="408214" y="1878496"/>
                <a:ext cx="11234057" cy="1569660"/>
              </a:xfrm>
              <a:prstGeom prst="rect">
                <a:avLst/>
              </a:prstGeom>
              <a:noFill/>
            </p:spPr>
            <p:txBody>
              <a:bodyPr wrap="square" rtlCol="0">
                <a:spAutoFit/>
              </a:bodyPr>
              <a:lstStyle/>
              <a:p>
                <a:r>
                  <a:rPr lang="en-US" sz="2400" dirty="0"/>
                  <a:t>Whatever </a:t>
                </a:r>
                <a:r>
                  <a:rPr lang="en-US" sz="2400" baseline="30000" dirty="0"/>
                  <a:t>214</a:t>
                </a:r>
                <a:r>
                  <a:rPr lang="en-US" sz="2400" dirty="0"/>
                  <a:t>Bi (emitted external to the </a:t>
                </a:r>
                <a:r>
                  <a:rPr lang="en-US" sz="2400" dirty="0" err="1"/>
                  <a:t>Xe</a:t>
                </a:r>
                <a:r>
                  <a:rPr lang="en-US" sz="2400" dirty="0"/>
                  <a:t>) events survive the SS-event requirement, will show a different spatial distribution than homogenous </a:t>
                </a:r>
                <a14:m>
                  <m:oMath xmlns:m="http://schemas.openxmlformats.org/officeDocument/2006/math">
                    <m:r>
                      <a:rPr lang="en-US" sz="2400" i="1">
                        <a:latin typeface="Cambria Math" panose="02040503050406030204" pitchFamily="18" charset="0"/>
                        <a:ea typeface="Cambria Math" panose="02040503050406030204" pitchFamily="18" charset="0"/>
                      </a:rPr>
                      <m:t>𝛽𝛽</m:t>
                    </m:r>
                  </m:oMath>
                </a14:m>
                <a:r>
                  <a:rPr lang="en-US" sz="2400" dirty="0"/>
                  <a:t>-events. The large homogenous detector and the full 3D spatial sensitivity of the TPC will resolve such background peak from an effect by means of the additional event dimension.</a:t>
                </a:r>
              </a:p>
            </p:txBody>
          </p:sp>
        </mc:Choice>
        <mc:Fallback xmlns="">
          <p:sp>
            <p:nvSpPr>
              <p:cNvPr id="6" name="TextBox 5">
                <a:extLst>
                  <a:ext uri="{FF2B5EF4-FFF2-40B4-BE49-F238E27FC236}">
                    <a16:creationId xmlns:a16="http://schemas.microsoft.com/office/drawing/2014/main" id="{FC7B2B5F-87D9-49E6-95F4-2A57A776C00A}"/>
                  </a:ext>
                </a:extLst>
              </p:cNvPr>
              <p:cNvSpPr txBox="1">
                <a:spLocks noRot="1" noChangeAspect="1" noMove="1" noResize="1" noEditPoints="1" noAdjustHandles="1" noChangeArrowheads="1" noChangeShapeType="1" noTextEdit="1"/>
              </p:cNvSpPr>
              <p:nvPr/>
            </p:nvSpPr>
            <p:spPr>
              <a:xfrm>
                <a:off x="408214" y="1878496"/>
                <a:ext cx="11234057" cy="1569660"/>
              </a:xfrm>
              <a:prstGeom prst="rect">
                <a:avLst/>
              </a:prstGeom>
              <a:blipFill>
                <a:blip r:embed="rId3"/>
                <a:stretch>
                  <a:fillRect l="-868" t="-3101" r="-1356" b="-775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2FC962E-B71A-4611-8CC6-BB78728BB771}"/>
              </a:ext>
            </a:extLst>
          </p:cNvPr>
          <p:cNvSpPr txBox="1"/>
          <p:nvPr/>
        </p:nvSpPr>
        <p:spPr>
          <a:xfrm>
            <a:off x="408214" y="3842512"/>
            <a:ext cx="11293930" cy="830997"/>
          </a:xfrm>
          <a:prstGeom prst="rect">
            <a:avLst/>
          </a:prstGeom>
          <a:noFill/>
        </p:spPr>
        <p:txBody>
          <a:bodyPr wrap="square" rtlCol="0">
            <a:spAutoFit/>
          </a:bodyPr>
          <a:lstStyle/>
          <a:p>
            <a:r>
              <a:rPr lang="en-US" sz="2400" dirty="0"/>
              <a:t>This is different to the one dimensional peak search discussed very often, characterized by energy resolution alone and parametrized by a single background rate.</a:t>
            </a:r>
          </a:p>
        </p:txBody>
      </p:sp>
      <p:sp>
        <p:nvSpPr>
          <p:cNvPr id="8" name="TextBox 7">
            <a:extLst>
              <a:ext uri="{FF2B5EF4-FFF2-40B4-BE49-F238E27FC236}">
                <a16:creationId xmlns:a16="http://schemas.microsoft.com/office/drawing/2014/main" id="{EE980D82-41EC-4458-B677-A36813DC455D}"/>
              </a:ext>
            </a:extLst>
          </p:cNvPr>
          <p:cNvSpPr txBox="1"/>
          <p:nvPr/>
        </p:nvSpPr>
        <p:spPr>
          <a:xfrm>
            <a:off x="408214" y="5067866"/>
            <a:ext cx="11195958" cy="830997"/>
          </a:xfrm>
          <a:prstGeom prst="rect">
            <a:avLst/>
          </a:prstGeom>
          <a:noFill/>
        </p:spPr>
        <p:txBody>
          <a:bodyPr wrap="square" rtlCol="0">
            <a:spAutoFit/>
          </a:bodyPr>
          <a:lstStyle/>
          <a:p>
            <a:r>
              <a:rPr lang="en-US" sz="2400" dirty="0"/>
              <a:t>The </a:t>
            </a:r>
            <a:r>
              <a:rPr lang="en-US" sz="2400" dirty="0" err="1"/>
              <a:t>nEXO</a:t>
            </a:r>
            <a:r>
              <a:rPr lang="en-US" sz="2400" dirty="0"/>
              <a:t> collaboration believes that this will enable a robust case for discovery, if the physics is there.</a:t>
            </a:r>
          </a:p>
        </p:txBody>
      </p:sp>
    </p:spTree>
    <p:extLst>
      <p:ext uri="{BB962C8B-B14F-4D97-AF65-F5344CB8AC3E}">
        <p14:creationId xmlns:p14="http://schemas.microsoft.com/office/powerpoint/2010/main" val="28194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53751-7601-4BB4-AEF2-8816DC739DE4}"/>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87D4127F-42CD-4F54-9F7C-C270AE4587A1}"/>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537A2CE6-E464-4313-A9D4-774B799DCD0F}"/>
              </a:ext>
            </a:extLst>
          </p:cNvPr>
          <p:cNvSpPr>
            <a:spLocks noGrp="1"/>
          </p:cNvSpPr>
          <p:nvPr>
            <p:ph type="sldNum" sz="quarter" idx="12"/>
          </p:nvPr>
        </p:nvSpPr>
        <p:spPr/>
        <p:txBody>
          <a:bodyPr/>
          <a:lstStyle/>
          <a:p>
            <a:fld id="{AFF47089-F15D-4192-A260-81621E8F456C}" type="slidenum">
              <a:rPr lang="en-US" smtClean="0"/>
              <a:t>38</a:t>
            </a:fld>
            <a:endParaRPr lang="en-US"/>
          </a:p>
        </p:txBody>
      </p:sp>
      <p:sp>
        <p:nvSpPr>
          <p:cNvPr id="5" name="TextBox 4">
            <a:extLst>
              <a:ext uri="{FF2B5EF4-FFF2-40B4-BE49-F238E27FC236}">
                <a16:creationId xmlns:a16="http://schemas.microsoft.com/office/drawing/2014/main" id="{7D21B503-518F-4A27-BA24-B9F39D5A4D3F}"/>
              </a:ext>
            </a:extLst>
          </p:cNvPr>
          <p:cNvSpPr txBox="1"/>
          <p:nvPr/>
        </p:nvSpPr>
        <p:spPr>
          <a:xfrm>
            <a:off x="1485903" y="2555642"/>
            <a:ext cx="389850" cy="369332"/>
          </a:xfrm>
          <a:prstGeom prst="rect">
            <a:avLst/>
          </a:prstGeom>
          <a:noFill/>
        </p:spPr>
        <p:txBody>
          <a:bodyPr wrap="none">
            <a:spAutoFit/>
          </a:bodyPr>
          <a:lstStyle/>
          <a:p>
            <a:pPr>
              <a:defRPr/>
            </a:pPr>
            <a:r>
              <a:rPr lang="en-US" b="1" dirty="0">
                <a:latin typeface="+mj-lt"/>
              </a:rPr>
              <a:t>SS</a:t>
            </a:r>
          </a:p>
        </p:txBody>
      </p:sp>
      <p:sp>
        <p:nvSpPr>
          <p:cNvPr id="6" name="TextBox 5">
            <a:extLst>
              <a:ext uri="{FF2B5EF4-FFF2-40B4-BE49-F238E27FC236}">
                <a16:creationId xmlns:a16="http://schemas.microsoft.com/office/drawing/2014/main" id="{9B4D4B38-0E1D-4DAD-9FCC-4DB0CA468F44}"/>
              </a:ext>
            </a:extLst>
          </p:cNvPr>
          <p:cNvSpPr txBox="1"/>
          <p:nvPr/>
        </p:nvSpPr>
        <p:spPr>
          <a:xfrm>
            <a:off x="1475018" y="4384442"/>
            <a:ext cx="478016" cy="369332"/>
          </a:xfrm>
          <a:prstGeom prst="rect">
            <a:avLst/>
          </a:prstGeom>
          <a:noFill/>
        </p:spPr>
        <p:txBody>
          <a:bodyPr wrap="none">
            <a:spAutoFit/>
          </a:bodyPr>
          <a:lstStyle/>
          <a:p>
            <a:pPr>
              <a:defRPr/>
            </a:pPr>
            <a:r>
              <a:rPr lang="en-US" b="1" dirty="0">
                <a:latin typeface="+mj-lt"/>
              </a:rPr>
              <a:t>MS</a:t>
            </a:r>
          </a:p>
        </p:txBody>
      </p:sp>
      <p:sp>
        <p:nvSpPr>
          <p:cNvPr id="7" name="TextBox 4">
            <a:extLst>
              <a:ext uri="{FF2B5EF4-FFF2-40B4-BE49-F238E27FC236}">
                <a16:creationId xmlns:a16="http://schemas.microsoft.com/office/drawing/2014/main" id="{3A26FC54-00F1-44D4-B7C2-CC493602B0C1}"/>
              </a:ext>
            </a:extLst>
          </p:cNvPr>
          <p:cNvSpPr txBox="1">
            <a:spLocks noChangeArrowheads="1"/>
          </p:cNvSpPr>
          <p:nvPr/>
        </p:nvSpPr>
        <p:spPr bwMode="auto">
          <a:xfrm>
            <a:off x="1091980" y="396310"/>
            <a:ext cx="871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defRPr/>
            </a:pPr>
            <a:r>
              <a:rPr lang="en-US" altLang="en-US" dirty="0">
                <a:latin typeface="+mn-lt"/>
                <a:sym typeface="Wingdings" panose="05000000000000000000" pitchFamily="2" charset="2"/>
              </a:rPr>
              <a:t>10 </a:t>
            </a:r>
            <a:r>
              <a:rPr lang="en-US" altLang="en-US" dirty="0" err="1">
                <a:latin typeface="+mn-lt"/>
                <a:sym typeface="Wingdings" panose="05000000000000000000" pitchFamily="2" charset="2"/>
              </a:rPr>
              <a:t>yr</a:t>
            </a:r>
            <a:r>
              <a:rPr lang="en-US" altLang="en-US" dirty="0">
                <a:latin typeface="+mn-lt"/>
                <a:sym typeface="Wingdings" panose="05000000000000000000" pitchFamily="2" charset="2"/>
              </a:rPr>
              <a:t> data, 0</a:t>
            </a:r>
            <a:r>
              <a:rPr lang="el-GR" altLang="en-US" dirty="0">
                <a:latin typeface="+mn-lt"/>
                <a:sym typeface="Wingdings" panose="05000000000000000000" pitchFamily="2" charset="2"/>
              </a:rPr>
              <a:t>νββ</a:t>
            </a:r>
            <a:r>
              <a:rPr lang="en-US" altLang="en-US" dirty="0">
                <a:latin typeface="+mn-lt"/>
                <a:sym typeface="Wingdings" panose="05000000000000000000" pitchFamily="2" charset="2"/>
              </a:rPr>
              <a:t> at the </a:t>
            </a:r>
            <a:r>
              <a:rPr lang="en-US" altLang="en-US" dirty="0" err="1">
                <a:latin typeface="+mn-lt"/>
                <a:sym typeface="Wingdings" panose="05000000000000000000" pitchFamily="2" charset="2"/>
              </a:rPr>
              <a:t>nEXO</a:t>
            </a:r>
            <a:r>
              <a:rPr lang="en-US" altLang="en-US" dirty="0">
                <a:latin typeface="+mn-lt"/>
                <a:sym typeface="Wingdings" panose="05000000000000000000" pitchFamily="2" charset="2"/>
              </a:rPr>
              <a:t> discovery threshold, or T</a:t>
            </a:r>
            <a:r>
              <a:rPr lang="en-US" altLang="en-US" baseline="-25000" dirty="0">
                <a:latin typeface="+mn-lt"/>
                <a:sym typeface="Wingdings" panose="05000000000000000000" pitchFamily="2" charset="2"/>
              </a:rPr>
              <a:t>1/2</a:t>
            </a:r>
            <a:r>
              <a:rPr lang="en-US" altLang="en-US" dirty="0">
                <a:latin typeface="+mn-lt"/>
                <a:sym typeface="Wingdings" panose="05000000000000000000" pitchFamily="2" charset="2"/>
              </a:rPr>
              <a:t>=5.1x10</a:t>
            </a:r>
            <a:r>
              <a:rPr lang="en-US" altLang="en-US" baseline="30000" dirty="0">
                <a:latin typeface="+mn-lt"/>
                <a:sym typeface="Wingdings" panose="05000000000000000000" pitchFamily="2" charset="2"/>
              </a:rPr>
              <a:t>27</a:t>
            </a:r>
            <a:r>
              <a:rPr lang="en-US" altLang="en-US" dirty="0">
                <a:latin typeface="+mn-lt"/>
                <a:sym typeface="Wingdings" panose="05000000000000000000" pitchFamily="2" charset="2"/>
              </a:rPr>
              <a:t> </a:t>
            </a:r>
            <a:r>
              <a:rPr lang="en-US" altLang="en-US" dirty="0" err="1">
                <a:latin typeface="+mn-lt"/>
                <a:sym typeface="Wingdings" panose="05000000000000000000" pitchFamily="2" charset="2"/>
              </a:rPr>
              <a:t>yr</a:t>
            </a:r>
            <a:endParaRPr lang="en-US" altLang="en-US" dirty="0">
              <a:latin typeface="+mn-lt"/>
              <a:sym typeface="Wingdings" panose="05000000000000000000" pitchFamily="2" charset="2"/>
            </a:endParaRPr>
          </a:p>
        </p:txBody>
      </p:sp>
      <p:pic>
        <p:nvPicPr>
          <p:cNvPr id="8" name="Picture 7">
            <a:extLst>
              <a:ext uri="{FF2B5EF4-FFF2-40B4-BE49-F238E27FC236}">
                <a16:creationId xmlns:a16="http://schemas.microsoft.com/office/drawing/2014/main" id="{E731113B-F48E-4DD5-B6B1-4AE4808F6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118" y="1062958"/>
            <a:ext cx="7499835" cy="5131286"/>
          </a:xfrm>
          <a:prstGeom prst="rect">
            <a:avLst/>
          </a:prstGeom>
        </p:spPr>
      </p:pic>
    </p:spTree>
    <p:extLst>
      <p:ext uri="{BB962C8B-B14F-4D97-AF65-F5344CB8AC3E}">
        <p14:creationId xmlns:p14="http://schemas.microsoft.com/office/powerpoint/2010/main" val="993840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September 2019</a:t>
            </a:r>
          </a:p>
        </p:txBody>
      </p:sp>
      <p:sp>
        <p:nvSpPr>
          <p:cNvPr id="3" name="Footer Placeholder 2"/>
          <p:cNvSpPr>
            <a:spLocks noGrp="1"/>
          </p:cNvSpPr>
          <p:nvPr>
            <p:ph type="ftr" sz="quarter" idx="11"/>
          </p:nvPr>
        </p:nvSpPr>
        <p:spPr/>
        <p:txBody>
          <a:bodyPr/>
          <a:lstStyle/>
          <a:p>
            <a:r>
              <a:rPr lang="en-US"/>
              <a:t>Erice</a:t>
            </a:r>
          </a:p>
        </p:txBody>
      </p:sp>
      <p:sp>
        <p:nvSpPr>
          <p:cNvPr id="4" name="Slide Number Placeholder 3"/>
          <p:cNvSpPr>
            <a:spLocks noGrp="1"/>
          </p:cNvSpPr>
          <p:nvPr>
            <p:ph type="sldNum" sz="quarter" idx="12"/>
          </p:nvPr>
        </p:nvSpPr>
        <p:spPr/>
        <p:txBody>
          <a:bodyPr/>
          <a:lstStyle/>
          <a:p>
            <a:fld id="{AFF47089-F15D-4192-A260-81621E8F456C}" type="slidenum">
              <a:rPr lang="en-US" smtClean="0"/>
              <a:t>39</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1961"/>
          <a:stretch/>
        </p:blipFill>
        <p:spPr>
          <a:xfrm>
            <a:off x="1550564" y="11287"/>
            <a:ext cx="9090872" cy="3174166"/>
          </a:xfrm>
          <a:prstGeom prst="rect">
            <a:avLst/>
          </a:prstGeom>
          <a:ln>
            <a:noFill/>
          </a:ln>
        </p:spPr>
      </p:pic>
      <p:grpSp>
        <p:nvGrpSpPr>
          <p:cNvPr id="10" name="Group 9"/>
          <p:cNvGrpSpPr/>
          <p:nvPr/>
        </p:nvGrpSpPr>
        <p:grpSpPr>
          <a:xfrm>
            <a:off x="1549400" y="3200400"/>
            <a:ext cx="9340018" cy="3179691"/>
            <a:chOff x="1549400" y="3200400"/>
            <a:chExt cx="9340018" cy="3179691"/>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400" y="3200400"/>
              <a:ext cx="4777856" cy="3169368"/>
            </a:xfrm>
            <a:prstGeom prst="rect">
              <a:avLst/>
            </a:prstGeom>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200401"/>
              <a:ext cx="4793418" cy="3179690"/>
            </a:xfrm>
            <a:prstGeom prst="rect">
              <a:avLst/>
            </a:prstGeom>
            <a:ln>
              <a:noFill/>
            </a:ln>
          </p:spPr>
        </p:pic>
      </p:grpSp>
      <p:sp>
        <p:nvSpPr>
          <p:cNvPr id="11" name="TextBox 10"/>
          <p:cNvSpPr txBox="1"/>
          <p:nvPr/>
        </p:nvSpPr>
        <p:spPr>
          <a:xfrm>
            <a:off x="248356" y="1230488"/>
            <a:ext cx="1045479" cy="461665"/>
          </a:xfrm>
          <a:prstGeom prst="rect">
            <a:avLst/>
          </a:prstGeom>
          <a:noFill/>
        </p:spPr>
        <p:txBody>
          <a:bodyPr wrap="none" rtlCol="0">
            <a:spAutoFit/>
          </a:bodyPr>
          <a:lstStyle/>
          <a:p>
            <a:r>
              <a:rPr lang="en-US" sz="2400" baseline="30000" dirty="0"/>
              <a:t>238</a:t>
            </a:r>
            <a:r>
              <a:rPr lang="en-US" sz="2400" dirty="0"/>
              <a:t>U SS</a:t>
            </a:r>
          </a:p>
        </p:txBody>
      </p:sp>
      <p:sp>
        <p:nvSpPr>
          <p:cNvPr id="12" name="TextBox 11"/>
          <p:cNvSpPr txBox="1"/>
          <p:nvPr/>
        </p:nvSpPr>
        <p:spPr>
          <a:xfrm>
            <a:off x="10645422" y="1207910"/>
            <a:ext cx="1160895" cy="461665"/>
          </a:xfrm>
          <a:prstGeom prst="rect">
            <a:avLst/>
          </a:prstGeom>
          <a:noFill/>
        </p:spPr>
        <p:txBody>
          <a:bodyPr wrap="none" rtlCol="0">
            <a:spAutoFit/>
          </a:bodyPr>
          <a:lstStyle/>
          <a:p>
            <a:r>
              <a:rPr lang="en-US" sz="2400" baseline="30000" dirty="0"/>
              <a:t>232</a:t>
            </a:r>
            <a:r>
              <a:rPr lang="en-US" sz="2400" dirty="0"/>
              <a:t>Th SS</a:t>
            </a:r>
          </a:p>
        </p:txBody>
      </p:sp>
      <p:sp>
        <p:nvSpPr>
          <p:cNvPr id="13" name="TextBox 12"/>
          <p:cNvSpPr txBox="1"/>
          <p:nvPr/>
        </p:nvSpPr>
        <p:spPr>
          <a:xfrm>
            <a:off x="282222" y="4673600"/>
            <a:ext cx="1156086" cy="461665"/>
          </a:xfrm>
          <a:prstGeom prst="rect">
            <a:avLst/>
          </a:prstGeom>
          <a:noFill/>
        </p:spPr>
        <p:txBody>
          <a:bodyPr wrap="none" rtlCol="0">
            <a:spAutoFit/>
          </a:bodyPr>
          <a:lstStyle/>
          <a:p>
            <a:r>
              <a:rPr lang="en-US" sz="2400" dirty="0"/>
              <a:t>2</a:t>
            </a:r>
            <a:r>
              <a:rPr lang="el-GR" sz="2400" dirty="0">
                <a:latin typeface="Calibri" panose="020F0502020204030204" pitchFamily="34" charset="0"/>
              </a:rPr>
              <a:t>νββ</a:t>
            </a:r>
            <a:r>
              <a:rPr lang="en-US" sz="2400" dirty="0">
                <a:latin typeface="Calibri" panose="020F0502020204030204" pitchFamily="34" charset="0"/>
              </a:rPr>
              <a:t> SS</a:t>
            </a:r>
            <a:endParaRPr lang="en-US" sz="2400" dirty="0"/>
          </a:p>
        </p:txBody>
      </p:sp>
      <p:sp>
        <p:nvSpPr>
          <p:cNvPr id="14" name="TextBox 13"/>
          <p:cNvSpPr txBox="1"/>
          <p:nvPr/>
        </p:nvSpPr>
        <p:spPr>
          <a:xfrm>
            <a:off x="10515600" y="4543778"/>
            <a:ext cx="1156086" cy="461665"/>
          </a:xfrm>
          <a:prstGeom prst="rect">
            <a:avLst/>
          </a:prstGeom>
          <a:noFill/>
        </p:spPr>
        <p:txBody>
          <a:bodyPr wrap="none" rtlCol="0">
            <a:spAutoFit/>
          </a:bodyPr>
          <a:lstStyle/>
          <a:p>
            <a:r>
              <a:rPr lang="en-US" sz="2400" dirty="0"/>
              <a:t>0</a:t>
            </a:r>
            <a:r>
              <a:rPr lang="el-GR" sz="2400" dirty="0">
                <a:latin typeface="Calibri" panose="020F0502020204030204" pitchFamily="34" charset="0"/>
              </a:rPr>
              <a:t>νββ</a:t>
            </a:r>
            <a:r>
              <a:rPr lang="en-US" sz="2400" dirty="0">
                <a:latin typeface="Calibri" panose="020F0502020204030204" pitchFamily="34" charset="0"/>
              </a:rPr>
              <a:t> SS</a:t>
            </a:r>
            <a:endParaRPr lang="en-US" sz="2400" dirty="0"/>
          </a:p>
        </p:txBody>
      </p:sp>
    </p:spTree>
    <p:extLst>
      <p:ext uri="{BB962C8B-B14F-4D97-AF65-F5344CB8AC3E}">
        <p14:creationId xmlns:p14="http://schemas.microsoft.com/office/powerpoint/2010/main" val="17394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3E9DEF-3493-4127-B530-EB512DB3BE5E}"/>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350CE74C-0649-46BF-8D9C-E882267939E8}"/>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B2CEA840-7BC2-4532-B47B-DC1296B29F8C}"/>
              </a:ext>
            </a:extLst>
          </p:cNvPr>
          <p:cNvSpPr>
            <a:spLocks noGrp="1"/>
          </p:cNvSpPr>
          <p:nvPr>
            <p:ph type="sldNum" sz="quarter" idx="12"/>
          </p:nvPr>
        </p:nvSpPr>
        <p:spPr/>
        <p:txBody>
          <a:bodyPr/>
          <a:lstStyle/>
          <a:p>
            <a:fld id="{AFF47089-F15D-4192-A260-81621E8F456C}" type="slidenum">
              <a:rPr lang="en-US" smtClean="0"/>
              <a:t>4</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7A870C-FB20-4BEC-9BB6-50A9ABB100BC}"/>
                  </a:ext>
                </a:extLst>
              </p:cNvPr>
              <p:cNvSpPr txBox="1"/>
              <p:nvPr/>
            </p:nvSpPr>
            <p:spPr>
              <a:xfrm>
                <a:off x="457202" y="664535"/>
                <a:ext cx="11201400" cy="830997"/>
              </a:xfrm>
              <a:prstGeom prst="rect">
                <a:avLst/>
              </a:prstGeom>
              <a:noFill/>
            </p:spPr>
            <p:txBody>
              <a:bodyPr wrap="square" rtlCol="0">
                <a:spAutoFit/>
              </a:bodyPr>
              <a:lstStyle/>
              <a:p>
                <a:r>
                  <a:rPr lang="en-US" sz="2400" dirty="0"/>
                  <a:t>The high resolution calorimeter and one dimensional peak search have long been the mainstay of </a:t>
                </a:r>
                <a14:m>
                  <m:oMath xmlns:m="http://schemas.openxmlformats.org/officeDocument/2006/math">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oMath>
                </a14:m>
                <a:r>
                  <a:rPr lang="en-US" sz="2400" dirty="0"/>
                  <a:t>-searches.</a:t>
                </a:r>
              </a:p>
            </p:txBody>
          </p:sp>
        </mc:Choice>
        <mc:Fallback xmlns="">
          <p:sp>
            <p:nvSpPr>
              <p:cNvPr id="5" name="TextBox 4">
                <a:extLst>
                  <a:ext uri="{FF2B5EF4-FFF2-40B4-BE49-F238E27FC236}">
                    <a16:creationId xmlns:a16="http://schemas.microsoft.com/office/drawing/2014/main" id="{3D7A870C-FB20-4BEC-9BB6-50A9ABB100BC}"/>
                  </a:ext>
                </a:extLst>
              </p:cNvPr>
              <p:cNvSpPr txBox="1">
                <a:spLocks noRot="1" noChangeAspect="1" noMove="1" noResize="1" noEditPoints="1" noAdjustHandles="1" noChangeArrowheads="1" noChangeShapeType="1" noTextEdit="1"/>
              </p:cNvSpPr>
              <p:nvPr/>
            </p:nvSpPr>
            <p:spPr>
              <a:xfrm>
                <a:off x="457202" y="664535"/>
                <a:ext cx="11201400" cy="830997"/>
              </a:xfrm>
              <a:prstGeom prst="rect">
                <a:avLst/>
              </a:prstGeom>
              <a:blipFill>
                <a:blip r:embed="rId2"/>
                <a:stretch>
                  <a:fillRect l="-816" t="-5882" b="-1617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EFBE4CB-EF61-43EE-8D61-D9E73C6431E3}"/>
              </a:ext>
            </a:extLst>
          </p:cNvPr>
          <p:cNvSpPr txBox="1"/>
          <p:nvPr/>
        </p:nvSpPr>
        <p:spPr>
          <a:xfrm>
            <a:off x="457202" y="1718270"/>
            <a:ext cx="11153551" cy="830997"/>
          </a:xfrm>
          <a:prstGeom prst="rect">
            <a:avLst/>
          </a:prstGeom>
          <a:noFill/>
        </p:spPr>
        <p:txBody>
          <a:bodyPr wrap="square" rtlCol="0">
            <a:spAutoFit/>
          </a:bodyPr>
          <a:lstStyle/>
          <a:p>
            <a:r>
              <a:rPr lang="en-US" sz="2400" dirty="0"/>
              <a:t>The strongest results, for a long time, came from Ge solid state detectors, capitalizing on their superb energy resolution and ever improving background rates.</a:t>
            </a:r>
          </a:p>
        </p:txBody>
      </p:sp>
      <p:sp>
        <p:nvSpPr>
          <p:cNvPr id="7" name="TextBox 6">
            <a:extLst>
              <a:ext uri="{FF2B5EF4-FFF2-40B4-BE49-F238E27FC236}">
                <a16:creationId xmlns:a16="http://schemas.microsoft.com/office/drawing/2014/main" id="{1F616720-A0E0-493D-A169-6F7A966E6955}"/>
              </a:ext>
            </a:extLst>
          </p:cNvPr>
          <p:cNvSpPr txBox="1"/>
          <p:nvPr/>
        </p:nvSpPr>
        <p:spPr>
          <a:xfrm>
            <a:off x="457202" y="2772005"/>
            <a:ext cx="11419548" cy="461665"/>
          </a:xfrm>
          <a:prstGeom prst="rect">
            <a:avLst/>
          </a:prstGeom>
          <a:noFill/>
        </p:spPr>
        <p:txBody>
          <a:bodyPr wrap="square" rtlCol="0">
            <a:spAutoFit/>
          </a:bodyPr>
          <a:lstStyle/>
          <a:p>
            <a:r>
              <a:rPr lang="en-US" sz="2400" dirty="0"/>
              <a:t>This supremacy is being challenged: experiments using </a:t>
            </a:r>
            <a:r>
              <a:rPr lang="en-US" sz="2400" baseline="30000" dirty="0"/>
              <a:t>136</a:t>
            </a:r>
            <a:r>
              <a:rPr lang="en-US" sz="2400" dirty="0"/>
              <a:t>Xe are now comparable in reach.</a:t>
            </a:r>
          </a:p>
        </p:txBody>
      </p:sp>
      <p:sp>
        <p:nvSpPr>
          <p:cNvPr id="8" name="TextBox 7">
            <a:extLst>
              <a:ext uri="{FF2B5EF4-FFF2-40B4-BE49-F238E27FC236}">
                <a16:creationId xmlns:a16="http://schemas.microsoft.com/office/drawing/2014/main" id="{961B432D-E65E-436D-934A-3B3E3290A7F0}"/>
              </a:ext>
            </a:extLst>
          </p:cNvPr>
          <p:cNvSpPr txBox="1"/>
          <p:nvPr/>
        </p:nvSpPr>
        <p:spPr>
          <a:xfrm>
            <a:off x="457202" y="3456408"/>
            <a:ext cx="10661290" cy="830997"/>
          </a:xfrm>
          <a:prstGeom prst="rect">
            <a:avLst/>
          </a:prstGeom>
          <a:noFill/>
        </p:spPr>
        <p:txBody>
          <a:bodyPr wrap="square" rtlCol="0">
            <a:spAutoFit/>
          </a:bodyPr>
          <a:lstStyle/>
          <a:p>
            <a:r>
              <a:rPr lang="en-US" sz="2400" dirty="0"/>
              <a:t>My talk is about an approach beyond calorimetry: using tracking TPCs, filled with isotopically enriched liquid xenon, enabling a multi-dimensional decay search.</a:t>
            </a:r>
          </a:p>
        </p:txBody>
      </p:sp>
      <p:sp>
        <p:nvSpPr>
          <p:cNvPr id="9" name="TextBox 8">
            <a:extLst>
              <a:ext uri="{FF2B5EF4-FFF2-40B4-BE49-F238E27FC236}">
                <a16:creationId xmlns:a16="http://schemas.microsoft.com/office/drawing/2014/main" id="{FB357AD2-04AB-4C2C-BC15-442B836F0240}"/>
              </a:ext>
            </a:extLst>
          </p:cNvPr>
          <p:cNvSpPr txBox="1"/>
          <p:nvPr/>
        </p:nvSpPr>
        <p:spPr>
          <a:xfrm>
            <a:off x="457202" y="4510142"/>
            <a:ext cx="10662214" cy="1569660"/>
          </a:xfrm>
          <a:prstGeom prst="rect">
            <a:avLst/>
          </a:prstGeom>
          <a:noFill/>
        </p:spPr>
        <p:txBody>
          <a:bodyPr wrap="none" rtlCol="0">
            <a:spAutoFit/>
          </a:bodyPr>
          <a:lstStyle/>
          <a:p>
            <a:r>
              <a:rPr lang="en-US" sz="2400" dirty="0"/>
              <a:t>My talk has two parts:</a:t>
            </a:r>
          </a:p>
          <a:p>
            <a:endParaRPr lang="en-US" sz="2400" dirty="0"/>
          </a:p>
          <a:p>
            <a:pPr marL="457200" indent="-457200">
              <a:buFont typeface="+mj-lt"/>
              <a:buAutoNum type="arabicPeriod"/>
            </a:pPr>
            <a:r>
              <a:rPr lang="en-US" sz="2400" dirty="0"/>
              <a:t>The past: EXO-200 and the final results derived from the entire data set</a:t>
            </a:r>
          </a:p>
          <a:p>
            <a:pPr marL="457200" indent="-457200">
              <a:buFont typeface="+mj-lt"/>
              <a:buAutoNum type="arabicPeriod"/>
            </a:pPr>
            <a:r>
              <a:rPr lang="en-US" sz="2400" dirty="0"/>
              <a:t>The (possible) future: </a:t>
            </a:r>
            <a:r>
              <a:rPr lang="en-US" sz="2400" dirty="0" err="1"/>
              <a:t>nEXO</a:t>
            </a:r>
            <a:r>
              <a:rPr lang="en-US" sz="2400" dirty="0"/>
              <a:t> our planned </a:t>
            </a:r>
            <a:r>
              <a:rPr lang="en-US" sz="2400" dirty="0" err="1"/>
              <a:t>tonne</a:t>
            </a:r>
            <a:r>
              <a:rPr lang="en-US" sz="2400" dirty="0"/>
              <a:t> scale search with enriched </a:t>
            </a:r>
            <a:r>
              <a:rPr lang="en-US" sz="2400" baseline="30000" dirty="0"/>
              <a:t>136</a:t>
            </a:r>
            <a:r>
              <a:rPr lang="en-US" sz="2400" dirty="0"/>
              <a:t>Xe</a:t>
            </a:r>
          </a:p>
        </p:txBody>
      </p:sp>
    </p:spTree>
    <p:extLst>
      <p:ext uri="{BB962C8B-B14F-4D97-AF65-F5344CB8AC3E}">
        <p14:creationId xmlns:p14="http://schemas.microsoft.com/office/powerpoint/2010/main" val="3536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4E656-4499-4C70-A847-CC3D76227036}"/>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A6A129D8-ED1D-4E45-8848-685A5831C432}"/>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41ED1BE5-7270-4F25-BDC9-354DA0E7990B}"/>
              </a:ext>
            </a:extLst>
          </p:cNvPr>
          <p:cNvSpPr>
            <a:spLocks noGrp="1"/>
          </p:cNvSpPr>
          <p:nvPr>
            <p:ph type="sldNum" sz="quarter" idx="12"/>
          </p:nvPr>
        </p:nvSpPr>
        <p:spPr/>
        <p:txBody>
          <a:bodyPr/>
          <a:lstStyle/>
          <a:p>
            <a:fld id="{AFF47089-F15D-4192-A260-81621E8F456C}" type="slidenum">
              <a:rPr lang="en-US" smtClean="0"/>
              <a:t>40</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3A905C-A5CE-4A25-BF9A-71F73C83866D}"/>
                  </a:ext>
                </a:extLst>
              </p:cNvPr>
              <p:cNvSpPr txBox="1"/>
              <p:nvPr/>
            </p:nvSpPr>
            <p:spPr>
              <a:xfrm>
                <a:off x="446322" y="740228"/>
                <a:ext cx="11190514" cy="1200329"/>
              </a:xfrm>
              <a:prstGeom prst="rect">
                <a:avLst/>
              </a:prstGeom>
              <a:noFill/>
            </p:spPr>
            <p:txBody>
              <a:bodyPr wrap="square" rtlCol="0">
                <a:spAutoFit/>
              </a:bodyPr>
              <a:lstStyle/>
              <a:p>
                <a:r>
                  <a:rPr lang="en-US" sz="2400" dirty="0"/>
                  <a:t>The </a:t>
                </a:r>
                <a:r>
                  <a:rPr lang="en-US" sz="2400" dirty="0" err="1"/>
                  <a:t>nEXO</a:t>
                </a:r>
                <a:r>
                  <a:rPr lang="en-US" sz="2400" dirty="0"/>
                  <a:t> 90% CL sensitivity and </a:t>
                </a:r>
                <a14:m>
                  <m:oMath xmlns:m="http://schemas.openxmlformats.org/officeDocument/2006/math">
                    <m:r>
                      <a:rPr lang="en-US" sz="2400" b="0" i="1" smtClean="0">
                        <a:latin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𝜎</m:t>
                    </m:r>
                  </m:oMath>
                </a14:m>
                <a:r>
                  <a:rPr lang="en-US" sz="2400" dirty="0"/>
                  <a:t> discovery potential were derived from repeated analyses of data-based Monte Carlo simulations </a:t>
                </a:r>
                <a:r>
                  <a:rPr lang="en-US" dirty="0"/>
                  <a:t>(PRC 97 (2018) 065503)</a:t>
                </a:r>
                <a:r>
                  <a:rPr lang="en-US" sz="2400" dirty="0"/>
                  <a:t>. No Gaussian approximations (square root assumption) were made, the actual PDFs were explored.</a:t>
                </a:r>
              </a:p>
            </p:txBody>
          </p:sp>
        </mc:Choice>
        <mc:Fallback xmlns="">
          <p:sp>
            <p:nvSpPr>
              <p:cNvPr id="5" name="TextBox 4">
                <a:extLst>
                  <a:ext uri="{FF2B5EF4-FFF2-40B4-BE49-F238E27FC236}">
                    <a16:creationId xmlns:a16="http://schemas.microsoft.com/office/drawing/2014/main" id="{FC3A905C-A5CE-4A25-BF9A-71F73C83866D}"/>
                  </a:ext>
                </a:extLst>
              </p:cNvPr>
              <p:cNvSpPr txBox="1">
                <a:spLocks noRot="1" noChangeAspect="1" noMove="1" noResize="1" noEditPoints="1" noAdjustHandles="1" noChangeArrowheads="1" noChangeShapeType="1" noTextEdit="1"/>
              </p:cNvSpPr>
              <p:nvPr/>
            </p:nvSpPr>
            <p:spPr>
              <a:xfrm>
                <a:off x="446322" y="740228"/>
                <a:ext cx="11190514" cy="1200329"/>
              </a:xfrm>
              <a:prstGeom prst="rect">
                <a:avLst/>
              </a:prstGeom>
              <a:blipFill>
                <a:blip r:embed="rId2"/>
                <a:stretch>
                  <a:fillRect l="-817" t="-4061"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58BBF4-E191-4408-92D2-C4644EDD53B6}"/>
                  </a:ext>
                </a:extLst>
              </p:cNvPr>
              <p:cNvSpPr txBox="1"/>
              <p:nvPr/>
            </p:nvSpPr>
            <p:spPr>
              <a:xfrm>
                <a:off x="446322" y="2271767"/>
                <a:ext cx="4267835" cy="1742849"/>
              </a:xfrm>
              <a:prstGeom prst="rect">
                <a:avLst/>
              </a:prstGeom>
              <a:noFill/>
            </p:spPr>
            <p:txBody>
              <a:bodyPr wrap="none" rtlCol="0">
                <a:spAutoFit/>
              </a:bodyPr>
              <a:lstStyle/>
              <a:p>
                <a:r>
                  <a:rPr lang="en-US" sz="2400" dirty="0"/>
                  <a:t>10 </a:t>
                </a:r>
                <a:r>
                  <a:rPr lang="en-US" sz="2400" dirty="0" err="1"/>
                  <a:t>yr</a:t>
                </a:r>
                <a:r>
                  <a:rPr lang="en-US" sz="2400" dirty="0"/>
                  <a:t> life time 90% CL sensitivity:</a:t>
                </a:r>
              </a:p>
              <a:p>
                <a:endParaRPr lang="en-US" sz="2400" dirty="0"/>
              </a:p>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𝑇</m:t>
                          </m:r>
                        </m:e>
                        <m:sub>
                          <m:f>
                            <m:fPr>
                              <m:type m:val="lin"/>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sup>
                      </m:sSubSup>
                      <m:r>
                        <a:rPr lang="en-US" sz="2400" i="1" smtClean="0">
                          <a:latin typeface="Cambria Math" panose="02040503050406030204" pitchFamily="18" charset="0"/>
                          <a:ea typeface="Cambria Math" panose="02040503050406030204" pitchFamily="18" charset="0"/>
                        </a:rPr>
                        <m:t>&gt;</m:t>
                      </m:r>
                      <m:r>
                        <a:rPr lang="en-US" sz="2400" b="0" i="1" smtClean="0">
                          <a:latin typeface="Cambria Math" panose="02040503050406030204" pitchFamily="18" charset="0"/>
                          <a:ea typeface="Cambria Math" panose="02040503050406030204" pitchFamily="18" charset="0"/>
                        </a:rPr>
                        <m:t>9.2∙</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27</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𝑦𝑟</m:t>
                      </m:r>
                    </m:oMath>
                  </m:oMathPara>
                </a14:m>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d>
                            <m:dPr>
                              <m:begChr m:val="⟨"/>
                              <m:endChr m:val="⟩"/>
                              <m:ctrlPr>
                                <a:rPr lang="en-US" sz="2400" i="1" smtClean="0">
                                  <a:latin typeface="Cambria Math" panose="02040503050406030204" pitchFamily="18" charset="0"/>
                                </a:rPr>
                              </m:ctrlPr>
                            </m:dPr>
                            <m:e>
                              <m:r>
                                <a:rPr lang="en-US" sz="2400" b="0" i="1" smtClean="0">
                                  <a:latin typeface="Cambria Math" panose="02040503050406030204" pitchFamily="18" charset="0"/>
                                </a:rPr>
                                <m:t>𝑚</m:t>
                              </m:r>
                            </m:e>
                          </m:d>
                        </m:e>
                        <m:sub>
                          <m:r>
                            <a:rPr lang="en-US" sz="2400" i="1" smtClean="0">
                              <a:latin typeface="Cambria Math" panose="02040503050406030204" pitchFamily="18" charset="0"/>
                              <a:ea typeface="Cambria Math" panose="02040503050406030204" pitchFamily="18" charset="0"/>
                            </a:rPr>
                            <m:t>𝛽𝛽</m:t>
                          </m:r>
                        </m:sub>
                      </m:sSub>
                      <m:r>
                        <a:rPr lang="en-US" sz="240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5.7−17.7 </m:t>
                      </m:r>
                      <m:r>
                        <a:rPr lang="en-US" sz="2400" b="0" i="1" smtClean="0">
                          <a:latin typeface="Cambria Math" panose="02040503050406030204" pitchFamily="18" charset="0"/>
                          <a:ea typeface="Cambria Math" panose="02040503050406030204" pitchFamily="18" charset="0"/>
                        </a:rPr>
                        <m:t>𝑚𝑒𝑉</m:t>
                      </m:r>
                    </m:oMath>
                  </m:oMathPara>
                </a14:m>
                <a:endParaRPr lang="en-US" sz="2400" dirty="0"/>
              </a:p>
            </p:txBody>
          </p:sp>
        </mc:Choice>
        <mc:Fallback xmlns="">
          <p:sp>
            <p:nvSpPr>
              <p:cNvPr id="7" name="TextBox 6">
                <a:extLst>
                  <a:ext uri="{FF2B5EF4-FFF2-40B4-BE49-F238E27FC236}">
                    <a16:creationId xmlns:a16="http://schemas.microsoft.com/office/drawing/2014/main" id="{5358BBF4-E191-4408-92D2-C4644EDD53B6}"/>
                  </a:ext>
                </a:extLst>
              </p:cNvPr>
              <p:cNvSpPr txBox="1">
                <a:spLocks noRot="1" noChangeAspect="1" noMove="1" noResize="1" noEditPoints="1" noAdjustHandles="1" noChangeArrowheads="1" noChangeShapeType="1" noTextEdit="1"/>
              </p:cNvSpPr>
              <p:nvPr/>
            </p:nvSpPr>
            <p:spPr>
              <a:xfrm>
                <a:off x="446322" y="2271767"/>
                <a:ext cx="4267835" cy="1742849"/>
              </a:xfrm>
              <a:prstGeom prst="rect">
                <a:avLst/>
              </a:prstGeom>
              <a:blipFill>
                <a:blip r:embed="rId3"/>
                <a:stretch>
                  <a:fillRect l="-2143" t="-2797" r="-1429" b="-244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4A77783D-9033-41E8-A249-1167332C1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169315"/>
            <a:ext cx="5916388" cy="410484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6020AE-A63B-4C33-B1EC-DEDB9F4A655B}"/>
                  </a:ext>
                </a:extLst>
              </p:cNvPr>
              <p:cNvSpPr txBox="1"/>
              <p:nvPr/>
            </p:nvSpPr>
            <p:spPr>
              <a:xfrm>
                <a:off x="446322" y="4345826"/>
                <a:ext cx="5147499" cy="1742849"/>
              </a:xfrm>
              <a:prstGeom prst="rect">
                <a:avLst/>
              </a:prstGeom>
              <a:noFill/>
            </p:spPr>
            <p:txBody>
              <a:bodyPr wrap="none" rtlCol="0">
                <a:spAutoFit/>
              </a:bodyPr>
              <a:lstStyle/>
              <a:p>
                <a:r>
                  <a:rPr lang="en-US" sz="2400" dirty="0"/>
                  <a:t>10 </a:t>
                </a:r>
                <a:r>
                  <a:rPr lang="en-US" sz="2400" dirty="0" err="1"/>
                  <a:t>yr</a:t>
                </a:r>
                <a:r>
                  <a:rPr lang="en-US" sz="2400" dirty="0"/>
                  <a:t> life time </a:t>
                </a:r>
                <a14:m>
                  <m:oMath xmlns:m="http://schemas.openxmlformats.org/officeDocument/2006/math">
                    <m:r>
                      <a:rPr lang="en-US" sz="2400" i="1">
                        <a:latin typeface="Cambria Math" panose="02040503050406030204" pitchFamily="18" charset="0"/>
                      </a:rPr>
                      <m:t>3</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oMath>
                </a14:m>
                <a:r>
                  <a:rPr lang="en-US" sz="2400" dirty="0"/>
                  <a:t> discovery potential :</a:t>
                </a:r>
              </a:p>
              <a:p>
                <a:endParaRPr lang="en-US" sz="2400" dirty="0"/>
              </a:p>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𝑇</m:t>
                          </m:r>
                        </m:e>
                        <m:sub>
                          <m:f>
                            <m:fPr>
                              <m:type m:val="lin"/>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up>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𝜈𝛽𝛽</m:t>
                          </m:r>
                        </m:sup>
                      </m:sSubSup>
                      <m:r>
                        <a:rPr lang="en-US" sz="2400" b="0" i="1" smtClean="0">
                          <a:latin typeface="Cambria Math" panose="02040503050406030204" pitchFamily="18" charset="0"/>
                        </a:rPr>
                        <m:t>=5</m:t>
                      </m:r>
                      <m:r>
                        <a:rPr lang="en-US" sz="2400" b="0" i="1" smtClean="0">
                          <a:latin typeface="Cambria Math" panose="02040503050406030204" pitchFamily="18" charset="0"/>
                          <a:ea typeface="Cambria Math" panose="02040503050406030204" pitchFamily="18" charset="0"/>
                        </a:rPr>
                        <m:t>.7∙</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27</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𝑦𝑟</m:t>
                      </m:r>
                    </m:oMath>
                  </m:oMathPara>
                </a14:m>
                <a:endParaRPr lang="en-US" sz="2400" dirty="0"/>
              </a:p>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d>
                            <m:dPr>
                              <m:begChr m:val="⟨"/>
                              <m:endChr m:val="⟩"/>
                              <m:ctrlPr>
                                <a:rPr lang="en-US" sz="2400" i="1" smtClean="0">
                                  <a:latin typeface="Cambria Math" panose="02040503050406030204" pitchFamily="18" charset="0"/>
                                </a:rPr>
                              </m:ctrlPr>
                            </m:dPr>
                            <m:e>
                              <m:r>
                                <a:rPr lang="en-US" sz="2400" b="0" i="1" smtClean="0">
                                  <a:latin typeface="Cambria Math" panose="02040503050406030204" pitchFamily="18" charset="0"/>
                                </a:rPr>
                                <m:t>𝑚</m:t>
                              </m:r>
                            </m:e>
                          </m:d>
                        </m:e>
                        <m:sub>
                          <m:r>
                            <a:rPr lang="en-US" sz="2400" i="1" smtClean="0">
                              <a:latin typeface="Cambria Math" panose="02040503050406030204" pitchFamily="18" charset="0"/>
                              <a:ea typeface="Cambria Math" panose="02040503050406030204" pitchFamily="18" charset="0"/>
                            </a:rPr>
                            <m:t>𝛽𝛽</m:t>
                          </m:r>
                        </m:sub>
                      </m:sSub>
                      <m:r>
                        <a:rPr lang="en-US" sz="240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7.3−22.3 </m:t>
                      </m:r>
                      <m:r>
                        <a:rPr lang="en-US" sz="2400" b="0" i="1" smtClean="0">
                          <a:latin typeface="Cambria Math" panose="02040503050406030204" pitchFamily="18" charset="0"/>
                          <a:ea typeface="Cambria Math" panose="02040503050406030204" pitchFamily="18" charset="0"/>
                        </a:rPr>
                        <m:t>𝑚𝑒𝑉</m:t>
                      </m:r>
                    </m:oMath>
                  </m:oMathPara>
                </a14:m>
                <a:endParaRPr lang="en-US" sz="2400" dirty="0"/>
              </a:p>
            </p:txBody>
          </p:sp>
        </mc:Choice>
        <mc:Fallback xmlns="">
          <p:sp>
            <p:nvSpPr>
              <p:cNvPr id="10" name="TextBox 9">
                <a:extLst>
                  <a:ext uri="{FF2B5EF4-FFF2-40B4-BE49-F238E27FC236}">
                    <a16:creationId xmlns:a16="http://schemas.microsoft.com/office/drawing/2014/main" id="{1A6020AE-A63B-4C33-B1EC-DEDB9F4A655B}"/>
                  </a:ext>
                </a:extLst>
              </p:cNvPr>
              <p:cNvSpPr txBox="1">
                <a:spLocks noRot="1" noChangeAspect="1" noMove="1" noResize="1" noEditPoints="1" noAdjustHandles="1" noChangeArrowheads="1" noChangeShapeType="1" noTextEdit="1"/>
              </p:cNvSpPr>
              <p:nvPr/>
            </p:nvSpPr>
            <p:spPr>
              <a:xfrm>
                <a:off x="446322" y="4345826"/>
                <a:ext cx="5147499" cy="1742849"/>
              </a:xfrm>
              <a:prstGeom prst="rect">
                <a:avLst/>
              </a:prstGeom>
              <a:blipFill>
                <a:blip r:embed="rId5"/>
                <a:stretch>
                  <a:fillRect l="-1775" t="-2797" r="-828" b="-2448"/>
                </a:stretch>
              </a:blipFill>
            </p:spPr>
            <p:txBody>
              <a:bodyPr/>
              <a:lstStyle/>
              <a:p>
                <a:r>
                  <a:rPr lang="en-US">
                    <a:noFill/>
                  </a:rPr>
                  <a:t> </a:t>
                </a:r>
              </a:p>
            </p:txBody>
          </p:sp>
        </mc:Fallback>
      </mc:AlternateContent>
    </p:spTree>
    <p:extLst>
      <p:ext uri="{BB962C8B-B14F-4D97-AF65-F5344CB8AC3E}">
        <p14:creationId xmlns:p14="http://schemas.microsoft.com/office/powerpoint/2010/main" val="3562446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296C6B-90A3-4899-950F-CBC16A9527F6}"/>
              </a:ext>
            </a:extLst>
          </p:cNvPr>
          <p:cNvSpPr>
            <a:spLocks noGrp="1"/>
          </p:cNvSpPr>
          <p:nvPr>
            <p:ph type="dt" sz="half" idx="10"/>
          </p:nvPr>
        </p:nvSpPr>
        <p:spPr/>
        <p:txBody>
          <a:bodyPr/>
          <a:lstStyle/>
          <a:p>
            <a:r>
              <a:rPr lang="en-US"/>
              <a:t>September 2019</a:t>
            </a:r>
          </a:p>
        </p:txBody>
      </p:sp>
      <p:sp>
        <p:nvSpPr>
          <p:cNvPr id="4" name="Slide Number Placeholder 3">
            <a:extLst>
              <a:ext uri="{FF2B5EF4-FFF2-40B4-BE49-F238E27FC236}">
                <a16:creationId xmlns:a16="http://schemas.microsoft.com/office/drawing/2014/main" id="{BB8DCCBA-3C30-4FD5-8F19-B68FD9883A92}"/>
              </a:ext>
            </a:extLst>
          </p:cNvPr>
          <p:cNvSpPr>
            <a:spLocks noGrp="1"/>
          </p:cNvSpPr>
          <p:nvPr>
            <p:ph type="sldNum" sz="quarter" idx="12"/>
          </p:nvPr>
        </p:nvSpPr>
        <p:spPr/>
        <p:txBody>
          <a:bodyPr/>
          <a:lstStyle/>
          <a:p>
            <a:fld id="{AFF47089-F15D-4192-A260-81621E8F456C}" type="slidenum">
              <a:rPr lang="en-US" smtClean="0"/>
              <a:t>41</a:t>
            </a:fld>
            <a:endParaRPr lang="en-US"/>
          </a:p>
        </p:txBody>
      </p:sp>
      <p:pic>
        <p:nvPicPr>
          <p:cNvPr id="6" name="Picture 5">
            <a:extLst>
              <a:ext uri="{FF2B5EF4-FFF2-40B4-BE49-F238E27FC236}">
                <a16:creationId xmlns:a16="http://schemas.microsoft.com/office/drawing/2014/main" id="{8DEFC474-449E-4352-B5FE-1BA594CCE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635" y="0"/>
            <a:ext cx="6264730" cy="6828239"/>
          </a:xfrm>
          <a:prstGeom prst="rect">
            <a:avLst/>
          </a:prstGeom>
        </p:spPr>
      </p:pic>
    </p:spTree>
    <p:extLst>
      <p:ext uri="{BB962C8B-B14F-4D97-AF65-F5344CB8AC3E}">
        <p14:creationId xmlns:p14="http://schemas.microsoft.com/office/powerpoint/2010/main" val="1183333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8767D-69DF-4978-B254-ED641B697435}"/>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A3C805B3-C8A3-4E5E-A02B-6F424ED61310}"/>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325E7B13-B03F-4876-A42F-2F35D6B06AA8}"/>
              </a:ext>
            </a:extLst>
          </p:cNvPr>
          <p:cNvSpPr>
            <a:spLocks noGrp="1"/>
          </p:cNvSpPr>
          <p:nvPr>
            <p:ph type="sldNum" sz="quarter" idx="12"/>
          </p:nvPr>
        </p:nvSpPr>
        <p:spPr/>
        <p:txBody>
          <a:bodyPr/>
          <a:lstStyle/>
          <a:p>
            <a:fld id="{AFF47089-F15D-4192-A260-81621E8F456C}" type="slidenum">
              <a:rPr lang="en-US" smtClean="0"/>
              <a:t>42</a:t>
            </a:fld>
            <a:endParaRPr lang="en-US"/>
          </a:p>
        </p:txBody>
      </p:sp>
      <p:sp>
        <p:nvSpPr>
          <p:cNvPr id="5" name="TextBox 4">
            <a:extLst>
              <a:ext uri="{FF2B5EF4-FFF2-40B4-BE49-F238E27FC236}">
                <a16:creationId xmlns:a16="http://schemas.microsoft.com/office/drawing/2014/main" id="{7A7DE10B-FD27-4802-B00C-FFC19002B1F1}"/>
              </a:ext>
            </a:extLst>
          </p:cNvPr>
          <p:cNvSpPr txBox="1"/>
          <p:nvPr/>
        </p:nvSpPr>
        <p:spPr>
          <a:xfrm>
            <a:off x="405026" y="555171"/>
            <a:ext cx="2062359" cy="461665"/>
          </a:xfrm>
          <a:prstGeom prst="rect">
            <a:avLst/>
          </a:prstGeom>
          <a:noFill/>
        </p:spPr>
        <p:txBody>
          <a:bodyPr wrap="none" rtlCol="0">
            <a:spAutoFit/>
          </a:bodyPr>
          <a:lstStyle/>
          <a:p>
            <a:r>
              <a:rPr lang="en-US" sz="2400" dirty="0"/>
              <a:t>Reality content</a:t>
            </a:r>
          </a:p>
        </p:txBody>
      </p:sp>
      <p:sp>
        <p:nvSpPr>
          <p:cNvPr id="6" name="TextBox 5">
            <a:extLst>
              <a:ext uri="{FF2B5EF4-FFF2-40B4-BE49-F238E27FC236}">
                <a16:creationId xmlns:a16="http://schemas.microsoft.com/office/drawing/2014/main" id="{19BE3485-893E-40E3-A3C7-71631845905A}"/>
              </a:ext>
            </a:extLst>
          </p:cNvPr>
          <p:cNvSpPr txBox="1"/>
          <p:nvPr/>
        </p:nvSpPr>
        <p:spPr>
          <a:xfrm>
            <a:off x="405026" y="1226982"/>
            <a:ext cx="10727871" cy="830997"/>
          </a:xfrm>
          <a:prstGeom prst="rect">
            <a:avLst/>
          </a:prstGeom>
          <a:noFill/>
        </p:spPr>
        <p:txBody>
          <a:bodyPr wrap="square" rtlCol="0">
            <a:spAutoFit/>
          </a:bodyPr>
          <a:lstStyle/>
          <a:p>
            <a:r>
              <a:rPr lang="en-US" sz="2400" dirty="0"/>
              <a:t>The </a:t>
            </a:r>
            <a:r>
              <a:rPr lang="en-US" sz="2400" dirty="0" err="1"/>
              <a:t>nEXO</a:t>
            </a:r>
            <a:r>
              <a:rPr lang="en-US" sz="2400" dirty="0"/>
              <a:t> collaboration has been talking about these ideas, in ever refined ways of course, for the last 5 years how close to are we to realization?</a:t>
            </a:r>
          </a:p>
        </p:txBody>
      </p:sp>
      <p:sp>
        <p:nvSpPr>
          <p:cNvPr id="7" name="TextBox 6">
            <a:extLst>
              <a:ext uri="{FF2B5EF4-FFF2-40B4-BE49-F238E27FC236}">
                <a16:creationId xmlns:a16="http://schemas.microsoft.com/office/drawing/2014/main" id="{15DDABCD-73D9-4A56-B13A-A163C1394E89}"/>
              </a:ext>
            </a:extLst>
          </p:cNvPr>
          <p:cNvSpPr txBox="1"/>
          <p:nvPr/>
        </p:nvSpPr>
        <p:spPr>
          <a:xfrm>
            <a:off x="405026" y="2268125"/>
            <a:ext cx="10727872" cy="1938992"/>
          </a:xfrm>
          <a:prstGeom prst="rect">
            <a:avLst/>
          </a:prstGeom>
          <a:noFill/>
        </p:spPr>
        <p:txBody>
          <a:bodyPr wrap="square" rtlCol="0">
            <a:spAutoFit/>
          </a:bodyPr>
          <a:lstStyle/>
          <a:p>
            <a:pPr marL="457200" indent="-457200">
              <a:buFont typeface="Arial" panose="020B0604020202020204" pitchFamily="34" charset="0"/>
              <a:buChar char="•"/>
            </a:pPr>
            <a:r>
              <a:rPr lang="en-US" sz="2400" dirty="0"/>
              <a:t>The 2015 Long Range Plan for Nuclear Science listed a ton scale double beta decay experiment as its highest construction priority.</a:t>
            </a:r>
          </a:p>
          <a:p>
            <a:pPr marL="457200" indent="-457200">
              <a:buFont typeface="Arial" panose="020B0604020202020204" pitchFamily="34" charset="0"/>
              <a:buChar char="•"/>
            </a:pPr>
            <a:r>
              <a:rPr lang="en-US" sz="2400" dirty="0"/>
              <a:t>Late 2018 DOE issued a Critical Decision 0, indicating mission need for such an experiment. No decision was made on the type of experiment.</a:t>
            </a:r>
          </a:p>
          <a:p>
            <a:pPr marL="457200" indent="-457200">
              <a:buFont typeface="Arial" panose="020B0604020202020204" pitchFamily="34" charset="0"/>
              <a:buChar char="•"/>
            </a:pPr>
            <a:r>
              <a:rPr lang="en-US" sz="2400" dirty="0"/>
              <a:t>The 2019 Presidential Budget explicitly lists such a project.</a:t>
            </a:r>
          </a:p>
        </p:txBody>
      </p:sp>
      <p:sp>
        <p:nvSpPr>
          <p:cNvPr id="8" name="TextBox 7">
            <a:extLst>
              <a:ext uri="{FF2B5EF4-FFF2-40B4-BE49-F238E27FC236}">
                <a16:creationId xmlns:a16="http://schemas.microsoft.com/office/drawing/2014/main" id="{13FB6684-CAF1-44FD-BB48-4F27759E5EAE}"/>
              </a:ext>
            </a:extLst>
          </p:cNvPr>
          <p:cNvSpPr txBox="1"/>
          <p:nvPr/>
        </p:nvSpPr>
        <p:spPr>
          <a:xfrm>
            <a:off x="405026" y="4417263"/>
            <a:ext cx="11353800" cy="830997"/>
          </a:xfrm>
          <a:prstGeom prst="rect">
            <a:avLst/>
          </a:prstGeom>
          <a:noFill/>
        </p:spPr>
        <p:txBody>
          <a:bodyPr wrap="square" rtlCol="0">
            <a:spAutoFit/>
          </a:bodyPr>
          <a:lstStyle/>
          <a:p>
            <a:r>
              <a:rPr lang="en-US" sz="2400" dirty="0"/>
              <a:t>For the last year the </a:t>
            </a:r>
            <a:r>
              <a:rPr lang="en-US" sz="2400" dirty="0" err="1"/>
              <a:t>nEXO</a:t>
            </a:r>
            <a:r>
              <a:rPr lang="en-US" sz="2400" dirty="0"/>
              <a:t> collaboration prepared for becoming a construction project. In 2018 we published a detailed pre-Conceptual design Report </a:t>
            </a:r>
            <a:r>
              <a:rPr lang="en-US" dirty="0"/>
              <a:t>(arXiv:1805.1142)</a:t>
            </a:r>
            <a:r>
              <a:rPr lang="en-US" sz="2400" dirty="0"/>
              <a:t>.</a:t>
            </a:r>
          </a:p>
        </p:txBody>
      </p:sp>
      <p:sp>
        <p:nvSpPr>
          <p:cNvPr id="9" name="TextBox 8">
            <a:extLst>
              <a:ext uri="{FF2B5EF4-FFF2-40B4-BE49-F238E27FC236}">
                <a16:creationId xmlns:a16="http://schemas.microsoft.com/office/drawing/2014/main" id="{EA521A93-451F-498C-B59E-61B28318BF37}"/>
              </a:ext>
            </a:extLst>
          </p:cNvPr>
          <p:cNvSpPr txBox="1"/>
          <p:nvPr/>
        </p:nvSpPr>
        <p:spPr>
          <a:xfrm>
            <a:off x="405026" y="5458407"/>
            <a:ext cx="9577174" cy="461665"/>
          </a:xfrm>
          <a:prstGeom prst="rect">
            <a:avLst/>
          </a:prstGeom>
          <a:noFill/>
        </p:spPr>
        <p:txBody>
          <a:bodyPr wrap="none" rtlCol="0">
            <a:spAutoFit/>
          </a:bodyPr>
          <a:lstStyle/>
          <a:p>
            <a:r>
              <a:rPr lang="en-US" sz="2400" dirty="0"/>
              <a:t>The collaboration is working towards a possible down-select review in 2019.</a:t>
            </a:r>
          </a:p>
        </p:txBody>
      </p:sp>
    </p:spTree>
    <p:extLst>
      <p:ext uri="{BB962C8B-B14F-4D97-AF65-F5344CB8AC3E}">
        <p14:creationId xmlns:p14="http://schemas.microsoft.com/office/powerpoint/2010/main" val="24596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82930-7D2B-4357-B093-1AA51E8FBE91}"/>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7A54CA6D-32ED-41AA-A655-E96F7E1A1BB6}"/>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62E72E02-7B11-4643-BDB1-E6D475D9DFD4}"/>
              </a:ext>
            </a:extLst>
          </p:cNvPr>
          <p:cNvSpPr>
            <a:spLocks noGrp="1"/>
          </p:cNvSpPr>
          <p:nvPr>
            <p:ph type="sldNum" sz="quarter" idx="12"/>
          </p:nvPr>
        </p:nvSpPr>
        <p:spPr/>
        <p:txBody>
          <a:bodyPr/>
          <a:lstStyle/>
          <a:p>
            <a:fld id="{AFF47089-F15D-4192-A260-81621E8F456C}" type="slidenum">
              <a:rPr lang="en-US" smtClean="0"/>
              <a:t>43</a:t>
            </a:fld>
            <a:endParaRPr lang="en-US"/>
          </a:p>
        </p:txBody>
      </p:sp>
      <p:sp>
        <p:nvSpPr>
          <p:cNvPr id="5" name="TextBox 4">
            <a:extLst>
              <a:ext uri="{FF2B5EF4-FFF2-40B4-BE49-F238E27FC236}">
                <a16:creationId xmlns:a16="http://schemas.microsoft.com/office/drawing/2014/main" id="{2EA58038-EF25-4B5B-9130-2DFC916E2E7F}"/>
              </a:ext>
            </a:extLst>
          </p:cNvPr>
          <p:cNvSpPr txBox="1"/>
          <p:nvPr/>
        </p:nvSpPr>
        <p:spPr>
          <a:xfrm>
            <a:off x="397329" y="636815"/>
            <a:ext cx="11484427" cy="5262979"/>
          </a:xfrm>
          <a:prstGeom prst="rect">
            <a:avLst/>
          </a:prstGeom>
          <a:noFill/>
        </p:spPr>
        <p:txBody>
          <a:bodyPr wrap="square" rtlCol="0">
            <a:spAutoFit/>
          </a:bodyPr>
          <a:lstStyle/>
          <a:p>
            <a:r>
              <a:rPr lang="en-US" sz="2400" dirty="0"/>
              <a:t>Conclusion</a:t>
            </a:r>
          </a:p>
          <a:p>
            <a:endParaRPr lang="en-US" sz="2400" dirty="0"/>
          </a:p>
          <a:p>
            <a:pPr marL="342900" indent="-342900">
              <a:buFont typeface="Arial" panose="020B0604020202020204" pitchFamily="34" charset="0"/>
              <a:buChar char="•"/>
            </a:pPr>
            <a:r>
              <a:rPr lang="en-US" sz="2400" dirty="0"/>
              <a:t>EXO-200 was the first 100 kg-class experiment to run. The experiment has been concluded and dismantled. We showed that a large liquid xenon low background experiment can be operated for a long time in a hostile environment.</a:t>
            </a:r>
            <a:br>
              <a:rPr lang="en-US" sz="2400" dirty="0"/>
            </a:br>
            <a:endParaRPr lang="en-US" sz="2400" dirty="0"/>
          </a:p>
          <a:p>
            <a:pPr marL="342900" indent="-342900">
              <a:buFont typeface="Arial" panose="020B0604020202020204" pitchFamily="34" charset="0"/>
              <a:buChar char="•"/>
            </a:pPr>
            <a:r>
              <a:rPr lang="en-US" sz="2400" dirty="0"/>
              <a:t>Results derived from its final data set have been presented here. They are competitive, the energy specific background is among the lowest in the field.</a:t>
            </a:r>
            <a:br>
              <a:rPr lang="en-US" sz="2400" dirty="0"/>
            </a:br>
            <a:endParaRPr lang="en-US" sz="2400" dirty="0"/>
          </a:p>
          <a:p>
            <a:pPr marL="342900" indent="-342900">
              <a:buFont typeface="Arial" panose="020B0604020202020204" pitchFamily="34" charset="0"/>
              <a:buChar char="•"/>
            </a:pPr>
            <a:r>
              <a:rPr lang="en-US" sz="2400" dirty="0"/>
              <a:t>We are now working on a new 5 </a:t>
            </a:r>
            <a:r>
              <a:rPr lang="en-US" sz="2400" dirty="0" err="1"/>
              <a:t>tonne</a:t>
            </a:r>
            <a:r>
              <a:rPr lang="en-US" sz="2400" dirty="0"/>
              <a:t> detector that we believe will significantly advance the field. Its sensitivity will cover the inverted mass ordering and cover part of the normal one.</a:t>
            </a:r>
            <a:br>
              <a:rPr lang="en-US" sz="2400" dirty="0"/>
            </a:br>
            <a:endParaRPr lang="en-US" sz="2400" dirty="0"/>
          </a:p>
          <a:p>
            <a:pPr marL="342900" indent="-342900">
              <a:buFont typeface="Arial" panose="020B0604020202020204" pitchFamily="34" charset="0"/>
              <a:buChar char="•"/>
            </a:pPr>
            <a:r>
              <a:rPr lang="en-US" sz="2400" dirty="0"/>
              <a:t>The </a:t>
            </a:r>
            <a:r>
              <a:rPr lang="en-US" sz="2400" dirty="0" err="1"/>
              <a:t>nEXO</a:t>
            </a:r>
            <a:r>
              <a:rPr lang="en-US" sz="2400" dirty="0"/>
              <a:t> collaboration is now preparing for a construction decision by DOE.</a:t>
            </a:r>
          </a:p>
        </p:txBody>
      </p:sp>
    </p:spTree>
    <p:extLst>
      <p:ext uri="{BB962C8B-B14F-4D97-AF65-F5344CB8AC3E}">
        <p14:creationId xmlns:p14="http://schemas.microsoft.com/office/powerpoint/2010/main" val="3093939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5642AD23-B379-4E72-9483-141501F51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233363"/>
            <a:ext cx="27749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7AFF09B-C7FF-412E-B9D9-A474F480B708}"/>
              </a:ext>
            </a:extLst>
          </p:cNvPr>
          <p:cNvSpPr txBox="1"/>
          <p:nvPr/>
        </p:nvSpPr>
        <p:spPr>
          <a:xfrm>
            <a:off x="5957888" y="233364"/>
            <a:ext cx="3772508" cy="1015663"/>
          </a:xfrm>
          <a:prstGeom prst="rect">
            <a:avLst/>
          </a:prstGeom>
          <a:noFill/>
        </p:spPr>
        <p:txBody>
          <a:bodyPr wrap="none">
            <a:spAutoFit/>
          </a:bodyPr>
          <a:lstStyle/>
          <a:p>
            <a:pPr>
              <a:defRPr/>
            </a:pPr>
            <a:r>
              <a:rPr lang="en-US" sz="2000" b="1" dirty="0"/>
              <a:t>The nEXO collaboration </a:t>
            </a:r>
          </a:p>
          <a:p>
            <a:pPr>
              <a:defRPr/>
            </a:pPr>
            <a:r>
              <a:rPr lang="en-US" sz="2000" b="1" dirty="0"/>
              <a:t>at the last collaboration meeting, </a:t>
            </a:r>
          </a:p>
          <a:p>
            <a:pPr>
              <a:defRPr/>
            </a:pPr>
            <a:r>
              <a:rPr lang="en-US" sz="2000" b="1" dirty="0"/>
              <a:t>Jun 2019 Stony Brook, NY</a:t>
            </a:r>
          </a:p>
        </p:txBody>
      </p:sp>
      <p:pic>
        <p:nvPicPr>
          <p:cNvPr id="35844" name="Picture 1">
            <a:extLst>
              <a:ext uri="{FF2B5EF4-FFF2-40B4-BE49-F238E27FC236}">
                <a16:creationId xmlns:a16="http://schemas.microsoft.com/office/drawing/2014/main" id="{44E5CC11-C081-43DB-8670-D6570FAD0966}"/>
              </a:ext>
            </a:extLst>
          </p:cNvPr>
          <p:cNvPicPr>
            <a:picLocks noChangeAspect="1"/>
          </p:cNvPicPr>
          <p:nvPr/>
        </p:nvPicPr>
        <p:blipFill>
          <a:blip r:embed="rId3">
            <a:extLst>
              <a:ext uri="{28A0092B-C50C-407E-A947-70E740481C1C}">
                <a14:useLocalDpi xmlns:a14="http://schemas.microsoft.com/office/drawing/2010/main" val="0"/>
              </a:ext>
            </a:extLst>
          </a:blip>
          <a:srcRect t="23727" r="6667" b="14969"/>
          <a:stretch>
            <a:fillRect/>
          </a:stretch>
        </p:blipFill>
        <p:spPr bwMode="auto">
          <a:xfrm>
            <a:off x="905454" y="1677017"/>
            <a:ext cx="10290503" cy="450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F045113-956E-463B-B3AE-E681F701EA94}"/>
              </a:ext>
            </a:extLst>
          </p:cNvPr>
          <p:cNvSpPr>
            <a:spLocks noGrp="1"/>
          </p:cNvSpPr>
          <p:nvPr>
            <p:ph type="dt" sz="quarter" idx="10"/>
          </p:nvPr>
        </p:nvSpPr>
        <p:spPr/>
        <p:txBody>
          <a:bodyPr/>
          <a:lstStyle/>
          <a:p>
            <a:pPr>
              <a:defRPr/>
            </a:pPr>
            <a:r>
              <a:rPr lang="en-US"/>
              <a:t>September 2019</a:t>
            </a:r>
            <a:endParaRPr lang="en-US" dirty="0"/>
          </a:p>
        </p:txBody>
      </p:sp>
      <p:sp>
        <p:nvSpPr>
          <p:cNvPr id="3" name="Footer Placeholder 2">
            <a:extLst>
              <a:ext uri="{FF2B5EF4-FFF2-40B4-BE49-F238E27FC236}">
                <a16:creationId xmlns:a16="http://schemas.microsoft.com/office/drawing/2014/main" id="{D9A65E37-5DE0-484C-871E-95831505C6F5}"/>
              </a:ext>
            </a:extLst>
          </p:cNvPr>
          <p:cNvSpPr>
            <a:spLocks noGrp="1"/>
          </p:cNvSpPr>
          <p:nvPr>
            <p:ph type="ftr" sz="quarter" idx="11"/>
          </p:nvPr>
        </p:nvSpPr>
        <p:spPr/>
        <p:txBody>
          <a:bodyPr/>
          <a:lstStyle/>
          <a:p>
            <a:pPr>
              <a:defRPr/>
            </a:pPr>
            <a:r>
              <a:rPr lang="en-US"/>
              <a:t>Erice</a:t>
            </a:r>
          </a:p>
        </p:txBody>
      </p:sp>
      <p:sp>
        <p:nvSpPr>
          <p:cNvPr id="7" name="Slide Number Placeholder 6">
            <a:extLst>
              <a:ext uri="{FF2B5EF4-FFF2-40B4-BE49-F238E27FC236}">
                <a16:creationId xmlns:a16="http://schemas.microsoft.com/office/drawing/2014/main" id="{60C95935-0BEE-438B-8B4A-D80CE2EA2ADD}"/>
              </a:ext>
            </a:extLst>
          </p:cNvPr>
          <p:cNvSpPr>
            <a:spLocks noGrp="1"/>
          </p:cNvSpPr>
          <p:nvPr>
            <p:ph type="sldNum" sz="quarter" idx="12"/>
          </p:nvPr>
        </p:nvSpPr>
        <p:spPr/>
        <p:txBody>
          <a:bodyPr/>
          <a:lstStyle/>
          <a:p>
            <a:pPr>
              <a:defRPr/>
            </a:pPr>
            <a:fld id="{048886AF-4277-4B2E-8356-8551196F1C16}" type="slidenum">
              <a:rPr lang="en-US" altLang="en-US" smtClean="0"/>
              <a:pPr>
                <a:defRPr/>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88DDD-2E84-4667-8D54-03E94CEBDB14}"/>
              </a:ext>
            </a:extLst>
          </p:cNvPr>
          <p:cNvSpPr txBox="1"/>
          <p:nvPr/>
        </p:nvSpPr>
        <p:spPr>
          <a:xfrm>
            <a:off x="1905000" y="2322513"/>
            <a:ext cx="8991600" cy="4578350"/>
          </a:xfrm>
          <a:prstGeom prst="rect">
            <a:avLst/>
          </a:prstGeom>
          <a:solidFill>
            <a:schemeClr val="bg1"/>
          </a:solidFill>
        </p:spPr>
        <p:txBody>
          <a:bodyPr>
            <a:spAutoFit/>
          </a:bodyPr>
          <a:lstStyle/>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Alabama, Tuscaloosa AL, USA</a:t>
            </a:r>
            <a:r>
              <a:rPr lang="en-US" altLang="en-US" sz="700" b="1" dirty="0">
                <a:ea typeface="DejaVu Sans" panose="020B0603030804020204" pitchFamily="34" charset="0"/>
                <a:cs typeface="DejaVu Sans" panose="020B0603030804020204" pitchFamily="34" charset="0"/>
                <a:sym typeface="Calibri" pitchFamily="34" charset="0"/>
              </a:rPr>
              <a:t> --- M Hughes, O Nusair, I Ostrovskiy, A </a:t>
            </a:r>
            <a:r>
              <a:rPr lang="en-US" altLang="en-US" sz="700" b="1" dirty="0" err="1">
                <a:ea typeface="DejaVu Sans" panose="020B0603030804020204" pitchFamily="34" charset="0"/>
                <a:cs typeface="DejaVu Sans" panose="020B0603030804020204" pitchFamily="34" charset="0"/>
                <a:sym typeface="Calibri" pitchFamily="34" charset="0"/>
              </a:rPr>
              <a:t>Piepke</a:t>
            </a:r>
            <a:r>
              <a:rPr lang="en-US" altLang="en-US" sz="700" b="1" dirty="0">
                <a:ea typeface="DejaVu Sans" panose="020B0603030804020204" pitchFamily="34" charset="0"/>
                <a:cs typeface="DejaVu Sans" panose="020B0603030804020204" pitchFamily="34" charset="0"/>
                <a:sym typeface="Calibri" pitchFamily="34" charset="0"/>
              </a:rPr>
              <a:t>, AK Soma, V Veeraraghavan</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Bern, Switzerland </a:t>
            </a:r>
            <a:r>
              <a:rPr lang="en-US" altLang="en-US" sz="700" b="1" dirty="0">
                <a:ea typeface="DejaVu Sans" panose="020B0603030804020204" pitchFamily="34" charset="0"/>
                <a:cs typeface="DejaVu Sans" panose="020B0603030804020204" pitchFamily="34" charset="0"/>
                <a:sym typeface="Calibri" pitchFamily="34" charset="0"/>
              </a:rPr>
              <a:t>— J-L Vuilleumier</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Brookhaven National Laboratory, Upton NY, USA </a:t>
            </a:r>
            <a:r>
              <a:rPr lang="en-US" altLang="en-US" sz="700" b="1" dirty="0">
                <a:ea typeface="DejaVu Sans" panose="020B0603030804020204" pitchFamily="34" charset="0"/>
                <a:cs typeface="DejaVu Sans" panose="020B0603030804020204" pitchFamily="34" charset="0"/>
                <a:sym typeface="Calibri" pitchFamily="34" charset="0"/>
              </a:rPr>
              <a:t>— </a:t>
            </a:r>
            <a:r>
              <a:rPr lang="it-IT" altLang="en-US" sz="700" b="1" dirty="0">
                <a:ea typeface="DejaVu Sans" panose="020B0603030804020204" pitchFamily="34" charset="0"/>
                <a:cs typeface="DejaVu Sans" panose="020B0603030804020204" pitchFamily="34" charset="0"/>
                <a:sym typeface="Calibri" pitchFamily="34" charset="0"/>
              </a:rPr>
              <a:t>M Chiu, G Giacomini, V Radeka, E Raguzin, S Rescia, T Tsang</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California, Irvine, Irvine CA, USA </a:t>
            </a:r>
            <a:r>
              <a:rPr lang="en-US" altLang="en-US" sz="700" b="1" dirty="0">
                <a:ea typeface="DejaVu Sans" panose="020B0603030804020204" pitchFamily="34" charset="0"/>
                <a:cs typeface="DejaVu Sans" panose="020B0603030804020204" pitchFamily="34" charset="0"/>
                <a:sym typeface="Calibri" pitchFamily="34" charset="0"/>
              </a:rPr>
              <a:t>— M Moe</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California Institute of Technology, Pasadena CA, USA </a:t>
            </a:r>
            <a:r>
              <a:rPr lang="en-US" altLang="en-US" sz="700" b="1" dirty="0">
                <a:ea typeface="DejaVu Sans" panose="020B0603030804020204" pitchFamily="34" charset="0"/>
                <a:cs typeface="DejaVu Sans" panose="020B0603030804020204" pitchFamily="34" charset="0"/>
                <a:sym typeface="Calibri" pitchFamily="34" charset="0"/>
              </a:rPr>
              <a:t>— P Vogel</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Carleton University, Ottawa ON, Canada </a:t>
            </a:r>
            <a:r>
              <a:rPr lang="en-US" altLang="en-US" sz="700" b="1" dirty="0">
                <a:ea typeface="DejaVu Sans" panose="020B0603030804020204" pitchFamily="34" charset="0"/>
                <a:cs typeface="DejaVu Sans" panose="020B0603030804020204" pitchFamily="34" charset="0"/>
                <a:sym typeface="Calibri" pitchFamily="34" charset="0"/>
              </a:rPr>
              <a:t>— </a:t>
            </a:r>
            <a:r>
              <a:rPr lang="en-US" sz="700" b="1" dirty="0">
                <a:ea typeface="DejaVu Sans" panose="020B0603030804020204" pitchFamily="34" charset="0"/>
                <a:cs typeface="DejaVu Sans" panose="020B0603030804020204" pitchFamily="34" charset="0"/>
                <a:sym typeface="Calibri" panose="020F0502020204030204" pitchFamily="34" charset="0"/>
              </a:rPr>
              <a:t>I Badhrees, R Gornea, C </a:t>
            </a:r>
            <a:r>
              <a:rPr lang="en-US" sz="700" b="1" dirty="0" err="1">
                <a:ea typeface="DejaVu Sans" panose="020B0603030804020204" pitchFamily="34" charset="0"/>
                <a:cs typeface="DejaVu Sans" panose="020B0603030804020204" pitchFamily="34" charset="0"/>
                <a:sym typeface="Calibri" panose="020F0502020204030204" pitchFamily="34" charset="0"/>
              </a:rPr>
              <a:t>Jessiman</a:t>
            </a:r>
            <a:r>
              <a:rPr lang="en-US" sz="700" b="1" dirty="0">
                <a:ea typeface="DejaVu Sans" panose="020B0603030804020204" pitchFamily="34" charset="0"/>
                <a:cs typeface="DejaVu Sans" panose="020B0603030804020204" pitchFamily="34" charset="0"/>
                <a:sym typeface="Calibri" panose="020F0502020204030204" pitchFamily="34" charset="0"/>
              </a:rPr>
              <a:t>, T Koffas, D Sinclair, B. </a:t>
            </a:r>
            <a:r>
              <a:rPr lang="en-US" sz="700" b="1" dirty="0" err="1">
                <a:ea typeface="DejaVu Sans" panose="020B0603030804020204" pitchFamily="34" charset="0"/>
                <a:cs typeface="DejaVu Sans" panose="020B0603030804020204" pitchFamily="34" charset="0"/>
                <a:sym typeface="Calibri" panose="020F0502020204030204" pitchFamily="34" charset="0"/>
              </a:rPr>
              <a:t>Veenstra</a:t>
            </a:r>
            <a:r>
              <a:rPr lang="en-US" sz="700" b="1" dirty="0">
                <a:ea typeface="DejaVu Sans" panose="020B0603030804020204" pitchFamily="34" charset="0"/>
                <a:cs typeface="DejaVu Sans" panose="020B0603030804020204" pitchFamily="34" charset="0"/>
                <a:sym typeface="Calibri" panose="020F0502020204030204" pitchFamily="34" charset="0"/>
              </a:rPr>
              <a:t>, J Watkins</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Colorado State University, Fort Collins CO, USA </a:t>
            </a:r>
            <a:r>
              <a:rPr lang="en-US" altLang="en-US" sz="700" b="1" dirty="0">
                <a:ea typeface="DejaVu Sans" panose="020B0603030804020204" pitchFamily="34" charset="0"/>
                <a:cs typeface="DejaVu Sans" panose="020B0603030804020204" pitchFamily="34" charset="0"/>
                <a:sym typeface="Calibri" pitchFamily="34" charset="0"/>
              </a:rPr>
              <a:t>---  C Chambers, A </a:t>
            </a:r>
            <a:r>
              <a:rPr lang="en-US" altLang="en-US" sz="700" b="1" dirty="0" err="1">
                <a:ea typeface="DejaVu Sans" panose="020B0603030804020204" pitchFamily="34" charset="0"/>
                <a:cs typeface="DejaVu Sans" panose="020B0603030804020204" pitchFamily="34" charset="0"/>
                <a:sym typeface="Calibri" pitchFamily="34" charset="0"/>
              </a:rPr>
              <a:t>Craycraft</a:t>
            </a:r>
            <a:r>
              <a:rPr lang="en-US" altLang="en-US" sz="700" b="1" dirty="0">
                <a:ea typeface="DejaVu Sans" panose="020B0603030804020204" pitchFamily="34" charset="0"/>
                <a:cs typeface="DejaVu Sans" panose="020B0603030804020204" pitchFamily="34" charset="0"/>
                <a:sym typeface="Calibri" pitchFamily="34" charset="0"/>
              </a:rPr>
              <a:t>, D Fairbank, W Fairbank Jr, A Iverson, J Todd</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Drexel University, Philadelphia PA, USA</a:t>
            </a:r>
            <a:r>
              <a:rPr lang="en-US" altLang="en-US" sz="700" b="1" dirty="0">
                <a:ea typeface="DejaVu Sans" panose="020B0603030804020204" pitchFamily="34" charset="0"/>
                <a:cs typeface="DejaVu Sans" panose="020B0603030804020204" pitchFamily="34" charset="0"/>
                <a:sym typeface="Calibri" pitchFamily="34" charset="0"/>
              </a:rPr>
              <a:t> --- MJ Dolinski, P </a:t>
            </a:r>
            <a:r>
              <a:rPr lang="en-US" altLang="en-US" sz="700" b="1" dirty="0" err="1">
                <a:ea typeface="DejaVu Sans" panose="020B0603030804020204" pitchFamily="34" charset="0"/>
                <a:cs typeface="DejaVu Sans" panose="020B0603030804020204" pitchFamily="34" charset="0"/>
                <a:sym typeface="Calibri" pitchFamily="34" charset="0"/>
              </a:rPr>
              <a:t>Gautam</a:t>
            </a:r>
            <a:r>
              <a:rPr lang="en-US" altLang="en-US" sz="700" b="1" dirty="0">
                <a:ea typeface="DejaVu Sans" panose="020B0603030804020204" pitchFamily="34" charset="0"/>
                <a:cs typeface="DejaVu Sans" panose="020B0603030804020204" pitchFamily="34" charset="0"/>
                <a:sym typeface="Calibri" pitchFamily="34" charset="0"/>
              </a:rPr>
              <a:t>, E Hansen, YH Lin, E Smith, Y-R Yen</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Duke University, Durham NC, USA </a:t>
            </a:r>
            <a:r>
              <a:rPr lang="en-US" altLang="en-US" sz="700" b="1" dirty="0">
                <a:ea typeface="DejaVu Sans" panose="020B0603030804020204" pitchFamily="34" charset="0"/>
                <a:cs typeface="DejaVu Sans" panose="020B0603030804020204" pitchFamily="34" charset="0"/>
                <a:sym typeface="Calibri" pitchFamily="34" charset="0"/>
              </a:rPr>
              <a:t>— PS Barbeau, J </a:t>
            </a:r>
            <a:r>
              <a:rPr lang="en-US" altLang="en-US" sz="700" b="1" dirty="0" err="1">
                <a:ea typeface="DejaVu Sans" panose="020B0603030804020204" pitchFamily="34" charset="0"/>
                <a:cs typeface="DejaVu Sans" panose="020B0603030804020204" pitchFamily="34" charset="0"/>
                <a:sym typeface="Calibri" pitchFamily="34" charset="0"/>
              </a:rPr>
              <a:t>Runge</a:t>
            </a:r>
            <a:endParaRPr lang="en-US" altLang="en-US" sz="700" b="1" dirty="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defRPr/>
            </a:pPr>
            <a:r>
              <a:rPr lang="en-US" sz="700" b="1" i="1" dirty="0"/>
              <a:t>Friedrich-Alexander-University Erlangen, Nuremberg, Germany  </a:t>
            </a:r>
            <a:r>
              <a:rPr lang="en-US" sz="700" b="1" dirty="0"/>
              <a:t>---  G Anton, J </a:t>
            </a:r>
            <a:r>
              <a:rPr lang="en-US" sz="700" b="1" dirty="0" err="1"/>
              <a:t>Hoessl</a:t>
            </a:r>
            <a:r>
              <a:rPr lang="en-US" sz="700" b="1" dirty="0"/>
              <a:t>, T Michel, M Wagenpfeil, T Ziegler</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IBS Center for Underground Physics, </a:t>
            </a:r>
            <a:r>
              <a:rPr lang="en-US" altLang="en-US" sz="700" b="1" i="1" dirty="0" err="1">
                <a:ea typeface="DejaVu Sans" panose="020B0603030804020204" pitchFamily="34" charset="0"/>
                <a:cs typeface="DejaVu Sans" panose="020B0603030804020204" pitchFamily="34" charset="0"/>
                <a:sym typeface="Calibri" pitchFamily="34" charset="0"/>
              </a:rPr>
              <a:t>Daejeon</a:t>
            </a:r>
            <a:r>
              <a:rPr lang="en-US" altLang="en-US" sz="700" b="1" i="1" dirty="0">
                <a:ea typeface="DejaVu Sans" panose="020B0603030804020204" pitchFamily="34" charset="0"/>
                <a:cs typeface="DejaVu Sans" panose="020B0603030804020204" pitchFamily="34" charset="0"/>
                <a:sym typeface="Calibri" pitchFamily="34" charset="0"/>
              </a:rPr>
              <a:t>, South Korea </a:t>
            </a:r>
            <a:r>
              <a:rPr lang="en-US" altLang="en-US" sz="700" b="1" dirty="0">
                <a:ea typeface="DejaVu Sans" panose="020B0603030804020204" pitchFamily="34" charset="0"/>
                <a:cs typeface="DejaVu Sans" panose="020B0603030804020204" pitchFamily="34" charset="0"/>
                <a:sym typeface="Calibri" pitchFamily="34" charset="0"/>
              </a:rPr>
              <a:t>— DS Leonard</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IHEP Beijing, People</a:t>
            </a:r>
            <a:r>
              <a:rPr lang="ja-JP" altLang="en-US" sz="700" b="1" i="1" dirty="0">
                <a:ea typeface="MS PGothic" pitchFamily="34" charset="-128"/>
                <a:cs typeface="DejaVu Sans" panose="020B0603030804020204" pitchFamily="34" charset="0"/>
                <a:sym typeface="Arial" pitchFamily="34" charset="0"/>
              </a:rPr>
              <a:t>’</a:t>
            </a:r>
            <a:r>
              <a:rPr lang="en-US" altLang="ja-JP" sz="700" b="1" i="1" dirty="0">
                <a:ea typeface="DejaVu Sans" panose="020B0603030804020204" pitchFamily="34" charset="0"/>
                <a:cs typeface="DejaVu Sans" panose="020B0603030804020204" pitchFamily="34" charset="0"/>
                <a:sym typeface="Calibri" pitchFamily="34" charset="0"/>
              </a:rPr>
              <a:t>s Republic of China </a:t>
            </a:r>
            <a:r>
              <a:rPr lang="en-US" altLang="ja-JP" sz="700" b="1" dirty="0">
                <a:ea typeface="DejaVu Sans" panose="020B0603030804020204" pitchFamily="34" charset="0"/>
                <a:cs typeface="DejaVu Sans" panose="020B0603030804020204" pitchFamily="34" charset="0"/>
                <a:sym typeface="Calibri" pitchFamily="34" charset="0"/>
              </a:rPr>
              <a:t>— G Cao, W Cen, Y Ding, X Jiang, P </a:t>
            </a:r>
            <a:r>
              <a:rPr lang="en-US" altLang="ja-JP" sz="700" b="1" dirty="0" err="1">
                <a:ea typeface="DejaVu Sans" panose="020B0603030804020204" pitchFamily="34" charset="0"/>
                <a:cs typeface="DejaVu Sans" panose="020B0603030804020204" pitchFamily="34" charset="0"/>
                <a:sym typeface="Calibri" pitchFamily="34" charset="0"/>
              </a:rPr>
              <a:t>Lv</a:t>
            </a:r>
            <a:r>
              <a:rPr lang="en-US" altLang="ja-JP" sz="700" b="1" dirty="0">
                <a:ea typeface="DejaVu Sans" panose="020B0603030804020204" pitchFamily="34" charset="0"/>
                <a:cs typeface="DejaVu Sans" panose="020B0603030804020204" pitchFamily="34" charset="0"/>
                <a:sym typeface="Calibri" pitchFamily="34" charset="0"/>
              </a:rPr>
              <a:t>, Z </a:t>
            </a:r>
            <a:r>
              <a:rPr lang="en-US" altLang="ja-JP" sz="700" b="1" dirty="0" err="1">
                <a:ea typeface="DejaVu Sans" panose="020B0603030804020204" pitchFamily="34" charset="0"/>
                <a:cs typeface="DejaVu Sans" panose="020B0603030804020204" pitchFamily="34" charset="0"/>
                <a:sym typeface="Calibri" pitchFamily="34" charset="0"/>
              </a:rPr>
              <a:t>Ning</a:t>
            </a:r>
            <a:r>
              <a:rPr lang="en-US" altLang="ja-JP" sz="700" b="1" dirty="0">
                <a:ea typeface="DejaVu Sans" panose="020B0603030804020204" pitchFamily="34" charset="0"/>
                <a:cs typeface="DejaVu Sans" panose="020B0603030804020204" pitchFamily="34" charset="0"/>
                <a:sym typeface="Calibri" pitchFamily="34" charset="0"/>
              </a:rPr>
              <a:t>, X Sun, </a:t>
            </a:r>
            <a:r>
              <a:rPr lang="en-US" altLang="en-US" sz="700" b="1" dirty="0">
                <a:ea typeface="DejaVu Sans" panose="020B0603030804020204" pitchFamily="34" charset="0"/>
                <a:cs typeface="DejaVu Sans" panose="020B0603030804020204" pitchFamily="34" charset="0"/>
                <a:sym typeface="Calibri" pitchFamily="34" charset="0"/>
              </a:rPr>
              <a:t>T </a:t>
            </a:r>
            <a:r>
              <a:rPr lang="en-US" altLang="en-US" sz="700" b="1" dirty="0" err="1">
                <a:ea typeface="DejaVu Sans" panose="020B0603030804020204" pitchFamily="34" charset="0"/>
                <a:cs typeface="DejaVu Sans" panose="020B0603030804020204" pitchFamily="34" charset="0"/>
                <a:sym typeface="Calibri" pitchFamily="34" charset="0"/>
              </a:rPr>
              <a:t>Tolba</a:t>
            </a:r>
            <a:r>
              <a:rPr lang="en-US" altLang="ja-JP" sz="700" b="1" dirty="0">
                <a:ea typeface="DejaVu Sans" panose="020B0603030804020204" pitchFamily="34" charset="0"/>
                <a:cs typeface="DejaVu Sans" panose="020B0603030804020204" pitchFamily="34" charset="0"/>
                <a:sym typeface="Calibri" pitchFamily="34" charset="0"/>
              </a:rPr>
              <a:t>, W Wei, L Wen, W Wu, J Zhao</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IME Beijing, People’s Republic of China </a:t>
            </a:r>
            <a:r>
              <a:rPr lang="en-US" altLang="ja-JP" sz="700" b="1" dirty="0">
                <a:ea typeface="DejaVu Sans" panose="020B0603030804020204" pitchFamily="34" charset="0"/>
                <a:cs typeface="DejaVu Sans" panose="020B0603030804020204" pitchFamily="34" charset="0"/>
                <a:sym typeface="Calibri" pitchFamily="34" charset="0"/>
              </a:rPr>
              <a:t>— L Cao, X Jing, Q Wang</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ITEP Moscow, Russia</a:t>
            </a:r>
            <a:r>
              <a:rPr lang="en-US" altLang="en-US" sz="700" b="1" dirty="0">
                <a:ea typeface="DejaVu Sans" panose="020B0603030804020204" pitchFamily="34" charset="0"/>
                <a:cs typeface="DejaVu Sans" panose="020B0603030804020204" pitchFamily="34" charset="0"/>
                <a:sym typeface="Calibri" pitchFamily="34" charset="0"/>
              </a:rPr>
              <a:t> — V Belov, A Burenkov, A </a:t>
            </a:r>
            <a:r>
              <a:rPr lang="en-US" altLang="en-US" sz="700" b="1" dirty="0" err="1">
                <a:ea typeface="DejaVu Sans" panose="020B0603030804020204" pitchFamily="34" charset="0"/>
                <a:cs typeface="DejaVu Sans" panose="020B0603030804020204" pitchFamily="34" charset="0"/>
                <a:sym typeface="Calibri" pitchFamily="34" charset="0"/>
              </a:rPr>
              <a:t>Karelin</a:t>
            </a:r>
            <a:r>
              <a:rPr lang="en-US" altLang="en-US" sz="700" b="1" dirty="0">
                <a:ea typeface="DejaVu Sans" panose="020B0603030804020204" pitchFamily="34" charset="0"/>
                <a:cs typeface="DejaVu Sans" panose="020B0603030804020204" pitchFamily="34" charset="0"/>
                <a:sym typeface="Calibri" pitchFamily="34" charset="0"/>
              </a:rPr>
              <a:t>, A </a:t>
            </a:r>
            <a:r>
              <a:rPr lang="en-US" altLang="en-US" sz="700" b="1" dirty="0" err="1">
                <a:ea typeface="DejaVu Sans" panose="020B0603030804020204" pitchFamily="34" charset="0"/>
                <a:cs typeface="DejaVu Sans" panose="020B0603030804020204" pitchFamily="34" charset="0"/>
                <a:sym typeface="Calibri" pitchFamily="34" charset="0"/>
              </a:rPr>
              <a:t>Kobyakin</a:t>
            </a:r>
            <a:r>
              <a:rPr lang="en-US" altLang="en-US" sz="700" b="1" dirty="0">
                <a:ea typeface="DejaVu Sans" panose="020B0603030804020204" pitchFamily="34" charset="0"/>
                <a:cs typeface="DejaVu Sans" panose="020B0603030804020204" pitchFamily="34" charset="0"/>
                <a:sym typeface="Calibri" pitchFamily="34" charset="0"/>
              </a:rPr>
              <a:t>, A </a:t>
            </a:r>
            <a:r>
              <a:rPr lang="en-US" altLang="en-US" sz="700" b="1" dirty="0" err="1">
                <a:ea typeface="DejaVu Sans" panose="020B0603030804020204" pitchFamily="34" charset="0"/>
                <a:cs typeface="DejaVu Sans" panose="020B0603030804020204" pitchFamily="34" charset="0"/>
                <a:sym typeface="Calibri" pitchFamily="34" charset="0"/>
              </a:rPr>
              <a:t>Kuchenkov</a:t>
            </a:r>
            <a:r>
              <a:rPr lang="en-US" altLang="en-US" sz="700" b="1" dirty="0">
                <a:ea typeface="DejaVu Sans" panose="020B0603030804020204" pitchFamily="34" charset="0"/>
                <a:cs typeface="DejaVu Sans" panose="020B0603030804020204" pitchFamily="34" charset="0"/>
                <a:sym typeface="Calibri" pitchFamily="34" charset="0"/>
              </a:rPr>
              <a:t>, V Stekhanov, O Zeldovich</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Illinois, Urbana-Champaign IL, USA </a:t>
            </a:r>
            <a:r>
              <a:rPr lang="en-US" altLang="en-US" sz="700" b="1" dirty="0">
                <a:ea typeface="DejaVu Sans" panose="020B0603030804020204" pitchFamily="34" charset="0"/>
                <a:cs typeface="DejaVu Sans" panose="020B0603030804020204" pitchFamily="34" charset="0"/>
                <a:sym typeface="Calibri" pitchFamily="34" charset="0"/>
              </a:rPr>
              <a:t>--- D Beck, M Coon, J </a:t>
            </a:r>
            <a:r>
              <a:rPr lang="en-US" altLang="en-US" sz="700" b="1" dirty="0" err="1">
                <a:ea typeface="DejaVu Sans" panose="020B0603030804020204" pitchFamily="34" charset="0"/>
                <a:cs typeface="DejaVu Sans" panose="020B0603030804020204" pitchFamily="34" charset="0"/>
                <a:sym typeface="Calibri" pitchFamily="34" charset="0"/>
              </a:rPr>
              <a:t>Echevers</a:t>
            </a:r>
            <a:r>
              <a:rPr lang="en-US" altLang="en-US" sz="700" b="1" dirty="0">
                <a:ea typeface="DejaVu Sans" panose="020B0603030804020204" pitchFamily="34" charset="0"/>
                <a:cs typeface="DejaVu Sans" panose="020B0603030804020204" pitchFamily="34" charset="0"/>
                <a:sym typeface="Calibri" pitchFamily="34" charset="0"/>
              </a:rPr>
              <a:t>, S Li, L Yang</a:t>
            </a:r>
            <a:endParaRPr lang="en-US" altLang="ja-JP" sz="700" b="1" dirty="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Indiana University, Bloomington IN, USA </a:t>
            </a:r>
            <a:r>
              <a:rPr lang="en-US" altLang="en-US" sz="700" b="1" dirty="0">
                <a:ea typeface="DejaVu Sans" panose="020B0603030804020204" pitchFamily="34" charset="0"/>
                <a:cs typeface="DejaVu Sans" panose="020B0603030804020204" pitchFamily="34" charset="0"/>
                <a:sym typeface="Calibri" pitchFamily="34" charset="0"/>
              </a:rPr>
              <a:t>--- JB Albert, SJ Daugherty, G Visser</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Laurentian University, Sudbury ON, Canada </a:t>
            </a:r>
            <a:r>
              <a:rPr lang="en-US" altLang="en-US" sz="700" b="1" dirty="0">
                <a:ea typeface="DejaVu Sans" panose="020B0603030804020204" pitchFamily="34" charset="0"/>
                <a:cs typeface="DejaVu Sans" panose="020B0603030804020204" pitchFamily="34" charset="0"/>
                <a:sym typeface="Calibri" pitchFamily="34" charset="0"/>
              </a:rPr>
              <a:t>— B Cleveland, A Der </a:t>
            </a:r>
            <a:r>
              <a:rPr lang="en-US" altLang="en-US" sz="700" b="1" dirty="0" err="1">
                <a:ea typeface="DejaVu Sans" panose="020B0603030804020204" pitchFamily="34" charset="0"/>
                <a:cs typeface="DejaVu Sans" panose="020B0603030804020204" pitchFamily="34" charset="0"/>
                <a:sym typeface="Calibri" pitchFamily="34" charset="0"/>
              </a:rPr>
              <a:t>Mesrobian-Kabakian</a:t>
            </a:r>
            <a:r>
              <a:rPr lang="en-US" altLang="en-US" sz="700" b="1" dirty="0">
                <a:ea typeface="DejaVu Sans" panose="020B0603030804020204" pitchFamily="34" charset="0"/>
                <a:cs typeface="DejaVu Sans" panose="020B0603030804020204" pitchFamily="34" charset="0"/>
                <a:sym typeface="Calibri" pitchFamily="34" charset="0"/>
              </a:rPr>
              <a:t>, J Farine, C Licciardi, A Robinson, U Wichoski</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Lawrence Livermore National Laboratory, Livermore CA, USA  </a:t>
            </a:r>
            <a:r>
              <a:rPr lang="en-US" altLang="en-US" sz="700" b="1" dirty="0">
                <a:ea typeface="DejaVu Sans" panose="020B0603030804020204" pitchFamily="34" charset="0"/>
                <a:cs typeface="DejaVu Sans" panose="020B0603030804020204" pitchFamily="34" charset="0"/>
                <a:sym typeface="Calibri" pitchFamily="34" charset="0"/>
              </a:rPr>
              <a:t>--- J Brodsky, M Heffner, A House, S </a:t>
            </a:r>
            <a:r>
              <a:rPr lang="en-US" altLang="en-US" sz="700" b="1" dirty="0" err="1">
                <a:ea typeface="DejaVu Sans" panose="020B0603030804020204" pitchFamily="34" charset="0"/>
                <a:cs typeface="DejaVu Sans" panose="020B0603030804020204" pitchFamily="34" charset="0"/>
                <a:sym typeface="Calibri" pitchFamily="34" charset="0"/>
              </a:rPr>
              <a:t>Sangiorgio</a:t>
            </a:r>
            <a:r>
              <a:rPr lang="en-US" altLang="en-US" sz="700" b="1" dirty="0">
                <a:ea typeface="DejaVu Sans" panose="020B0603030804020204" pitchFamily="34" charset="0"/>
                <a:cs typeface="DejaVu Sans" panose="020B0603030804020204" pitchFamily="34" charset="0"/>
                <a:sym typeface="Calibri" pitchFamily="34" charset="0"/>
              </a:rPr>
              <a:t>, T. </a:t>
            </a:r>
            <a:r>
              <a:rPr lang="en-US" altLang="en-US" sz="700" b="1" dirty="0" err="1">
                <a:ea typeface="DejaVu Sans" panose="020B0603030804020204" pitchFamily="34" charset="0"/>
                <a:cs typeface="DejaVu Sans" panose="020B0603030804020204" pitchFamily="34" charset="0"/>
                <a:sym typeface="Calibri" pitchFamily="34" charset="0"/>
              </a:rPr>
              <a:t>Stiegler</a:t>
            </a:r>
            <a:endParaRPr lang="en-US" altLang="en-US" sz="700" b="1" dirty="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Massachusetts, Amherst MA, USA  </a:t>
            </a:r>
            <a:r>
              <a:rPr lang="en-US" altLang="en-US" sz="700" b="1" dirty="0">
                <a:ea typeface="DejaVu Sans" panose="020B0603030804020204" pitchFamily="34" charset="0"/>
                <a:cs typeface="DejaVu Sans" panose="020B0603030804020204" pitchFamily="34" charset="0"/>
                <a:sym typeface="Calibri" pitchFamily="34" charset="0"/>
              </a:rPr>
              <a:t>---  S Feyzbakhsh, D </a:t>
            </a:r>
            <a:r>
              <a:rPr lang="en-US" altLang="en-US" sz="700" b="1" dirty="0" err="1">
                <a:ea typeface="DejaVu Sans" panose="020B0603030804020204" pitchFamily="34" charset="0"/>
                <a:cs typeface="DejaVu Sans" panose="020B0603030804020204" pitchFamily="34" charset="0"/>
                <a:sym typeface="Calibri" pitchFamily="34" charset="0"/>
              </a:rPr>
              <a:t>Kodroff</a:t>
            </a:r>
            <a:r>
              <a:rPr lang="en-US" altLang="en-US" sz="700" b="1" dirty="0">
                <a:ea typeface="DejaVu Sans" panose="020B0603030804020204" pitchFamily="34" charset="0"/>
                <a:cs typeface="DejaVu Sans" panose="020B0603030804020204" pitchFamily="34" charset="0"/>
                <a:sym typeface="Calibri" pitchFamily="34" charset="0"/>
              </a:rPr>
              <a:t>, A </a:t>
            </a:r>
            <a:r>
              <a:rPr lang="en-US" altLang="en-US" sz="700" b="1" dirty="0" err="1">
                <a:ea typeface="DejaVu Sans" panose="020B0603030804020204" pitchFamily="34" charset="0"/>
                <a:cs typeface="DejaVu Sans" panose="020B0603030804020204" pitchFamily="34" charset="0"/>
                <a:sym typeface="Calibri" pitchFamily="34" charset="0"/>
              </a:rPr>
              <a:t>Pocar</a:t>
            </a:r>
            <a:r>
              <a:rPr lang="en-US" altLang="en-US" sz="700" b="1" dirty="0">
                <a:ea typeface="DejaVu Sans" panose="020B0603030804020204" pitchFamily="34" charset="0"/>
                <a:cs typeface="DejaVu Sans" panose="020B0603030804020204" pitchFamily="34" charset="0"/>
                <a:sym typeface="Calibri" pitchFamily="34" charset="0"/>
              </a:rPr>
              <a:t>, M Tarka</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McGill University, Montreal QC, Canada  </a:t>
            </a:r>
            <a:r>
              <a:rPr lang="en-US" altLang="en-US" sz="700" b="1" dirty="0">
                <a:ea typeface="DejaVu Sans" panose="020B0603030804020204" pitchFamily="34" charset="0"/>
                <a:cs typeface="DejaVu Sans" panose="020B0603030804020204" pitchFamily="34" charset="0"/>
                <a:sym typeface="Calibri" pitchFamily="34" charset="0"/>
              </a:rPr>
              <a:t>--- </a:t>
            </a:r>
            <a:r>
              <a:rPr lang="en-US" sz="700" b="1" dirty="0">
                <a:solidFill>
                  <a:srgbClr val="000000"/>
                </a:solidFill>
                <a:latin typeface="Arial"/>
              </a:rPr>
              <a:t>S Al </a:t>
            </a:r>
            <a:r>
              <a:rPr lang="en-US" sz="700" b="1" dirty="0" err="1">
                <a:solidFill>
                  <a:srgbClr val="000000"/>
                </a:solidFill>
                <a:latin typeface="Arial"/>
              </a:rPr>
              <a:t>Kharusi</a:t>
            </a:r>
            <a:r>
              <a:rPr lang="en-US" sz="700" b="1" dirty="0">
                <a:solidFill>
                  <a:srgbClr val="000000"/>
                </a:solidFill>
                <a:latin typeface="Arial"/>
              </a:rPr>
              <a:t>, </a:t>
            </a:r>
            <a:r>
              <a:rPr lang="en-US" sz="700" b="1" dirty="0"/>
              <a:t>T Brunner, </a:t>
            </a:r>
            <a:r>
              <a:rPr lang="en-US" sz="700" b="1" dirty="0">
                <a:solidFill>
                  <a:srgbClr val="000000"/>
                </a:solidFill>
                <a:latin typeface="Arial"/>
              </a:rPr>
              <a:t>L </a:t>
            </a:r>
            <a:r>
              <a:rPr lang="en-US" sz="700" b="1" dirty="0" err="1">
                <a:solidFill>
                  <a:srgbClr val="000000"/>
                </a:solidFill>
                <a:latin typeface="Arial"/>
              </a:rPr>
              <a:t>Darroch</a:t>
            </a:r>
            <a:r>
              <a:rPr lang="en-US" sz="700" b="1" dirty="0">
                <a:solidFill>
                  <a:srgbClr val="000000"/>
                </a:solidFill>
                <a:latin typeface="Arial"/>
              </a:rPr>
              <a:t>, T McElroy, </a:t>
            </a:r>
            <a:r>
              <a:rPr lang="en-US" sz="700" b="1" dirty="0"/>
              <a:t>K Murray, T </a:t>
            </a:r>
            <a:r>
              <a:rPr lang="en-US" sz="700" b="1" dirty="0" err="1"/>
              <a:t>Totev</a:t>
            </a:r>
            <a:r>
              <a:rPr lang="en-US" sz="700" b="1" dirty="0"/>
              <a:t>, </a:t>
            </a:r>
          </a:p>
          <a:p>
            <a:pPr>
              <a:lnSpc>
                <a:spcPct val="80000"/>
              </a:lnSpc>
              <a:spcBef>
                <a:spcPts val="400"/>
              </a:spcBef>
              <a:defRPr/>
            </a:pPr>
            <a:r>
              <a:rPr lang="en-US" sz="700" b="1" i="1" dirty="0"/>
              <a:t>University of North Carolina, Wilmington, USA </a:t>
            </a:r>
            <a:r>
              <a:rPr lang="en-US" altLang="en-US" sz="700" b="1" dirty="0">
                <a:ea typeface="DejaVu Sans" panose="020B0603030804020204" pitchFamily="34" charset="0"/>
                <a:cs typeface="DejaVu Sans" panose="020B0603030804020204" pitchFamily="34" charset="0"/>
                <a:sym typeface="Calibri" pitchFamily="34" charset="0"/>
              </a:rPr>
              <a:t>— T Daniels</a:t>
            </a:r>
            <a:endParaRPr lang="en-US" sz="700" b="1" dirty="0"/>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Oak Ridge National Laboratory, Oak Ridge TN, USA </a:t>
            </a:r>
            <a:r>
              <a:rPr lang="en-US" altLang="en-US" sz="700" b="1" dirty="0">
                <a:ea typeface="DejaVu Sans" panose="020B0603030804020204" pitchFamily="34" charset="0"/>
                <a:cs typeface="DejaVu Sans" panose="020B0603030804020204" pitchFamily="34" charset="0"/>
                <a:sym typeface="Calibri" pitchFamily="34" charset="0"/>
              </a:rPr>
              <a:t>— L Fabris, RJ Newby</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Pacific Northwest National Laboratory, Richland, WA, USA </a:t>
            </a:r>
            <a:r>
              <a:rPr lang="en-US" altLang="en-US" sz="700" b="1" dirty="0">
                <a:ea typeface="DejaVu Sans" panose="020B0603030804020204" pitchFamily="34" charset="0"/>
                <a:cs typeface="DejaVu Sans" panose="020B0603030804020204" pitchFamily="34" charset="0"/>
                <a:sym typeface="Calibri" pitchFamily="34" charset="0"/>
              </a:rPr>
              <a:t>— I Arnquist, EW Hoppe,  JL Orrell, G Ortega, C Overman, R Saldanha, R Tsang</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Rensselaer Polytechnic Institute, Troy NY, USA </a:t>
            </a:r>
            <a:r>
              <a:rPr lang="en-US" altLang="en-US" sz="700" b="1" dirty="0">
                <a:ea typeface="DejaVu Sans" panose="020B0603030804020204" pitchFamily="34" charset="0"/>
                <a:cs typeface="DejaVu Sans" panose="020B0603030804020204" pitchFamily="34" charset="0"/>
                <a:sym typeface="Calibri" pitchFamily="34" charset="0"/>
              </a:rPr>
              <a:t>— E Brown, K </a:t>
            </a:r>
            <a:r>
              <a:rPr lang="en-US" altLang="en-US" sz="700" b="1" dirty="0" err="1">
                <a:ea typeface="DejaVu Sans" panose="020B0603030804020204" pitchFamily="34" charset="0"/>
                <a:cs typeface="DejaVu Sans" panose="020B0603030804020204" pitchFamily="34" charset="0"/>
                <a:sym typeface="Calibri" pitchFamily="34" charset="0"/>
              </a:rPr>
              <a:t>Odgers</a:t>
            </a:r>
            <a:endParaRPr lang="en-US" altLang="en-US" sz="700" b="1" dirty="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defRPr/>
            </a:pPr>
            <a:r>
              <a:rPr lang="en-US" altLang="en-US" sz="700" b="1" i="1" dirty="0" err="1">
                <a:ea typeface="DejaVu Sans" panose="020B0603030804020204" pitchFamily="34" charset="0"/>
                <a:cs typeface="DejaVu Sans" panose="020B0603030804020204" pitchFamily="34" charset="0"/>
                <a:sym typeface="Calibri" pitchFamily="34" charset="0"/>
              </a:rPr>
              <a:t>Université</a:t>
            </a:r>
            <a:r>
              <a:rPr lang="en-US" altLang="en-US" sz="700" b="1" i="1" dirty="0">
                <a:ea typeface="DejaVu Sans" panose="020B0603030804020204" pitchFamily="34" charset="0"/>
                <a:cs typeface="DejaVu Sans" panose="020B0603030804020204" pitchFamily="34" charset="0"/>
                <a:sym typeface="Calibri" pitchFamily="34" charset="0"/>
              </a:rPr>
              <a:t> de </a:t>
            </a:r>
            <a:r>
              <a:rPr lang="en-US" altLang="en-US" sz="700" b="1" i="1" dirty="0" err="1">
                <a:ea typeface="DejaVu Sans" panose="020B0603030804020204" pitchFamily="34" charset="0"/>
                <a:cs typeface="DejaVu Sans" panose="020B0603030804020204" pitchFamily="34" charset="0"/>
                <a:sym typeface="Calibri" pitchFamily="34" charset="0"/>
              </a:rPr>
              <a:t>Sherbrooke</a:t>
            </a:r>
            <a:r>
              <a:rPr lang="en-US" altLang="en-US" sz="700" b="1" i="1" dirty="0">
                <a:ea typeface="DejaVu Sans" panose="020B0603030804020204" pitchFamily="34" charset="0"/>
                <a:cs typeface="DejaVu Sans" panose="020B0603030804020204" pitchFamily="34" charset="0"/>
                <a:sym typeface="Calibri" pitchFamily="34" charset="0"/>
              </a:rPr>
              <a:t>, </a:t>
            </a:r>
            <a:r>
              <a:rPr lang="en-US" altLang="en-US" sz="700" b="1" i="1" dirty="0" err="1">
                <a:ea typeface="DejaVu Sans" panose="020B0603030804020204" pitchFamily="34" charset="0"/>
                <a:cs typeface="DejaVu Sans" panose="020B0603030804020204" pitchFamily="34" charset="0"/>
                <a:sym typeface="Calibri" pitchFamily="34" charset="0"/>
              </a:rPr>
              <a:t>Sherbrooke</a:t>
            </a:r>
            <a:r>
              <a:rPr lang="en-US" altLang="en-US" sz="700" b="1" i="1" dirty="0">
                <a:ea typeface="DejaVu Sans" panose="020B0603030804020204" pitchFamily="34" charset="0"/>
                <a:cs typeface="DejaVu Sans" panose="020B0603030804020204" pitchFamily="34" charset="0"/>
                <a:sym typeface="Calibri" pitchFamily="34" charset="0"/>
              </a:rPr>
              <a:t> QC, Canada </a:t>
            </a:r>
            <a:r>
              <a:rPr lang="en-US" altLang="en-US" sz="700" b="1" dirty="0">
                <a:ea typeface="DejaVu Sans" panose="020B0603030804020204" pitchFamily="34" charset="0"/>
                <a:cs typeface="DejaVu Sans" panose="020B0603030804020204" pitchFamily="34" charset="0"/>
                <a:sym typeface="Calibri" pitchFamily="34" charset="0"/>
              </a:rPr>
              <a:t>--- F Bourque, S Charlebois , M </a:t>
            </a:r>
            <a:r>
              <a:rPr lang="en-US" altLang="en-US" sz="700" b="1" dirty="0" err="1">
                <a:ea typeface="DejaVu Sans" panose="020B0603030804020204" pitchFamily="34" charset="0"/>
                <a:cs typeface="DejaVu Sans" panose="020B0603030804020204" pitchFamily="34" charset="0"/>
                <a:sym typeface="Calibri" pitchFamily="34" charset="0"/>
              </a:rPr>
              <a:t>Côté</a:t>
            </a:r>
            <a:r>
              <a:rPr lang="en-US" altLang="en-US" sz="700" b="1" dirty="0">
                <a:ea typeface="DejaVu Sans" panose="020B0603030804020204" pitchFamily="34" charset="0"/>
                <a:cs typeface="DejaVu Sans" panose="020B0603030804020204" pitchFamily="34" charset="0"/>
                <a:sym typeface="Calibri" pitchFamily="34" charset="0"/>
              </a:rPr>
              <a:t>, D </a:t>
            </a:r>
            <a:r>
              <a:rPr lang="en-US" altLang="en-US" sz="700" b="1" dirty="0" err="1">
                <a:ea typeface="DejaVu Sans" panose="020B0603030804020204" pitchFamily="34" charset="0"/>
                <a:cs typeface="DejaVu Sans" panose="020B0603030804020204" pitchFamily="34" charset="0"/>
                <a:sym typeface="Calibri" pitchFamily="34" charset="0"/>
              </a:rPr>
              <a:t>Danovitch</a:t>
            </a:r>
            <a:r>
              <a:rPr lang="en-US" altLang="en-US" sz="700" b="1" dirty="0">
                <a:ea typeface="DejaVu Sans" panose="020B0603030804020204" pitchFamily="34" charset="0"/>
                <a:cs typeface="DejaVu Sans" panose="020B0603030804020204" pitchFamily="34" charset="0"/>
                <a:sym typeface="Calibri" pitchFamily="34" charset="0"/>
              </a:rPr>
              <a:t>, H </a:t>
            </a:r>
            <a:r>
              <a:rPr lang="en-US" altLang="en-US" sz="700" b="1" dirty="0" err="1">
                <a:ea typeface="DejaVu Sans" panose="020B0603030804020204" pitchFamily="34" charset="0"/>
                <a:cs typeface="DejaVu Sans" panose="020B0603030804020204" pitchFamily="34" charset="0"/>
                <a:sym typeface="Calibri" pitchFamily="34" charset="0"/>
              </a:rPr>
              <a:t>Dautet</a:t>
            </a:r>
            <a:r>
              <a:rPr lang="en-US" altLang="en-US" sz="700" b="1" dirty="0">
                <a:ea typeface="DejaVu Sans" panose="020B0603030804020204" pitchFamily="34" charset="0"/>
                <a:cs typeface="DejaVu Sans" panose="020B0603030804020204" pitchFamily="34" charset="0"/>
                <a:sym typeface="Calibri" pitchFamily="34" charset="0"/>
              </a:rPr>
              <a:t>, R Fontaine, F </a:t>
            </a:r>
            <a:r>
              <a:rPr lang="en-US" altLang="en-US" sz="700" b="1" dirty="0" err="1">
                <a:ea typeface="DejaVu Sans" panose="020B0603030804020204" pitchFamily="34" charset="0"/>
                <a:cs typeface="DejaVu Sans" panose="020B0603030804020204" pitchFamily="34" charset="0"/>
                <a:sym typeface="Calibri" pitchFamily="34" charset="0"/>
              </a:rPr>
              <a:t>Nolet</a:t>
            </a:r>
            <a:r>
              <a:rPr lang="en-US" altLang="en-US" sz="700" b="1" dirty="0">
                <a:ea typeface="DejaVu Sans" panose="020B0603030804020204" pitchFamily="34" charset="0"/>
                <a:cs typeface="DejaVu Sans" panose="020B0603030804020204" pitchFamily="34" charset="0"/>
                <a:sym typeface="Calibri" pitchFamily="34" charset="0"/>
              </a:rPr>
              <a:t>, S Parent, JF Pratte, T </a:t>
            </a:r>
            <a:r>
              <a:rPr lang="en-US" altLang="en-US" sz="700" b="1" dirty="0" err="1">
                <a:ea typeface="DejaVu Sans" panose="020B0603030804020204" pitchFamily="34" charset="0"/>
                <a:cs typeface="DejaVu Sans" panose="020B0603030804020204" pitchFamily="34" charset="0"/>
                <a:sym typeface="Calibri" pitchFamily="34" charset="0"/>
              </a:rPr>
              <a:t>Rossignol</a:t>
            </a:r>
            <a:r>
              <a:rPr lang="en-US" altLang="en-US" sz="700" b="1" dirty="0">
                <a:ea typeface="DejaVu Sans" panose="020B0603030804020204" pitchFamily="34" charset="0"/>
                <a:cs typeface="DejaVu Sans" panose="020B0603030804020204" pitchFamily="34" charset="0"/>
                <a:sym typeface="Calibri" pitchFamily="34" charset="0"/>
              </a:rPr>
              <a:t>, J </a:t>
            </a:r>
            <a:r>
              <a:rPr lang="en-US" altLang="en-US" sz="700" b="1" dirty="0" err="1">
                <a:ea typeface="DejaVu Sans" panose="020B0603030804020204" pitchFamily="34" charset="0"/>
                <a:cs typeface="DejaVu Sans" panose="020B0603030804020204" pitchFamily="34" charset="0"/>
                <a:sym typeface="Calibri" pitchFamily="34" charset="0"/>
              </a:rPr>
              <a:t>Sylvestre</a:t>
            </a:r>
            <a:r>
              <a:rPr lang="en-US" altLang="en-US" sz="700" b="1" dirty="0">
                <a:ea typeface="DejaVu Sans" panose="020B0603030804020204" pitchFamily="34" charset="0"/>
                <a:cs typeface="DejaVu Sans" panose="020B0603030804020204" pitchFamily="34" charset="0"/>
                <a:sym typeface="Calibri" pitchFamily="34" charset="0"/>
              </a:rPr>
              <a:t>, F Vachon</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SLAC National Accelerator Laboratory, Menlo Park CA, USA  --</a:t>
            </a:r>
            <a:r>
              <a:rPr lang="en-US" altLang="en-US" sz="700" b="1" dirty="0">
                <a:ea typeface="DejaVu Sans" panose="020B0603030804020204" pitchFamily="34" charset="0"/>
                <a:cs typeface="DejaVu Sans" panose="020B0603030804020204" pitchFamily="34" charset="0"/>
                <a:sym typeface="Calibri" pitchFamily="34" charset="0"/>
              </a:rPr>
              <a:t>- S Delaquis, A Dragone, G Haller, LJ Kaufman, B Mong, A </a:t>
            </a:r>
            <a:r>
              <a:rPr lang="en-US" altLang="en-US" sz="700" b="1" dirty="0" err="1">
                <a:ea typeface="DejaVu Sans" panose="020B0603030804020204" pitchFamily="34" charset="0"/>
                <a:cs typeface="DejaVu Sans" panose="020B0603030804020204" pitchFamily="34" charset="0"/>
                <a:sym typeface="Calibri" pitchFamily="34" charset="0"/>
              </a:rPr>
              <a:t>Odian</a:t>
            </a:r>
            <a:r>
              <a:rPr lang="en-US" altLang="en-US" sz="700" b="1" dirty="0">
                <a:ea typeface="DejaVu Sans" panose="020B0603030804020204" pitchFamily="34" charset="0"/>
                <a:cs typeface="DejaVu Sans" panose="020B0603030804020204" pitchFamily="34" charset="0"/>
                <a:sym typeface="Calibri" pitchFamily="34" charset="0"/>
              </a:rPr>
              <a:t>, M Oriunno, PC </a:t>
            </a:r>
            <a:r>
              <a:rPr lang="en-US" altLang="en-US" sz="700" b="1" dirty="0" err="1">
                <a:ea typeface="DejaVu Sans" panose="020B0603030804020204" pitchFamily="34" charset="0"/>
                <a:cs typeface="DejaVu Sans" panose="020B0603030804020204" pitchFamily="34" charset="0"/>
                <a:sym typeface="Calibri" pitchFamily="34" charset="0"/>
              </a:rPr>
              <a:t>Rowson</a:t>
            </a:r>
            <a:r>
              <a:rPr lang="en-US" altLang="en-US" sz="700" b="1" dirty="0">
                <a:ea typeface="DejaVu Sans" panose="020B0603030804020204" pitchFamily="34" charset="0"/>
                <a:cs typeface="DejaVu Sans" panose="020B0603030804020204" pitchFamily="34" charset="0"/>
                <a:sym typeface="Calibri" pitchFamily="34" charset="0"/>
              </a:rPr>
              <a:t>, K Skarpaas</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University of South Dakota, Vermillion SD, USA </a:t>
            </a:r>
            <a:r>
              <a:rPr lang="en-US" altLang="en-US" sz="700" b="1" dirty="0">
                <a:ea typeface="DejaVu Sans" panose="020B0603030804020204" pitchFamily="34" charset="0"/>
                <a:cs typeface="DejaVu Sans" panose="020B0603030804020204" pitchFamily="34" charset="0"/>
                <a:sym typeface="Calibri" pitchFamily="34" charset="0"/>
              </a:rPr>
              <a:t>---  T </a:t>
            </a:r>
            <a:r>
              <a:rPr lang="en-US" altLang="en-US" sz="700" b="1" dirty="0" err="1">
                <a:ea typeface="DejaVu Sans" panose="020B0603030804020204" pitchFamily="34" charset="0"/>
                <a:cs typeface="DejaVu Sans" panose="020B0603030804020204" pitchFamily="34" charset="0"/>
                <a:sym typeface="Calibri" pitchFamily="34" charset="0"/>
              </a:rPr>
              <a:t>Bhatta</a:t>
            </a:r>
            <a:r>
              <a:rPr lang="en-US" altLang="en-US" sz="700" b="1" dirty="0">
                <a:ea typeface="DejaVu Sans" panose="020B0603030804020204" pitchFamily="34" charset="0"/>
                <a:cs typeface="DejaVu Sans" panose="020B0603030804020204" pitchFamily="34" charset="0"/>
                <a:sym typeface="Calibri" pitchFamily="34" charset="0"/>
              </a:rPr>
              <a:t>, A Larson, R MacLellan</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Stanford University, Stanford CA, USA  </a:t>
            </a:r>
            <a:r>
              <a:rPr lang="en-US" altLang="en-US" sz="700" b="1" dirty="0">
                <a:ea typeface="DejaVu Sans" panose="020B0603030804020204" pitchFamily="34" charset="0"/>
                <a:cs typeface="DejaVu Sans" panose="020B0603030804020204" pitchFamily="34" charset="0"/>
                <a:sym typeface="Calibri" pitchFamily="34" charset="0"/>
              </a:rPr>
              <a:t>--- J Dalmasson, R DeVoe, D Fudenberg, G Gratta, M Jewell, S Kravitz, </a:t>
            </a:r>
            <a:r>
              <a:rPr lang="en-US" altLang="en-US" sz="700" b="1" dirty="0" err="1">
                <a:ea typeface="DejaVu Sans" panose="020B0603030804020204" pitchFamily="34" charset="0"/>
                <a:cs typeface="DejaVu Sans" panose="020B0603030804020204" pitchFamily="34" charset="0"/>
                <a:sym typeface="Calibri" pitchFamily="34" charset="0"/>
              </a:rPr>
              <a:t>B.Lenardo</a:t>
            </a:r>
            <a:r>
              <a:rPr lang="en-US" altLang="en-US" sz="700" b="1" dirty="0">
                <a:ea typeface="DejaVu Sans" panose="020B0603030804020204" pitchFamily="34" charset="0"/>
                <a:cs typeface="DejaVu Sans" panose="020B0603030804020204" pitchFamily="34" charset="0"/>
                <a:sym typeface="Calibri" pitchFamily="34" charset="0"/>
              </a:rPr>
              <a:t>, G Li, M Patel, A Schubert, M Weber, S Wu</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Stony Brook University, SUNY, Stony Brook NY, USA  </a:t>
            </a:r>
            <a:r>
              <a:rPr lang="en-US" altLang="en-US" sz="700" b="1" dirty="0">
                <a:ea typeface="DejaVu Sans" panose="020B0603030804020204" pitchFamily="34" charset="0"/>
                <a:cs typeface="DejaVu Sans" panose="020B0603030804020204" pitchFamily="34" charset="0"/>
                <a:sym typeface="Calibri" pitchFamily="34" charset="0"/>
              </a:rPr>
              <a:t>---  K Kumar, O Njoya</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Technical University of Munich, </a:t>
            </a:r>
            <a:r>
              <a:rPr lang="en-US" altLang="en-US" sz="700" b="1" i="1" dirty="0" err="1">
                <a:ea typeface="DejaVu Sans" panose="020B0603030804020204" pitchFamily="34" charset="0"/>
                <a:cs typeface="DejaVu Sans" panose="020B0603030804020204" pitchFamily="34" charset="0"/>
                <a:sym typeface="Calibri" pitchFamily="34" charset="0"/>
              </a:rPr>
              <a:t>Garching</a:t>
            </a:r>
            <a:r>
              <a:rPr lang="en-US" altLang="en-US" sz="700" b="1" i="1" dirty="0">
                <a:ea typeface="DejaVu Sans" panose="020B0603030804020204" pitchFamily="34" charset="0"/>
                <a:cs typeface="DejaVu Sans" panose="020B0603030804020204" pitchFamily="34" charset="0"/>
                <a:sym typeface="Calibri" pitchFamily="34" charset="0"/>
              </a:rPr>
              <a:t>, Germany </a:t>
            </a:r>
            <a:r>
              <a:rPr lang="en-US" altLang="en-US" sz="700" b="1" dirty="0">
                <a:ea typeface="DejaVu Sans" panose="020B0603030804020204" pitchFamily="34" charset="0"/>
                <a:cs typeface="DejaVu Sans" panose="020B0603030804020204" pitchFamily="34" charset="0"/>
                <a:sym typeface="Calibri" pitchFamily="34" charset="0"/>
              </a:rPr>
              <a:t> --- P </a:t>
            </a:r>
            <a:r>
              <a:rPr lang="en-US" altLang="en-US" sz="700" b="1" dirty="0" err="1">
                <a:ea typeface="DejaVu Sans" panose="020B0603030804020204" pitchFamily="34" charset="0"/>
                <a:cs typeface="DejaVu Sans" panose="020B0603030804020204" pitchFamily="34" charset="0"/>
                <a:sym typeface="Calibri" pitchFamily="34" charset="0"/>
              </a:rPr>
              <a:t>Fierlinger</a:t>
            </a:r>
            <a:endParaRPr lang="en-US" altLang="en-US" sz="700" b="1" dirty="0">
              <a:ea typeface="DejaVu Sans" panose="020B0603030804020204" pitchFamily="34" charset="0"/>
              <a:cs typeface="DejaVu Sans" panose="020B0603030804020204" pitchFamily="34" charset="0"/>
              <a:sym typeface="Calibri" pitchFamily="34" charset="0"/>
            </a:endParaRP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TRIUMF, Vancouver BC, Canada </a:t>
            </a:r>
            <a:r>
              <a:rPr lang="en-US" altLang="en-US" sz="700" b="1" dirty="0">
                <a:ea typeface="DejaVu Sans" panose="020B0603030804020204" pitchFamily="34" charset="0"/>
                <a:cs typeface="DejaVu Sans" panose="020B0603030804020204" pitchFamily="34" charset="0"/>
                <a:sym typeface="Calibri" pitchFamily="34" charset="0"/>
              </a:rPr>
              <a:t> --- J Dilling, P </a:t>
            </a:r>
            <a:r>
              <a:rPr lang="en-US" altLang="en-US" sz="700" b="1" dirty="0" err="1">
                <a:ea typeface="DejaVu Sans" panose="020B0603030804020204" pitchFamily="34" charset="0"/>
                <a:cs typeface="DejaVu Sans" panose="020B0603030804020204" pitchFamily="34" charset="0"/>
                <a:sym typeface="Calibri" pitchFamily="34" charset="0"/>
              </a:rPr>
              <a:t>Gumplinger</a:t>
            </a:r>
            <a:r>
              <a:rPr lang="en-US" altLang="en-US" sz="700" b="1" dirty="0">
                <a:ea typeface="DejaVu Sans" panose="020B0603030804020204" pitchFamily="34" charset="0"/>
                <a:cs typeface="DejaVu Sans" panose="020B0603030804020204" pitchFamily="34" charset="0"/>
                <a:sym typeface="Calibri" pitchFamily="34" charset="0"/>
              </a:rPr>
              <a:t>, R </a:t>
            </a:r>
            <a:r>
              <a:rPr lang="en-US" altLang="en-US" sz="700" b="1" dirty="0" err="1">
                <a:ea typeface="DejaVu Sans" panose="020B0603030804020204" pitchFamily="34" charset="0"/>
                <a:cs typeface="DejaVu Sans" panose="020B0603030804020204" pitchFamily="34" charset="0"/>
                <a:sym typeface="Calibri" pitchFamily="34" charset="0"/>
              </a:rPr>
              <a:t>Krücken</a:t>
            </a:r>
            <a:r>
              <a:rPr lang="en-US" altLang="en-US" sz="700" b="1" dirty="0">
                <a:ea typeface="DejaVu Sans" panose="020B0603030804020204" pitchFamily="34" charset="0"/>
                <a:cs typeface="DejaVu Sans" panose="020B0603030804020204" pitchFamily="34" charset="0"/>
                <a:sym typeface="Calibri" pitchFamily="34" charset="0"/>
              </a:rPr>
              <a:t>, Y Lan, F </a:t>
            </a:r>
            <a:r>
              <a:rPr lang="en-US" altLang="en-US" sz="700" b="1" dirty="0" err="1">
                <a:ea typeface="DejaVu Sans" panose="020B0603030804020204" pitchFamily="34" charset="0"/>
                <a:cs typeface="DejaVu Sans" panose="020B0603030804020204" pitchFamily="34" charset="0"/>
                <a:sym typeface="Calibri" pitchFamily="34" charset="0"/>
              </a:rPr>
              <a:t>Retière</a:t>
            </a:r>
            <a:r>
              <a:rPr lang="en-US" altLang="en-US" sz="700" b="1" dirty="0">
                <a:ea typeface="DejaVu Sans" panose="020B0603030804020204" pitchFamily="34" charset="0"/>
                <a:cs typeface="DejaVu Sans" panose="020B0603030804020204" pitchFamily="34" charset="0"/>
                <a:sym typeface="Calibri" pitchFamily="34" charset="0"/>
              </a:rPr>
              <a:t>, V Strickland</a:t>
            </a:r>
          </a:p>
          <a:p>
            <a:pPr>
              <a:lnSpc>
                <a:spcPct val="80000"/>
              </a:lnSpc>
              <a:spcBef>
                <a:spcPts val="400"/>
              </a:spcBef>
              <a:defRPr/>
            </a:pPr>
            <a:r>
              <a:rPr lang="en-US" altLang="en-US" sz="700" b="1" i="1" dirty="0">
                <a:ea typeface="DejaVu Sans" panose="020B0603030804020204" pitchFamily="34" charset="0"/>
                <a:cs typeface="DejaVu Sans" panose="020B0603030804020204" pitchFamily="34" charset="0"/>
                <a:sym typeface="Calibri" pitchFamily="34" charset="0"/>
              </a:rPr>
              <a:t>Yale University, New Haven CT, USA </a:t>
            </a:r>
            <a:r>
              <a:rPr lang="en-US" altLang="en-US" sz="700" b="1" dirty="0">
                <a:ea typeface="DejaVu Sans" panose="020B0603030804020204" pitchFamily="34" charset="0"/>
                <a:cs typeface="DejaVu Sans" panose="020B0603030804020204" pitchFamily="34" charset="0"/>
                <a:sym typeface="Calibri" pitchFamily="34" charset="0"/>
              </a:rPr>
              <a:t>— </a:t>
            </a:r>
            <a:r>
              <a:rPr lang="it-IT" altLang="en-US" sz="700" b="1" dirty="0">
                <a:ea typeface="DejaVu Sans" panose="020B0603030804020204" pitchFamily="34" charset="0"/>
                <a:cs typeface="DejaVu Sans" panose="020B0603030804020204" pitchFamily="34" charset="0"/>
                <a:sym typeface="Calibri" pitchFamily="34" charset="0"/>
              </a:rPr>
              <a:t>A Jamil, Z Li, D Moore, Q Xia</a:t>
            </a:r>
            <a:endParaRPr lang="en-US" altLang="en-US" sz="700" b="1" dirty="0">
              <a:ea typeface="DejaVu Sans" panose="020B0603030804020204" pitchFamily="34" charset="0"/>
              <a:cs typeface="DejaVu Sans" panose="020B0603030804020204" pitchFamily="34" charset="0"/>
              <a:sym typeface="Calibri" pitchFamily="34" charset="0"/>
            </a:endParaRPr>
          </a:p>
        </p:txBody>
      </p:sp>
      <p:pic>
        <p:nvPicPr>
          <p:cNvPr id="80902" name="Picture 4">
            <a:extLst>
              <a:ext uri="{FF2B5EF4-FFF2-40B4-BE49-F238E27FC236}">
                <a16:creationId xmlns:a16="http://schemas.microsoft.com/office/drawing/2014/main" id="{1FE85224-8D21-4570-8FE7-0887F9773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0825" y="252413"/>
            <a:ext cx="2484438"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3" name="Group 5">
            <a:extLst>
              <a:ext uri="{FF2B5EF4-FFF2-40B4-BE49-F238E27FC236}">
                <a16:creationId xmlns:a16="http://schemas.microsoft.com/office/drawing/2014/main" id="{62B32409-B227-4BBD-8FF6-B62E603E1034}"/>
              </a:ext>
            </a:extLst>
          </p:cNvPr>
          <p:cNvGrpSpPr>
            <a:grpSpLocks noChangeAspect="1"/>
          </p:cNvGrpSpPr>
          <p:nvPr/>
        </p:nvGrpSpPr>
        <p:grpSpPr bwMode="auto">
          <a:xfrm>
            <a:off x="10164764" y="1516064"/>
            <a:ext cx="396875" cy="4427537"/>
            <a:chOff x="10020493" y="379715"/>
            <a:chExt cx="548642" cy="6117810"/>
          </a:xfrm>
        </p:grpSpPr>
        <p:pic>
          <p:nvPicPr>
            <p:cNvPr id="80905" name="Picture 6">
              <a:extLst>
                <a:ext uri="{FF2B5EF4-FFF2-40B4-BE49-F238E27FC236}">
                  <a16:creationId xmlns:a16="http://schemas.microsoft.com/office/drawing/2014/main" id="{B79A5116-5CBC-42CD-A899-4CDEDD99DA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736676" y="663534"/>
              <a:ext cx="111627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7">
              <a:extLst>
                <a:ext uri="{FF2B5EF4-FFF2-40B4-BE49-F238E27FC236}">
                  <a16:creationId xmlns:a16="http://schemas.microsoft.com/office/drawing/2014/main" id="{46A9BA46-5D4D-4DC2-823E-06AA13197F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019722" y="1488963"/>
              <a:ext cx="55018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8">
              <a:extLst>
                <a:ext uri="{FF2B5EF4-FFF2-40B4-BE49-F238E27FC236}">
                  <a16:creationId xmlns:a16="http://schemas.microsoft.com/office/drawing/2014/main" id="{418C0FE2-BBB2-4608-88E7-8539ABEFF4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82020" y="2176849"/>
              <a:ext cx="825589"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9">
              <a:extLst>
                <a:ext uri="{FF2B5EF4-FFF2-40B4-BE49-F238E27FC236}">
                  <a16:creationId xmlns:a16="http://schemas.microsoft.com/office/drawing/2014/main" id="{6FB122FD-7DF0-4970-8767-E3E21642790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9736674" y="3147785"/>
              <a:ext cx="1116281"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0">
              <a:extLst>
                <a:ext uri="{FF2B5EF4-FFF2-40B4-BE49-F238E27FC236}">
                  <a16:creationId xmlns:a16="http://schemas.microsoft.com/office/drawing/2014/main" id="{4A9611FF-3C56-4A11-968C-F7C96220F6D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873472" y="4127268"/>
              <a:ext cx="842683"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11">
              <a:extLst>
                <a:ext uri="{FF2B5EF4-FFF2-40B4-BE49-F238E27FC236}">
                  <a16:creationId xmlns:a16="http://schemas.microsoft.com/office/drawing/2014/main" id="{AD3FB485-B281-46FE-826F-28A9A3C5FB9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9874844" y="4968579"/>
              <a:ext cx="83993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12">
              <a:extLst>
                <a:ext uri="{FF2B5EF4-FFF2-40B4-BE49-F238E27FC236}">
                  <a16:creationId xmlns:a16="http://schemas.microsoft.com/office/drawing/2014/main" id="{60502AC2-6D49-49D3-B160-6F8EE44E2F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9876675" y="5805067"/>
              <a:ext cx="83627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04" name="Picture 4">
            <a:extLst>
              <a:ext uri="{FF2B5EF4-FFF2-40B4-BE49-F238E27FC236}">
                <a16:creationId xmlns:a16="http://schemas.microsoft.com/office/drawing/2014/main" id="{13684DC9-630A-4717-9E3D-467D03FC3F60}"/>
              </a:ext>
            </a:extLst>
          </p:cNvPr>
          <p:cNvPicPr>
            <a:picLocks noChangeAspect="1"/>
          </p:cNvPicPr>
          <p:nvPr/>
        </p:nvPicPr>
        <p:blipFill>
          <a:blip r:embed="rId10">
            <a:extLst>
              <a:ext uri="{28A0092B-C50C-407E-A947-70E740481C1C}">
                <a14:useLocalDpi xmlns:a14="http://schemas.microsoft.com/office/drawing/2010/main" val="0"/>
              </a:ext>
            </a:extLst>
          </a:blip>
          <a:srcRect l="9125" t="46248" r="9209" b="3714"/>
          <a:stretch>
            <a:fillRect/>
          </a:stretch>
        </p:blipFill>
        <p:spPr bwMode="auto">
          <a:xfrm>
            <a:off x="1752600" y="1"/>
            <a:ext cx="56388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40CB6C-13D9-4A8D-8026-553439D5F9CD}"/>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301E5920-AF27-4364-8327-DF3C5D6A40F6}"/>
              </a:ext>
            </a:extLst>
          </p:cNvPr>
          <p:cNvSpPr>
            <a:spLocks noGrp="1"/>
          </p:cNvSpPr>
          <p:nvPr>
            <p:ph type="ftr" sz="quarter" idx="11"/>
          </p:nvPr>
        </p:nvSpPr>
        <p:spPr/>
        <p:txBody>
          <a:bodyPr/>
          <a:lstStyle/>
          <a:p>
            <a:r>
              <a:rPr lang="en-US"/>
              <a:t>Erice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1DEB9E2-C8B9-4E6E-B92C-CBAE36E65972}"/>
                  </a:ext>
                </a:extLst>
              </p:cNvPr>
              <p:cNvSpPr txBox="1"/>
              <p:nvPr/>
            </p:nvSpPr>
            <p:spPr>
              <a:xfrm>
                <a:off x="293907" y="1431640"/>
                <a:ext cx="7521174" cy="3079882"/>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Charges can be drifted through </a:t>
                </a:r>
                <a:r>
                  <a:rPr lang="en-US" sz="2400" dirty="0" err="1"/>
                  <a:t>Xe</a:t>
                </a:r>
                <a:r>
                  <a:rPr lang="en-US" sz="2400" dirty="0"/>
                  <a:t> over long distances</a:t>
                </a:r>
              </a:p>
              <a:p>
                <a:pPr marL="342900" indent="-342900">
                  <a:buFont typeface="Arial" panose="020B0604020202020204" pitchFamily="34" charset="0"/>
                  <a:buChar char="•"/>
                </a:pPr>
                <a:r>
                  <a:rPr lang="en-US" sz="2400" dirty="0" err="1"/>
                  <a:t>Xe</a:t>
                </a:r>
                <a:r>
                  <a:rPr lang="en-US" sz="2400" dirty="0"/>
                  <a:t> scintillates</a:t>
                </a:r>
              </a:p>
              <a:p>
                <a:pPr marL="342900" indent="-342900">
                  <a:buFont typeface="Arial" panose="020B0604020202020204" pitchFamily="34" charset="0"/>
                  <a:buChar char="•"/>
                </a:pPr>
                <a:r>
                  <a:rPr lang="en-US" sz="2400" dirty="0" err="1"/>
                  <a:t>Xe</a:t>
                </a:r>
                <a:r>
                  <a:rPr lang="en-US" sz="2400" dirty="0"/>
                  <a:t> is available in large amounts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2 </a:t>
                </a:r>
                <a:r>
                  <a:rPr lang="en-US" sz="2400" dirty="0" err="1"/>
                  <a:t>Gtons</a:t>
                </a:r>
                <a:r>
                  <a:rPr lang="en-US" sz="2400" dirty="0"/>
                  <a:t> in earth’s atmosphere, world production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53 tons/</a:t>
                </a:r>
                <a:r>
                  <a:rPr lang="en-US" sz="2400" dirty="0" err="1"/>
                  <a:t>yr</a:t>
                </a:r>
                <a:r>
                  <a:rPr lang="en-US" sz="2400" dirty="0"/>
                  <a:t>)</a:t>
                </a:r>
                <a:r>
                  <a:rPr lang="en-US" sz="2400" baseline="30000" dirty="0"/>
                  <a:t>*</a:t>
                </a:r>
              </a:p>
              <a:p>
                <a:pPr marL="342900" indent="-342900">
                  <a:buFont typeface="Arial" panose="020B0604020202020204" pitchFamily="34" charset="0"/>
                  <a:buChar char="•"/>
                </a:pPr>
                <a:r>
                  <a:rPr lang="en-US" sz="2400" dirty="0" err="1"/>
                  <a:t>Xe</a:t>
                </a:r>
                <a:r>
                  <a:rPr lang="en-US" sz="2400" dirty="0"/>
                  <a:t> is relatively cost effective</a:t>
                </a:r>
              </a:p>
              <a:p>
                <a:pPr marL="342900" indent="-342900">
                  <a:buFont typeface="Arial" panose="020B0604020202020204" pitchFamily="34" charset="0"/>
                  <a:buChar char="•"/>
                </a:pPr>
                <a:r>
                  <a:rPr lang="en-US" sz="2400" dirty="0"/>
                  <a:t>Isotopic enrichment is relatively inexpensive</a:t>
                </a:r>
              </a:p>
              <a:p>
                <a:pPr marL="342900" indent="-342900">
                  <a:buFont typeface="Arial" panose="020B0604020202020204" pitchFamily="34" charset="0"/>
                  <a:buChar char="•"/>
                </a:pPr>
                <a:r>
                  <a:rPr lang="en-US" sz="2400" dirty="0"/>
                  <a:t>Has a high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i="1" smtClean="0">
                            <a:latin typeface="Cambria Math" panose="02040503050406030204" pitchFamily="18" charset="0"/>
                            <a:ea typeface="Cambria Math" panose="02040503050406030204" pitchFamily="18" charset="0"/>
                          </a:rPr>
                          <m:t>𝛽𝛽</m:t>
                        </m:r>
                      </m:sub>
                    </m:sSub>
                  </m:oMath>
                </a14:m>
                <a:r>
                  <a:rPr lang="en-US" sz="2400" dirty="0"/>
                  <a:t>-value of </a:t>
                </a:r>
                <a14:m>
                  <m:oMath xmlns:m="http://schemas.openxmlformats.org/officeDocument/2006/math">
                    <m:r>
                      <a:rPr lang="en-US" sz="2400" b="0" i="1" smtClean="0">
                        <a:latin typeface="Cambria Math" panose="02040503050406030204" pitchFamily="18" charset="0"/>
                      </a:rPr>
                      <m:t>2457.83</m:t>
                    </m:r>
                    <m:r>
                      <a:rPr lang="en-US" sz="2400" b="0" i="1" smtClean="0">
                        <a:latin typeface="Cambria Math" panose="02040503050406030204" pitchFamily="18" charset="0"/>
                        <a:ea typeface="Cambria Math" panose="02040503050406030204" pitchFamily="18" charset="0"/>
                      </a:rPr>
                      <m:t>±0.37</m:t>
                    </m:r>
                  </m:oMath>
                </a14:m>
                <a:r>
                  <a:rPr lang="en-US" sz="2400" dirty="0"/>
                  <a:t> keV and reasonable natural abundance of 8.86%</a:t>
                </a:r>
              </a:p>
            </p:txBody>
          </p:sp>
        </mc:Choice>
        <mc:Fallback xmlns="">
          <p:sp>
            <p:nvSpPr>
              <p:cNvPr id="5" name="TextBox 4">
                <a:extLst>
                  <a:ext uri="{FF2B5EF4-FFF2-40B4-BE49-F238E27FC236}">
                    <a16:creationId xmlns:a16="http://schemas.microsoft.com/office/drawing/2014/main" id="{D1DEB9E2-C8B9-4E6E-B92C-CBAE36E65972}"/>
                  </a:ext>
                </a:extLst>
              </p:cNvPr>
              <p:cNvSpPr txBox="1">
                <a:spLocks noRot="1" noChangeAspect="1" noMove="1" noResize="1" noEditPoints="1" noAdjustHandles="1" noChangeArrowheads="1" noChangeShapeType="1" noTextEdit="1"/>
              </p:cNvSpPr>
              <p:nvPr/>
            </p:nvSpPr>
            <p:spPr>
              <a:xfrm>
                <a:off x="293907" y="1431640"/>
                <a:ext cx="7521174" cy="3079882"/>
              </a:xfrm>
              <a:prstGeom prst="rect">
                <a:avLst/>
              </a:prstGeom>
              <a:blipFill>
                <a:blip r:embed="rId2"/>
                <a:stretch>
                  <a:fillRect l="-1053" t="-1584" b="-3564"/>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C37A5348-EE4B-4481-9B97-33069F955F15}"/>
              </a:ext>
            </a:extLst>
          </p:cNvPr>
          <p:cNvSpPr/>
          <p:nvPr/>
        </p:nvSpPr>
        <p:spPr>
          <a:xfrm>
            <a:off x="7607513" y="1499100"/>
            <a:ext cx="166702" cy="2892906"/>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3630B4-B291-4F93-9635-7EB4CD34B8E2}"/>
                  </a:ext>
                </a:extLst>
              </p:cNvPr>
              <p:cNvSpPr txBox="1"/>
              <p:nvPr/>
            </p:nvSpPr>
            <p:spPr>
              <a:xfrm>
                <a:off x="7936718" y="2530054"/>
                <a:ext cx="4191567" cy="830997"/>
              </a:xfrm>
              <a:prstGeom prst="rect">
                <a:avLst/>
              </a:prstGeom>
              <a:noFill/>
            </p:spPr>
            <p:txBody>
              <a:bodyPr wrap="square" rtlCol="0">
                <a:spAutoFit/>
              </a:bodyPr>
              <a:lstStyle/>
              <a:p>
                <a:r>
                  <a:rPr lang="en-US" sz="2400" dirty="0">
                    <a:solidFill>
                      <a:srgbClr val="0000FF"/>
                    </a:solidFill>
                  </a:rPr>
                  <a:t>Large </a:t>
                </a:r>
                <a14:m>
                  <m:oMath xmlns:m="http://schemas.openxmlformats.org/officeDocument/2006/math">
                    <m:r>
                      <a:rPr lang="en-US" sz="2400" i="1" smtClean="0">
                        <a:solidFill>
                          <a:srgbClr val="0000FF"/>
                        </a:solidFill>
                        <a:latin typeface="Cambria Math" panose="02040503050406030204" pitchFamily="18" charset="0"/>
                        <a:ea typeface="Cambria Math" panose="02040503050406030204" pitchFamily="18" charset="0"/>
                      </a:rPr>
                      <m:t>𝛽𝛽</m:t>
                    </m:r>
                  </m:oMath>
                </a14:m>
                <a:r>
                  <a:rPr lang="en-US" sz="2400" dirty="0">
                    <a:solidFill>
                      <a:srgbClr val="0000FF"/>
                    </a:solidFill>
                  </a:rPr>
                  <a:t>-detectors are feasible, both technically and fiscally.</a:t>
                </a:r>
              </a:p>
            </p:txBody>
          </p:sp>
        </mc:Choice>
        <mc:Fallback xmlns="">
          <p:sp>
            <p:nvSpPr>
              <p:cNvPr id="7" name="TextBox 6">
                <a:extLst>
                  <a:ext uri="{FF2B5EF4-FFF2-40B4-BE49-F238E27FC236}">
                    <a16:creationId xmlns:a16="http://schemas.microsoft.com/office/drawing/2014/main" id="{CC3630B4-B291-4F93-9635-7EB4CD34B8E2}"/>
                  </a:ext>
                </a:extLst>
              </p:cNvPr>
              <p:cNvSpPr txBox="1">
                <a:spLocks noRot="1" noChangeAspect="1" noMove="1" noResize="1" noEditPoints="1" noAdjustHandles="1" noChangeArrowheads="1" noChangeShapeType="1" noTextEdit="1"/>
              </p:cNvSpPr>
              <p:nvPr/>
            </p:nvSpPr>
            <p:spPr>
              <a:xfrm>
                <a:off x="7936718" y="2530054"/>
                <a:ext cx="4191567" cy="830997"/>
              </a:xfrm>
              <a:prstGeom prst="rect">
                <a:avLst/>
              </a:prstGeom>
              <a:blipFill>
                <a:blip r:embed="rId3"/>
                <a:stretch>
                  <a:fillRect l="-2326" t="-5882" r="-2326"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1E305AA-B09D-4FA1-8D1B-DE69D302F2B2}"/>
                  </a:ext>
                </a:extLst>
              </p:cNvPr>
              <p:cNvSpPr txBox="1"/>
              <p:nvPr/>
            </p:nvSpPr>
            <p:spPr>
              <a:xfrm>
                <a:off x="293907" y="920288"/>
                <a:ext cx="7809702" cy="461665"/>
              </a:xfrm>
              <a:prstGeom prst="rect">
                <a:avLst/>
              </a:prstGeom>
              <a:noFill/>
            </p:spPr>
            <p:txBody>
              <a:bodyPr wrap="none" rtlCol="0">
                <a:spAutoFit/>
              </a:bodyPr>
              <a:lstStyle/>
              <a:p>
                <a:r>
                  <a:rPr lang="en-US" sz="2400" baseline="30000" dirty="0"/>
                  <a:t>136</a:t>
                </a:r>
                <a:r>
                  <a:rPr lang="en-US" sz="2400" dirty="0"/>
                  <a:t>Xe is an excellent candidate for </a:t>
                </a:r>
                <a14:m>
                  <m:oMath xmlns:m="http://schemas.openxmlformats.org/officeDocument/2006/math">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𝜈𝛽𝛽</m:t>
                    </m:r>
                  </m:oMath>
                </a14:m>
                <a:r>
                  <a:rPr lang="en-US" sz="2400" dirty="0"/>
                  <a:t>-decay experiments:</a:t>
                </a:r>
              </a:p>
            </p:txBody>
          </p:sp>
        </mc:Choice>
        <mc:Fallback xmlns="">
          <p:sp>
            <p:nvSpPr>
              <p:cNvPr id="8" name="TextBox 7">
                <a:extLst>
                  <a:ext uri="{FF2B5EF4-FFF2-40B4-BE49-F238E27FC236}">
                    <a16:creationId xmlns:a16="http://schemas.microsoft.com/office/drawing/2014/main" id="{61E305AA-B09D-4FA1-8D1B-DE69D302F2B2}"/>
                  </a:ext>
                </a:extLst>
              </p:cNvPr>
              <p:cNvSpPr txBox="1">
                <a:spLocks noRot="1" noChangeAspect="1" noMove="1" noResize="1" noEditPoints="1" noAdjustHandles="1" noChangeArrowheads="1" noChangeShapeType="1" noTextEdit="1"/>
              </p:cNvSpPr>
              <p:nvPr/>
            </p:nvSpPr>
            <p:spPr>
              <a:xfrm>
                <a:off x="293907" y="920288"/>
                <a:ext cx="7809702" cy="461665"/>
              </a:xfrm>
              <a:prstGeom prst="rect">
                <a:avLst/>
              </a:prstGeom>
              <a:blipFill>
                <a:blip r:embed="rId4"/>
                <a:stretch>
                  <a:fillRect l="-39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8C08F3-8799-44A3-B948-3C59E3DC5E16}"/>
                  </a:ext>
                </a:extLst>
              </p:cNvPr>
              <p:cNvSpPr txBox="1"/>
              <p:nvPr/>
            </p:nvSpPr>
            <p:spPr>
              <a:xfrm>
                <a:off x="293907" y="4509152"/>
                <a:ext cx="11285012" cy="1233223"/>
              </a:xfrm>
              <a:prstGeom prst="rect">
                <a:avLst/>
              </a:prstGeom>
              <a:noFill/>
            </p:spPr>
            <p:txBody>
              <a:bodyPr wrap="none" rtlCol="0">
                <a:spAutoFit/>
              </a:bodyPr>
              <a:lstStyle/>
              <a:p>
                <a:pPr marL="342900" indent="-342900">
                  <a:buFont typeface="Arial" panose="020B0604020202020204" pitchFamily="34" charset="0"/>
                  <a:buChar char="•"/>
                </a:pPr>
                <a:r>
                  <a:rPr lang="en-US" sz="2400" dirty="0"/>
                  <a:t>Good energy resolution can be achieved: </a:t>
                </a:r>
                <a14:m>
                  <m:oMath xmlns:m="http://schemas.openxmlformats.org/officeDocument/2006/math">
                    <m:f>
                      <m:fPr>
                        <m:type m:val="lin"/>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𝜎</m:t>
                            </m:r>
                          </m:e>
                          <m:sub>
                            <m:r>
                              <a:rPr lang="en-US" sz="2400" i="1" smtClean="0">
                                <a:latin typeface="Cambria Math" panose="02040503050406030204" pitchFamily="18" charset="0"/>
                                <a:ea typeface="Cambria Math" panose="02040503050406030204" pitchFamily="18" charset="0"/>
                              </a:rPr>
                              <m:t>𝛽𝛽</m:t>
                            </m:r>
                          </m:sub>
                        </m:sSub>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i="1" smtClean="0">
                                <a:latin typeface="Cambria Math" panose="02040503050406030204" pitchFamily="18" charset="0"/>
                                <a:ea typeface="Cambria Math" panose="02040503050406030204" pitchFamily="18" charset="0"/>
                              </a:rPr>
                              <m:t>𝛽𝛽</m:t>
                            </m:r>
                          </m:sub>
                        </m:sSub>
                        <m:r>
                          <a:rPr lang="en-US" sz="2400" b="0" i="1" smtClean="0">
                            <a:latin typeface="Cambria Math" panose="02040503050406030204" pitchFamily="18" charset="0"/>
                          </a:rPr>
                          <m:t>=0.01</m:t>
                        </m:r>
                      </m:den>
                    </m:f>
                  </m:oMath>
                </a14:m>
                <a:endParaRPr lang="en-US" sz="2400" dirty="0"/>
              </a:p>
              <a:p>
                <a:pPr marL="342900" indent="-342900">
                  <a:buFont typeface="Arial" panose="020B0604020202020204" pitchFamily="34" charset="0"/>
                  <a:buChar char="•"/>
                </a:pPr>
                <a:r>
                  <a:rPr lang="en-US" sz="2400" dirty="0"/>
                  <a:t>3D-tracking TPC detectors with charge and light read-out </a:t>
                </a:r>
                <a:r>
                  <a:rPr lang="en-US" sz="2400" dirty="0">
                    <a:latin typeface="Calibri" panose="020F0502020204030204" pitchFamily="34" charset="0"/>
                    <a:cs typeface="Calibri" panose="020F0502020204030204" pitchFamily="34" charset="0"/>
                  </a:rPr>
                  <a:t>→ active background tagging</a:t>
                </a:r>
              </a:p>
              <a:p>
                <a:pPr marL="342900" indent="-342900">
                  <a:buFont typeface="Arial" panose="020B0604020202020204" pitchFamily="34" charset="0"/>
                  <a:buChar char="•"/>
                </a:pP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-electron discrimination</a:t>
                </a:r>
              </a:p>
            </p:txBody>
          </p:sp>
        </mc:Choice>
        <mc:Fallback xmlns="">
          <p:sp>
            <p:nvSpPr>
              <p:cNvPr id="9" name="TextBox 8">
                <a:extLst>
                  <a:ext uri="{FF2B5EF4-FFF2-40B4-BE49-F238E27FC236}">
                    <a16:creationId xmlns:a16="http://schemas.microsoft.com/office/drawing/2014/main" id="{628C08F3-8799-44A3-B948-3C59E3DC5E16}"/>
                  </a:ext>
                </a:extLst>
              </p:cNvPr>
              <p:cNvSpPr txBox="1">
                <a:spLocks noRot="1" noChangeAspect="1" noMove="1" noResize="1" noEditPoints="1" noAdjustHandles="1" noChangeArrowheads="1" noChangeShapeType="1" noTextEdit="1"/>
              </p:cNvSpPr>
              <p:nvPr/>
            </p:nvSpPr>
            <p:spPr>
              <a:xfrm>
                <a:off x="293907" y="4509152"/>
                <a:ext cx="11285012" cy="1233223"/>
              </a:xfrm>
              <a:prstGeom prst="rect">
                <a:avLst/>
              </a:prstGeom>
              <a:blipFill>
                <a:blip r:embed="rId5"/>
                <a:stretch>
                  <a:fillRect l="-702" t="-46535" b="-1039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CA910AD-F649-46BF-8E5D-617436C001FE}"/>
              </a:ext>
            </a:extLst>
          </p:cNvPr>
          <p:cNvSpPr txBox="1"/>
          <p:nvPr/>
        </p:nvSpPr>
        <p:spPr>
          <a:xfrm>
            <a:off x="9301843" y="6488250"/>
            <a:ext cx="2867836" cy="369332"/>
          </a:xfrm>
          <a:prstGeom prst="rect">
            <a:avLst/>
          </a:prstGeom>
          <a:noFill/>
        </p:spPr>
        <p:txBody>
          <a:bodyPr wrap="none" rtlCol="0">
            <a:spAutoFit/>
          </a:bodyPr>
          <a:lstStyle/>
          <a:p>
            <a:r>
              <a:rPr lang="en-US" baseline="30000" dirty="0"/>
              <a:t>*</a:t>
            </a:r>
            <a:r>
              <a:rPr lang="en-US" dirty="0"/>
              <a:t>Source: NASA &amp; Linde 2015</a:t>
            </a:r>
          </a:p>
        </p:txBody>
      </p:sp>
    </p:spTree>
    <p:extLst>
      <p:ext uri="{BB962C8B-B14F-4D97-AF65-F5344CB8AC3E}">
        <p14:creationId xmlns:p14="http://schemas.microsoft.com/office/powerpoint/2010/main" val="141039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A2CD43-2C80-4E27-884A-CF31D3179436}"/>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DAEE6CAB-58AC-4462-AA1D-F6A638BBCB64}"/>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1ECE144C-EFE3-4DA8-8BEE-B08C5AEB5605}"/>
              </a:ext>
            </a:extLst>
          </p:cNvPr>
          <p:cNvSpPr>
            <a:spLocks noGrp="1"/>
          </p:cNvSpPr>
          <p:nvPr>
            <p:ph type="sldNum" sz="quarter" idx="12"/>
          </p:nvPr>
        </p:nvSpPr>
        <p:spPr/>
        <p:txBody>
          <a:bodyPr/>
          <a:lstStyle/>
          <a:p>
            <a:fld id="{AFF47089-F15D-4192-A260-81621E8F456C}" type="slidenum">
              <a:rPr lang="en-US" smtClean="0"/>
              <a:t>6</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22641F-0457-4F72-921F-BB875C413226}"/>
                  </a:ext>
                </a:extLst>
              </p:cNvPr>
              <p:cNvSpPr txBox="1"/>
              <p:nvPr/>
            </p:nvSpPr>
            <p:spPr>
              <a:xfrm>
                <a:off x="308283" y="903949"/>
                <a:ext cx="11474413" cy="4893647"/>
              </a:xfrm>
              <a:prstGeom prst="rect">
                <a:avLst/>
              </a:prstGeom>
              <a:noFill/>
            </p:spPr>
            <p:txBody>
              <a:bodyPr wrap="square" rtlCol="0">
                <a:spAutoFit/>
              </a:bodyPr>
              <a:lstStyle/>
              <a:p>
                <a:r>
                  <a:rPr lang="en-US" sz="2400" dirty="0"/>
                  <a:t>Liquid </a:t>
                </a:r>
                <a:r>
                  <a:rPr lang="en-US" sz="2400" dirty="0" err="1"/>
                  <a:t>Xe</a:t>
                </a:r>
                <a:r>
                  <a:rPr lang="en-US" sz="2400" dirty="0"/>
                  <a:t> TPC-based searches for </a:t>
                </a:r>
                <a14:m>
                  <m:oMath xmlns:m="http://schemas.openxmlformats.org/officeDocument/2006/math">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𝜈𝛽𝛽</m:t>
                    </m:r>
                  </m:oMath>
                </a14:m>
                <a:r>
                  <a:rPr lang="en-US" sz="2400" dirty="0"/>
                  <a:t>-decay can utilize four observables:</a:t>
                </a:r>
              </a:p>
              <a:p>
                <a:endParaRPr lang="en-US" sz="2400" dirty="0"/>
              </a:p>
              <a:p>
                <a:pPr marL="457200" indent="-457200">
                  <a:buFont typeface="+mj-lt"/>
                  <a:buAutoNum type="arabicPeriod"/>
                </a:pPr>
                <a:r>
                  <a:rPr lang="en-US" sz="2400" dirty="0"/>
                  <a:t>Event energy via the detection of charge and scintillation light: demonstrate the characteristic </a:t>
                </a:r>
                <a14:m>
                  <m:oMath xmlns:m="http://schemas.openxmlformats.org/officeDocument/2006/math">
                    <m:r>
                      <a:rPr lang="en-US" sz="2400" i="1">
                        <a:latin typeface="Cambria Math" panose="02040503050406030204" pitchFamily="18" charset="0"/>
                      </a:rPr>
                      <m:t>0</m:t>
                    </m:r>
                    <m:r>
                      <a:rPr lang="en-US" sz="2400" i="1">
                        <a:latin typeface="Cambria Math" panose="02040503050406030204" pitchFamily="18" charset="0"/>
                        <a:ea typeface="Cambria Math" panose="02040503050406030204" pitchFamily="18" charset="0"/>
                      </a:rPr>
                      <m:t>𝜈𝛽𝛽</m:t>
                    </m:r>
                  </m:oMath>
                </a14:m>
                <a:r>
                  <a:rPr lang="en-US" sz="2400" dirty="0"/>
                  <a:t>-peak, discriminate from </a:t>
                </a:r>
                <a14:m>
                  <m:oMath xmlns:m="http://schemas.openxmlformats.org/officeDocument/2006/math">
                    <m:r>
                      <a:rPr lang="en-US" sz="2400" i="1" dirty="0" smtClean="0">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𝜈𝛽𝛽</m:t>
                    </m:r>
                  </m:oMath>
                </a14:m>
                <a:r>
                  <a:rPr lang="en-US" sz="2400" dirty="0"/>
                  <a:t>-decay and other energy deposits.</a:t>
                </a:r>
                <a:br>
                  <a:rPr lang="en-US" sz="2400" dirty="0"/>
                </a:br>
                <a:endParaRPr lang="en-US" sz="2400" dirty="0"/>
              </a:p>
              <a:p>
                <a:pPr marL="457200" indent="-457200">
                  <a:buFont typeface="+mj-lt"/>
                  <a:buAutoNum type="arabicPeriod"/>
                </a:pPr>
                <a:r>
                  <a:rPr lang="en-US" sz="2400" dirty="0"/>
                  <a:t>Event multiplicity: discriminate dominantly single-site </a:t>
                </a:r>
                <a14:m>
                  <m:oMath xmlns:m="http://schemas.openxmlformats.org/officeDocument/2006/math">
                    <m:r>
                      <a:rPr lang="en-US" sz="2400" i="1" smtClean="0">
                        <a:latin typeface="Cambria Math" panose="02040503050406030204" pitchFamily="18" charset="0"/>
                        <a:ea typeface="Cambria Math" panose="02040503050406030204" pitchFamily="18" charset="0"/>
                      </a:rPr>
                      <m:t>𝛽</m:t>
                    </m:r>
                  </m:oMath>
                </a14:m>
                <a:r>
                  <a:rPr lang="en-US" sz="2400" dirty="0"/>
                  <a:t>-like signal events from mostly multi-site, </a:t>
                </a:r>
                <a14:m>
                  <m:oMath xmlns:m="http://schemas.openxmlformats.org/officeDocument/2006/math">
                    <m:r>
                      <a:rPr lang="en-US" sz="2400" i="1" smtClean="0">
                        <a:latin typeface="Cambria Math" panose="02040503050406030204" pitchFamily="18" charset="0"/>
                        <a:ea typeface="Cambria Math" panose="02040503050406030204" pitchFamily="18" charset="0"/>
                      </a:rPr>
                      <m:t>𝛾</m:t>
                    </m:r>
                  </m:oMath>
                </a14:m>
                <a:r>
                  <a:rPr lang="en-US" sz="2400" dirty="0"/>
                  <a:t>-induced background events.</a:t>
                </a:r>
                <a:br>
                  <a:rPr lang="en-US" sz="2400" dirty="0"/>
                </a:br>
                <a:endParaRPr lang="en-US" sz="2400" dirty="0"/>
              </a:p>
              <a:p>
                <a:pPr marL="457200" indent="-457200">
                  <a:buFont typeface="+mj-lt"/>
                  <a:buAutoNum type="arabicPeriod"/>
                </a:pPr>
                <a:r>
                  <a:rPr lang="en-US" sz="2400" dirty="0"/>
                  <a:t>Event depth inside the detector, distance from walls. For large enough detectors, discriminates exponentially dampened external </a:t>
                </a:r>
                <a14:m>
                  <m:oMath xmlns:m="http://schemas.openxmlformats.org/officeDocument/2006/math">
                    <m:r>
                      <a:rPr lang="en-US" sz="2400" i="1">
                        <a:latin typeface="Cambria Math" panose="02040503050406030204" pitchFamily="18" charset="0"/>
                        <a:ea typeface="Cambria Math" panose="02040503050406030204" pitchFamily="18" charset="0"/>
                      </a:rPr>
                      <m:t>𝛾</m:t>
                    </m:r>
                  </m:oMath>
                </a14:m>
                <a:r>
                  <a:rPr lang="en-US" sz="2400" dirty="0"/>
                  <a:t>-background from uniform </a:t>
                </a:r>
                <a14:m>
                  <m:oMath xmlns:m="http://schemas.openxmlformats.org/officeDocument/2006/math">
                    <m:r>
                      <a:rPr lang="en-US" sz="2400" i="1">
                        <a:latin typeface="Cambria Math" panose="02040503050406030204" pitchFamily="18" charset="0"/>
                        <a:ea typeface="Cambria Math" panose="02040503050406030204" pitchFamily="18" charset="0"/>
                      </a:rPr>
                      <m:t>𝛽𝛽</m:t>
                    </m:r>
                  </m:oMath>
                </a14:m>
                <a:r>
                  <a:rPr lang="en-US" sz="2400" dirty="0"/>
                  <a:t>-events.</a:t>
                </a:r>
                <a:br>
                  <a:rPr lang="en-US" sz="2400" dirty="0"/>
                </a:br>
                <a:endParaRPr lang="en-US" sz="2400" dirty="0"/>
              </a:p>
              <a:p>
                <a:pPr marL="457200" indent="-457200">
                  <a:buFont typeface="+mj-lt"/>
                  <a:buAutoNum type="arabicPeriod"/>
                </a:pPr>
                <a:r>
                  <a:rPr lang="en-US" sz="2400" dirty="0"/>
                  <a:t>Discriminate </a:t>
                </a:r>
                <a14:m>
                  <m:oMath xmlns:m="http://schemas.openxmlformats.org/officeDocument/2006/math">
                    <m:r>
                      <a:rPr lang="en-US" sz="2400" i="1" smtClean="0">
                        <a:latin typeface="Cambria Math" panose="02040503050406030204" pitchFamily="18" charset="0"/>
                        <a:ea typeface="Cambria Math" panose="02040503050406030204" pitchFamily="18" charset="0"/>
                      </a:rPr>
                      <m:t>𝛼</m:t>
                    </m:r>
                  </m:oMath>
                </a14:m>
                <a:r>
                  <a:rPr lang="en-US" sz="2400" dirty="0"/>
                  <a:t>-induced from e</a:t>
                </a:r>
                <a:r>
                  <a:rPr lang="en-US" sz="2400" baseline="30000" dirty="0"/>
                  <a:t>-</a:t>
                </a:r>
                <a:r>
                  <a:rPr lang="en-US" sz="2400" dirty="0"/>
                  <a:t>/</a:t>
                </a:r>
                <a14:m>
                  <m:oMath xmlns:m="http://schemas.openxmlformats.org/officeDocument/2006/math">
                    <m:r>
                      <a:rPr lang="en-US" sz="2400" i="1" smtClean="0">
                        <a:latin typeface="Cambria Math" panose="02040503050406030204" pitchFamily="18" charset="0"/>
                        <a:ea typeface="Cambria Math" panose="02040503050406030204" pitchFamily="18" charset="0"/>
                      </a:rPr>
                      <m:t>𝛾</m:t>
                    </m:r>
                  </m:oMath>
                </a14:m>
                <a:r>
                  <a:rPr lang="en-US" sz="2400" dirty="0"/>
                  <a:t> events via their characteristic ratios of charge and scintillation signal.</a:t>
                </a:r>
              </a:p>
            </p:txBody>
          </p:sp>
        </mc:Choice>
        <mc:Fallback xmlns="">
          <p:sp>
            <p:nvSpPr>
              <p:cNvPr id="5" name="TextBox 4">
                <a:extLst>
                  <a:ext uri="{FF2B5EF4-FFF2-40B4-BE49-F238E27FC236}">
                    <a16:creationId xmlns:a16="http://schemas.microsoft.com/office/drawing/2014/main" id="{CB22641F-0457-4F72-921F-BB875C413226}"/>
                  </a:ext>
                </a:extLst>
              </p:cNvPr>
              <p:cNvSpPr txBox="1">
                <a:spLocks noRot="1" noChangeAspect="1" noMove="1" noResize="1" noEditPoints="1" noAdjustHandles="1" noChangeArrowheads="1" noChangeShapeType="1" noTextEdit="1"/>
              </p:cNvSpPr>
              <p:nvPr/>
            </p:nvSpPr>
            <p:spPr>
              <a:xfrm>
                <a:off x="308283" y="903949"/>
                <a:ext cx="11474413" cy="4893647"/>
              </a:xfrm>
              <a:prstGeom prst="rect">
                <a:avLst/>
              </a:prstGeom>
              <a:blipFill>
                <a:blip r:embed="rId2"/>
                <a:stretch>
                  <a:fillRect l="-850" t="-996" r="-691" b="-1868"/>
                </a:stretch>
              </a:blipFill>
            </p:spPr>
            <p:txBody>
              <a:bodyPr/>
              <a:lstStyle/>
              <a:p>
                <a:r>
                  <a:rPr lang="en-US">
                    <a:noFill/>
                  </a:rPr>
                  <a:t> </a:t>
                </a:r>
              </a:p>
            </p:txBody>
          </p:sp>
        </mc:Fallback>
      </mc:AlternateContent>
    </p:spTree>
    <p:extLst>
      <p:ext uri="{BB962C8B-B14F-4D97-AF65-F5344CB8AC3E}">
        <p14:creationId xmlns:p14="http://schemas.microsoft.com/office/powerpoint/2010/main" val="52187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FD6F-6B2C-427D-99FD-E5A3D8D4A7CB}"/>
              </a:ext>
            </a:extLst>
          </p:cNvPr>
          <p:cNvSpPr>
            <a:spLocks noGrp="1"/>
          </p:cNvSpPr>
          <p:nvPr>
            <p:ph type="dt" sz="half" idx="10"/>
          </p:nvPr>
        </p:nvSpPr>
        <p:spPr/>
        <p:txBody>
          <a:bodyPr/>
          <a:lstStyle/>
          <a:p>
            <a:r>
              <a:rPr lang="en-US"/>
              <a:t>September 2019</a:t>
            </a:r>
          </a:p>
        </p:txBody>
      </p:sp>
      <p:sp>
        <p:nvSpPr>
          <p:cNvPr id="3" name="Footer Placeholder 2">
            <a:extLst>
              <a:ext uri="{FF2B5EF4-FFF2-40B4-BE49-F238E27FC236}">
                <a16:creationId xmlns:a16="http://schemas.microsoft.com/office/drawing/2014/main" id="{5D784A86-35AE-47A0-9413-D1B8CC4D2D3D}"/>
              </a:ext>
            </a:extLst>
          </p:cNvPr>
          <p:cNvSpPr>
            <a:spLocks noGrp="1"/>
          </p:cNvSpPr>
          <p:nvPr>
            <p:ph type="ftr" sz="quarter" idx="11"/>
          </p:nvPr>
        </p:nvSpPr>
        <p:spPr/>
        <p:txBody>
          <a:bodyPr/>
          <a:lstStyle/>
          <a:p>
            <a:r>
              <a:rPr lang="en-US"/>
              <a:t>Erice</a:t>
            </a:r>
          </a:p>
        </p:txBody>
      </p:sp>
      <p:sp>
        <p:nvSpPr>
          <p:cNvPr id="4" name="Slide Number Placeholder 3">
            <a:extLst>
              <a:ext uri="{FF2B5EF4-FFF2-40B4-BE49-F238E27FC236}">
                <a16:creationId xmlns:a16="http://schemas.microsoft.com/office/drawing/2014/main" id="{2BC8D5BE-33AC-4DB2-8195-362E82E2C91D}"/>
              </a:ext>
            </a:extLst>
          </p:cNvPr>
          <p:cNvSpPr>
            <a:spLocks noGrp="1"/>
          </p:cNvSpPr>
          <p:nvPr>
            <p:ph type="sldNum" sz="quarter" idx="12"/>
          </p:nvPr>
        </p:nvSpPr>
        <p:spPr/>
        <p:txBody>
          <a:bodyPr/>
          <a:lstStyle/>
          <a:p>
            <a:fld id="{AFF47089-F15D-4192-A260-81621E8F456C}" type="slidenum">
              <a:rPr lang="en-US" smtClean="0"/>
              <a:t>7</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897600-72C9-41AC-A391-7AC1EC372D0D}"/>
                  </a:ext>
                </a:extLst>
              </p:cNvPr>
              <p:cNvSpPr txBox="1"/>
              <p:nvPr/>
            </p:nvSpPr>
            <p:spPr>
              <a:xfrm>
                <a:off x="2981983" y="1906578"/>
                <a:ext cx="6217151" cy="3116494"/>
              </a:xfrm>
              <a:prstGeom prst="rect">
                <a:avLst/>
              </a:prstGeom>
              <a:noFill/>
            </p:spPr>
            <p:txBody>
              <a:bodyPr wrap="none" rtlCol="0">
                <a:spAutoFit/>
              </a:bodyPr>
              <a:lstStyle/>
              <a:p>
                <a:pPr algn="ctr"/>
                <a:r>
                  <a:rPr lang="en-US" sz="2800" dirty="0"/>
                  <a:t>The past: EXO-200</a:t>
                </a:r>
              </a:p>
              <a:p>
                <a:pPr algn="ctr"/>
                <a:endParaRPr lang="en-US" sz="2800" dirty="0"/>
              </a:p>
              <a:p>
                <a:pPr algn="ctr"/>
                <a:r>
                  <a:rPr lang="en-US" sz="2800" dirty="0"/>
                  <a:t>At the Waste Isolation Pilot Plant</a:t>
                </a:r>
              </a:p>
              <a:p>
                <a:pPr algn="ctr"/>
                <a:r>
                  <a:rPr lang="en-US" sz="2800" dirty="0"/>
                  <a:t>Carlsbad, New Mexico (USA)</a:t>
                </a:r>
              </a:p>
              <a:p>
                <a:pPr algn="ct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1624</m:t>
                          </m:r>
                        </m:e>
                        <m:sub>
                          <m:r>
                            <a:rPr lang="en-US" sz="2800" b="0" i="1" smtClean="0">
                              <a:latin typeface="Cambria Math" panose="02040503050406030204" pitchFamily="18" charset="0"/>
                            </a:rPr>
                            <m:t>−21</m:t>
                          </m:r>
                        </m:sub>
                        <m:sup>
                          <m:r>
                            <a:rPr lang="en-US" sz="2800" b="0" i="1" smtClean="0">
                              <a:latin typeface="Cambria Math" panose="02040503050406030204" pitchFamily="18" charset="0"/>
                            </a:rPr>
                            <m:t>+22</m:t>
                          </m:r>
                        </m:sup>
                      </m:sSubSup>
                      <m:r>
                        <a:rPr lang="en-US" sz="2800" b="0" i="1" smtClean="0">
                          <a:latin typeface="Cambria Math" panose="02040503050406030204" pitchFamily="18" charset="0"/>
                        </a:rPr>
                        <m:t> </m:t>
                      </m:r>
                      <m:r>
                        <a:rPr lang="en-US" sz="2800" b="0" i="1" smtClean="0">
                          <a:latin typeface="Cambria Math" panose="02040503050406030204" pitchFamily="18" charset="0"/>
                        </a:rPr>
                        <m:t>𝑚𝑤𝑒</m:t>
                      </m:r>
                    </m:oMath>
                  </m:oMathPara>
                </a14:m>
                <a:endParaRPr lang="en-US" sz="2800" dirty="0"/>
              </a:p>
              <a:p>
                <a:pPr algn="ctr"/>
                <a:endParaRPr lang="en-US" sz="2800" dirty="0"/>
              </a:p>
              <a:p>
                <a:pPr algn="ctr"/>
                <a:r>
                  <a:rPr lang="en-US" sz="2800" dirty="0"/>
                  <a:t>First 100 kg-class experiment to take data</a:t>
                </a:r>
              </a:p>
            </p:txBody>
          </p:sp>
        </mc:Choice>
        <mc:Fallback xmlns="">
          <p:sp>
            <p:nvSpPr>
              <p:cNvPr id="5" name="TextBox 4">
                <a:extLst>
                  <a:ext uri="{FF2B5EF4-FFF2-40B4-BE49-F238E27FC236}">
                    <a16:creationId xmlns:a16="http://schemas.microsoft.com/office/drawing/2014/main" id="{4C897600-72C9-41AC-A391-7AC1EC372D0D}"/>
                  </a:ext>
                </a:extLst>
              </p:cNvPr>
              <p:cNvSpPr txBox="1">
                <a:spLocks noRot="1" noChangeAspect="1" noMove="1" noResize="1" noEditPoints="1" noAdjustHandles="1" noChangeArrowheads="1" noChangeShapeType="1" noTextEdit="1"/>
              </p:cNvSpPr>
              <p:nvPr/>
            </p:nvSpPr>
            <p:spPr>
              <a:xfrm>
                <a:off x="2981983" y="1906578"/>
                <a:ext cx="6217151" cy="3116494"/>
              </a:xfrm>
              <a:prstGeom prst="rect">
                <a:avLst/>
              </a:prstGeom>
              <a:blipFill>
                <a:blip r:embed="rId2"/>
                <a:stretch>
                  <a:fillRect l="-1373" t="-1957" r="-1471" b="-4697"/>
                </a:stretch>
              </a:blipFill>
            </p:spPr>
            <p:txBody>
              <a:bodyPr/>
              <a:lstStyle/>
              <a:p>
                <a:r>
                  <a:rPr lang="en-US">
                    <a:noFill/>
                  </a:rPr>
                  <a:t> </a:t>
                </a:r>
              </a:p>
            </p:txBody>
          </p:sp>
        </mc:Fallback>
      </mc:AlternateContent>
    </p:spTree>
    <p:extLst>
      <p:ext uri="{BB962C8B-B14F-4D97-AF65-F5344CB8AC3E}">
        <p14:creationId xmlns:p14="http://schemas.microsoft.com/office/powerpoint/2010/main" val="2477794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pc_installation_wipp.jpg">
            <a:extLst>
              <a:ext uri="{FF2B5EF4-FFF2-40B4-BE49-F238E27FC236}">
                <a16:creationId xmlns:a16="http://schemas.microsoft.com/office/drawing/2014/main" id="{42CD06AE-8469-4357-A7B2-B9DB120BF1A2}"/>
              </a:ext>
            </a:extLst>
          </p:cNvPr>
          <p:cNvPicPr>
            <a:picLocks noChangeAspect="1"/>
          </p:cNvPicPr>
          <p:nvPr/>
        </p:nvPicPr>
        <p:blipFill rotWithShape="1">
          <a:blip r:embed="rId2" cstate="print"/>
          <a:srcRect t="12740" r="-3" b="32389"/>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3" name="Picture 12" descr="cleanroom.jpg">
            <a:extLst>
              <a:ext uri="{FF2B5EF4-FFF2-40B4-BE49-F238E27FC236}">
                <a16:creationId xmlns:a16="http://schemas.microsoft.com/office/drawing/2014/main" id="{609BBD54-DC61-4FCC-BF82-68485765D538}"/>
              </a:ext>
            </a:extLst>
          </p:cNvPr>
          <p:cNvPicPr>
            <a:picLocks noChangeAspect="1"/>
          </p:cNvPicPr>
          <p:nvPr/>
        </p:nvPicPr>
        <p:blipFill rotWithShape="1">
          <a:blip r:embed="rId3" cstate="print"/>
          <a:srcRect t="13267" r="-3" b="3690"/>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6" name="Picture 15" descr="exo_panorama_2010.jpg">
            <a:extLst>
              <a:ext uri="{FF2B5EF4-FFF2-40B4-BE49-F238E27FC236}">
                <a16:creationId xmlns:a16="http://schemas.microsoft.com/office/drawing/2014/main" id="{5CF399CB-8563-4F0D-8705-D9C13BAA7595}"/>
              </a:ext>
            </a:extLst>
          </p:cNvPr>
          <p:cNvPicPr>
            <a:picLocks noChangeAspect="1"/>
          </p:cNvPicPr>
          <p:nvPr/>
        </p:nvPicPr>
        <p:blipFill rotWithShape="1">
          <a:blip r:embed="rId4" cstate="print"/>
          <a:srcRect l="3972" r="40742" b="1"/>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4" name="Picture 13" descr="veto_installation_finished.jpg">
            <a:extLst>
              <a:ext uri="{FF2B5EF4-FFF2-40B4-BE49-F238E27FC236}">
                <a16:creationId xmlns:a16="http://schemas.microsoft.com/office/drawing/2014/main" id="{97B1A7F5-4DE5-4C5E-A7EA-8FE76A7C926F}"/>
              </a:ext>
            </a:extLst>
          </p:cNvPr>
          <p:cNvPicPr>
            <a:picLocks noChangeAspect="1"/>
          </p:cNvPicPr>
          <p:nvPr/>
        </p:nvPicPr>
        <p:blipFill rotWithShape="1">
          <a:blip r:embed="rId5" cstate="print"/>
          <a:srcRect t="6993" r="1" b="12453"/>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64958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F47089-F15D-4192-A260-81621E8F456C}" type="slidenum">
              <a:rPr lang="en-US" smtClean="0"/>
              <a:t>9</a:t>
            </a:fld>
            <a:endParaRPr lang="en-US"/>
          </a:p>
        </p:txBody>
      </p:sp>
      <p:sp>
        <p:nvSpPr>
          <p:cNvPr id="5" name="TextBox 4"/>
          <p:cNvSpPr txBox="1"/>
          <p:nvPr/>
        </p:nvSpPr>
        <p:spPr>
          <a:xfrm>
            <a:off x="380999" y="217714"/>
            <a:ext cx="5978431" cy="523220"/>
          </a:xfrm>
          <a:prstGeom prst="rect">
            <a:avLst/>
          </a:prstGeom>
          <a:noFill/>
        </p:spPr>
        <p:txBody>
          <a:bodyPr wrap="none" rtlCol="0">
            <a:spAutoFit/>
          </a:bodyPr>
          <a:lstStyle/>
          <a:p>
            <a:r>
              <a:rPr lang="en-US" sz="2800" dirty="0">
                <a:solidFill>
                  <a:srgbClr val="336600"/>
                </a:solidFill>
              </a:rPr>
              <a:t>The EXO-200 Time Projection Chambers</a:t>
            </a:r>
          </a:p>
        </p:txBody>
      </p:sp>
      <p:grpSp>
        <p:nvGrpSpPr>
          <p:cNvPr id="14" name="Group 13"/>
          <p:cNvGrpSpPr/>
          <p:nvPr/>
        </p:nvGrpSpPr>
        <p:grpSpPr>
          <a:xfrm>
            <a:off x="7873996" y="1031223"/>
            <a:ext cx="2222500" cy="2507807"/>
            <a:chOff x="7873996" y="1281594"/>
            <a:chExt cx="2222500" cy="2507807"/>
          </a:xfrm>
        </p:grpSpPr>
        <p:pic>
          <p:nvPicPr>
            <p:cNvPr id="7" name="Picture 6"/>
            <p:cNvPicPr>
              <a:picLocks noChangeAspect="1"/>
            </p:cNvPicPr>
            <p:nvPr/>
          </p:nvPicPr>
          <p:blipFill>
            <a:blip r:embed="rId2"/>
            <a:stretch>
              <a:fillRect/>
            </a:stretch>
          </p:blipFill>
          <p:spPr>
            <a:xfrm rot="16200000">
              <a:off x="8035149" y="1728054"/>
              <a:ext cx="2507566" cy="1615128"/>
            </a:xfrm>
            <a:prstGeom prst="rect">
              <a:avLst/>
            </a:prstGeom>
            <a:ln w="38100" cmpd="sng">
              <a:solidFill>
                <a:srgbClr val="FF6600"/>
              </a:solidFill>
            </a:ln>
          </p:spPr>
        </p:pic>
        <p:cxnSp>
          <p:nvCxnSpPr>
            <p:cNvPr id="8" name="Straight Arrow Connector 7"/>
            <p:cNvCxnSpPr/>
            <p:nvPr/>
          </p:nvCxnSpPr>
          <p:spPr>
            <a:xfrm flipH="1">
              <a:off x="7873996" y="1281594"/>
              <a:ext cx="607372" cy="430212"/>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62678" y="2304109"/>
            <a:ext cx="1278810" cy="1217421"/>
            <a:chOff x="362678" y="2304109"/>
            <a:chExt cx="1278810" cy="1217421"/>
          </a:xfrm>
        </p:grpSpPr>
        <p:sp>
          <p:nvSpPr>
            <p:cNvPr id="10" name="TextBox 9"/>
            <p:cNvSpPr txBox="1"/>
            <p:nvPr/>
          </p:nvSpPr>
          <p:spPr>
            <a:xfrm>
              <a:off x="362678" y="3182976"/>
              <a:ext cx="1016625" cy="338554"/>
            </a:xfrm>
            <a:prstGeom prst="rect">
              <a:avLst/>
            </a:prstGeom>
            <a:noFill/>
          </p:spPr>
          <p:txBody>
            <a:bodyPr wrap="none" rtlCol="0">
              <a:spAutoFit/>
            </a:bodyPr>
            <a:lstStyle/>
            <a:p>
              <a:r>
                <a:rPr lang="en-US" sz="1600" dirty="0">
                  <a:latin typeface="Helvetica Neue Light"/>
                  <a:cs typeface="Helvetica Neue Light"/>
                </a:rPr>
                <a:t>Induction</a:t>
              </a:r>
            </a:p>
          </p:txBody>
        </p:sp>
        <p:pic>
          <p:nvPicPr>
            <p:cNvPr id="11" name="Picture 10"/>
            <p:cNvPicPr>
              <a:picLocks noChangeAspect="1"/>
            </p:cNvPicPr>
            <p:nvPr/>
          </p:nvPicPr>
          <p:blipFill rotWithShape="1">
            <a:blip r:embed="rId3"/>
            <a:srcRect t="47970"/>
            <a:stretch/>
          </p:blipFill>
          <p:spPr>
            <a:xfrm>
              <a:off x="472746" y="2304109"/>
              <a:ext cx="1168742" cy="867656"/>
            </a:xfrm>
            <a:prstGeom prst="rect">
              <a:avLst/>
            </a:prstGeom>
            <a:ln>
              <a:solidFill>
                <a:schemeClr val="tx1"/>
              </a:solidFill>
            </a:ln>
          </p:spPr>
        </p:pic>
      </p:grpSp>
      <p:grpSp>
        <p:nvGrpSpPr>
          <p:cNvPr id="18" name="Group 17"/>
          <p:cNvGrpSpPr/>
          <p:nvPr/>
        </p:nvGrpSpPr>
        <p:grpSpPr>
          <a:xfrm>
            <a:off x="393661" y="1008708"/>
            <a:ext cx="1272520" cy="1175974"/>
            <a:chOff x="393661" y="1008708"/>
            <a:chExt cx="1272520" cy="1175974"/>
          </a:xfrm>
        </p:grpSpPr>
        <p:sp>
          <p:nvSpPr>
            <p:cNvPr id="9" name="TextBox 8"/>
            <p:cNvSpPr txBox="1"/>
            <p:nvPr/>
          </p:nvSpPr>
          <p:spPr>
            <a:xfrm>
              <a:off x="393661" y="1846128"/>
              <a:ext cx="1082348" cy="338554"/>
            </a:xfrm>
            <a:prstGeom prst="rect">
              <a:avLst/>
            </a:prstGeom>
            <a:noFill/>
          </p:spPr>
          <p:txBody>
            <a:bodyPr wrap="none" rtlCol="0">
              <a:spAutoFit/>
            </a:bodyPr>
            <a:lstStyle/>
            <a:p>
              <a:r>
                <a:rPr lang="en-US" sz="1600" dirty="0">
                  <a:latin typeface="Helvetica Neue Light"/>
                  <a:cs typeface="Helvetica Neue Light"/>
                </a:rPr>
                <a:t>Collection</a:t>
              </a:r>
            </a:p>
          </p:txBody>
        </p:sp>
        <p:pic>
          <p:nvPicPr>
            <p:cNvPr id="12" name="Picture 11"/>
            <p:cNvPicPr>
              <a:picLocks noChangeAspect="1"/>
            </p:cNvPicPr>
            <p:nvPr/>
          </p:nvPicPr>
          <p:blipFill rotWithShape="1">
            <a:blip r:embed="rId3"/>
            <a:srcRect b="51464"/>
            <a:stretch/>
          </p:blipFill>
          <p:spPr>
            <a:xfrm>
              <a:off x="477152" y="1008708"/>
              <a:ext cx="1189029" cy="823438"/>
            </a:xfrm>
            <a:prstGeom prst="rect">
              <a:avLst/>
            </a:prstGeom>
            <a:ln>
              <a:solidFill>
                <a:srgbClr val="000000"/>
              </a:solidFill>
            </a:ln>
          </p:spPr>
        </p:pic>
      </p:grpSp>
      <p:cxnSp>
        <p:nvCxnSpPr>
          <p:cNvPr id="15" name="Straight Arrow Connector 14"/>
          <p:cNvCxnSpPr/>
          <p:nvPr/>
        </p:nvCxnSpPr>
        <p:spPr>
          <a:xfrm flipV="1">
            <a:off x="1646595" y="2717800"/>
            <a:ext cx="1452205" cy="1814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56442" y="1415143"/>
            <a:ext cx="1162958" cy="544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2678" y="4033158"/>
            <a:ext cx="9418789"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175 kg </a:t>
            </a:r>
            <a:r>
              <a:rPr lang="en-US" sz="2400" dirty="0" err="1"/>
              <a:t>LXe</a:t>
            </a:r>
            <a:r>
              <a:rPr lang="en-US" sz="2400" dirty="0"/>
              <a:t>, 110 kg in active region, enriched to 80.6% in </a:t>
            </a:r>
            <a:r>
              <a:rPr lang="en-US" sz="2400" baseline="30000" dirty="0"/>
              <a:t>136</a:t>
            </a:r>
            <a:r>
              <a:rPr lang="en-US" sz="2400" dirty="0"/>
              <a:t>Xe</a:t>
            </a:r>
          </a:p>
          <a:p>
            <a:pPr marL="342900" indent="-342900">
              <a:buFont typeface="Arial" panose="020B0604020202020204" pitchFamily="34" charset="0"/>
              <a:buChar char="•"/>
            </a:pPr>
            <a:r>
              <a:rPr lang="en-US" sz="2400" dirty="0"/>
              <a:t>38 charge and 38 induction channels per side (3mm pitch), 238 APDs per side</a:t>
            </a:r>
          </a:p>
          <a:p>
            <a:pPr marL="342900" indent="-342900">
              <a:buFont typeface="Arial" panose="020B0604020202020204" pitchFamily="34" charset="0"/>
              <a:buChar char="•"/>
            </a:pPr>
            <a:r>
              <a:rPr lang="en-US" sz="2400" dirty="0"/>
              <a:t>19.2 cm maximum charge drift length</a:t>
            </a:r>
          </a:p>
          <a:p>
            <a:pPr marL="342900" indent="-342900">
              <a:buFont typeface="Arial" panose="020B0604020202020204" pitchFamily="34" charset="0"/>
              <a:buChar char="•"/>
            </a:pPr>
            <a:r>
              <a:rPr lang="en-US" sz="2400" dirty="0"/>
              <a:t>Electric drift field: 380 V/cm (phase I: -8 kV), 567 V/cm (phase II: -12 kV)</a:t>
            </a:r>
          </a:p>
          <a:p>
            <a:pPr marL="342900" indent="-342900">
              <a:buFont typeface="Arial" panose="020B0604020202020204" pitchFamily="34" charset="0"/>
              <a:buChar char="•"/>
            </a:pPr>
            <a:r>
              <a:rPr lang="en-US" sz="2400" dirty="0"/>
              <a:t>Charge mean life time (chemical </a:t>
            </a:r>
            <a:r>
              <a:rPr lang="en-US" sz="2400" dirty="0" err="1"/>
              <a:t>Xe</a:t>
            </a:r>
            <a:r>
              <a:rPr lang="en-US" sz="2400" dirty="0"/>
              <a:t> purity): up to 4 </a:t>
            </a:r>
            <a:r>
              <a:rPr lang="en-US" sz="2400" dirty="0" err="1"/>
              <a:t>ms</a:t>
            </a:r>
            <a:endParaRPr lang="en-US" sz="2400" dirty="0"/>
          </a:p>
          <a:p>
            <a:pPr marL="342900" indent="-342900">
              <a:buFont typeface="Arial" panose="020B0604020202020204" pitchFamily="34" charset="0"/>
              <a:buChar char="•"/>
            </a:pPr>
            <a:r>
              <a:rPr lang="en-US" sz="2400" dirty="0"/>
              <a:t>Teflon light reflectors/diffusers</a:t>
            </a:r>
          </a:p>
        </p:txBody>
      </p:sp>
      <p:grpSp>
        <p:nvGrpSpPr>
          <p:cNvPr id="20" name="Group 19">
            <a:extLst>
              <a:ext uri="{FF2B5EF4-FFF2-40B4-BE49-F238E27FC236}">
                <a16:creationId xmlns:a16="http://schemas.microsoft.com/office/drawing/2014/main" id="{4D7C864A-7E0A-4CA0-9B7D-52AC0D230A66}"/>
              </a:ext>
            </a:extLst>
          </p:cNvPr>
          <p:cNvGrpSpPr/>
          <p:nvPr/>
        </p:nvGrpSpPr>
        <p:grpSpPr>
          <a:xfrm>
            <a:off x="2006595" y="1031224"/>
            <a:ext cx="6161668" cy="2950413"/>
            <a:chOff x="2006595" y="1031224"/>
            <a:chExt cx="6161668" cy="2950413"/>
          </a:xfrm>
        </p:grpSpPr>
        <p:pic>
          <p:nvPicPr>
            <p:cNvPr id="6" name="Picture 5" descr="tpc_schema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595" y="1031224"/>
              <a:ext cx="6161668" cy="2950413"/>
            </a:xfrm>
            <a:prstGeom prst="rect">
              <a:avLst/>
            </a:prstGeom>
          </p:spPr>
        </p:pic>
        <p:sp>
          <p:nvSpPr>
            <p:cNvPr id="13" name="Rectangle 12">
              <a:extLst>
                <a:ext uri="{FF2B5EF4-FFF2-40B4-BE49-F238E27FC236}">
                  <a16:creationId xmlns:a16="http://schemas.microsoft.com/office/drawing/2014/main" id="{CCDE44B2-71F8-4CB4-9091-E503684B6D64}"/>
                </a:ext>
              </a:extLst>
            </p:cNvPr>
            <p:cNvSpPr/>
            <p:nvPr/>
          </p:nvSpPr>
          <p:spPr>
            <a:xfrm>
              <a:off x="4629477" y="3584448"/>
              <a:ext cx="836022" cy="26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B7B06474-3698-4D43-9737-D8E83B4A89B4}"/>
              </a:ext>
            </a:extLst>
          </p:cNvPr>
          <p:cNvSpPr txBox="1"/>
          <p:nvPr/>
        </p:nvSpPr>
        <p:spPr>
          <a:xfrm>
            <a:off x="9400027" y="4400423"/>
            <a:ext cx="2399375"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  3-dim location</a:t>
            </a:r>
            <a:endParaRPr lang="en-US" sz="2400" dirty="0">
              <a:solidFill>
                <a:srgbClr val="FF0000"/>
              </a:solidFill>
            </a:endParaRPr>
          </a:p>
        </p:txBody>
      </p:sp>
    </p:spTree>
    <p:extLst>
      <p:ext uri="{BB962C8B-B14F-4D97-AF65-F5344CB8AC3E}">
        <p14:creationId xmlns:p14="http://schemas.microsoft.com/office/powerpoint/2010/main" val="5071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3249</TotalTime>
  <Words>4333</Words>
  <Application>Microsoft Office PowerPoint</Application>
  <PresentationFormat>Widescreen</PresentationFormat>
  <Paragraphs>587</Paragraphs>
  <Slides>45</Slides>
  <Notes>11</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Agency FB</vt:lpstr>
      <vt:lpstr>Arial</vt:lpstr>
      <vt:lpstr>Calibri</vt:lpstr>
      <vt:lpstr>Calibri Light</vt:lpstr>
      <vt:lpstr>Cambria Math</vt:lpstr>
      <vt:lpstr>Comic Sans MS</vt:lpstr>
      <vt:lpstr>DejaVu Sans</vt:lpstr>
      <vt:lpstr>DejaVu Sans Condensed</vt:lpstr>
      <vt:lpstr>Gill Sans</vt:lpstr>
      <vt:lpstr>Helvetica</vt:lpstr>
      <vt:lpstr>Helvetica Neue Light</vt:lpstr>
      <vt:lpstr>Times New Roman</vt:lpstr>
      <vt:lpstr>Office Theme</vt:lpstr>
      <vt:lpstr>EXO-200 and nEXO: present and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SS/MS Classification</vt:lpstr>
      <vt:lpstr>PowerPoint Presentation</vt:lpstr>
      <vt:lpstr>PowerPoint Presentation</vt:lpstr>
      <vt:lpstr>PowerPoint Presentation</vt:lpstr>
      <vt:lpstr>PowerPoint Presentation</vt:lpstr>
      <vt:lpstr>PowerPoint Presentation</vt:lpstr>
      <vt:lpstr>PowerPoint Presentation</vt:lpstr>
      <vt:lpstr>Neutrino Mass Limits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nEXO baseline TPC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EXO-200 and nEXO: present and future</dc:title>
  <dc:creator>Andreas Piepke</dc:creator>
  <cp:lastModifiedBy>Andreas Piepke</cp:lastModifiedBy>
  <cp:revision>119</cp:revision>
  <dcterms:created xsi:type="dcterms:W3CDTF">2019-09-11T21:07:32Z</dcterms:created>
  <dcterms:modified xsi:type="dcterms:W3CDTF">2019-09-22T07:58:43Z</dcterms:modified>
</cp:coreProperties>
</file>