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4"/>
  </p:notesMasterIdLst>
  <p:sldIdLst>
    <p:sldId id="256" r:id="rId3"/>
    <p:sldId id="415" r:id="rId4"/>
    <p:sldId id="259" r:id="rId5"/>
    <p:sldId id="398" r:id="rId6"/>
    <p:sldId id="389" r:id="rId7"/>
    <p:sldId id="396" r:id="rId8"/>
    <p:sldId id="405" r:id="rId9"/>
    <p:sldId id="382" r:id="rId10"/>
    <p:sldId id="391" r:id="rId11"/>
    <p:sldId id="441" r:id="rId12"/>
    <p:sldId id="372" r:id="rId13"/>
    <p:sldId id="414" r:id="rId14"/>
    <p:sldId id="380" r:id="rId15"/>
    <p:sldId id="357" r:id="rId16"/>
    <p:sldId id="267" r:id="rId17"/>
    <p:sldId id="288" r:id="rId18"/>
    <p:sldId id="306" r:id="rId19"/>
    <p:sldId id="446" r:id="rId20"/>
    <p:sldId id="447" r:id="rId21"/>
    <p:sldId id="449" r:id="rId22"/>
    <p:sldId id="450" r:id="rId23"/>
    <p:sldId id="451" r:id="rId24"/>
    <p:sldId id="452" r:id="rId25"/>
    <p:sldId id="453" r:id="rId26"/>
    <p:sldId id="454" r:id="rId27"/>
    <p:sldId id="455" r:id="rId28"/>
    <p:sldId id="456" r:id="rId29"/>
    <p:sldId id="457" r:id="rId30"/>
    <p:sldId id="458" r:id="rId31"/>
    <p:sldId id="425" r:id="rId32"/>
    <p:sldId id="440" r:id="rId33"/>
    <p:sldId id="426" r:id="rId34"/>
    <p:sldId id="460" r:id="rId35"/>
    <p:sldId id="416" r:id="rId36"/>
    <p:sldId id="408" r:id="rId37"/>
    <p:sldId id="385" r:id="rId38"/>
    <p:sldId id="387" r:id="rId39"/>
    <p:sldId id="445" r:id="rId40"/>
    <p:sldId id="388" r:id="rId41"/>
    <p:sldId id="400" r:id="rId42"/>
    <p:sldId id="401" r:id="rId43"/>
    <p:sldId id="402" r:id="rId44"/>
    <p:sldId id="403" r:id="rId45"/>
    <p:sldId id="442" r:id="rId46"/>
    <p:sldId id="363" r:id="rId47"/>
    <p:sldId id="373" r:id="rId48"/>
    <p:sldId id="337" r:id="rId49"/>
    <p:sldId id="305" r:id="rId50"/>
    <p:sldId id="344" r:id="rId51"/>
    <p:sldId id="376" r:id="rId52"/>
    <p:sldId id="345" r:id="rId53"/>
    <p:sldId id="349" r:id="rId54"/>
    <p:sldId id="462" r:id="rId55"/>
    <p:sldId id="351" r:id="rId56"/>
    <p:sldId id="463" r:id="rId57"/>
    <p:sldId id="461" r:id="rId58"/>
    <p:sldId id="437" r:id="rId59"/>
    <p:sldId id="438" r:id="rId60"/>
    <p:sldId id="371" r:id="rId61"/>
    <p:sldId id="427" r:id="rId62"/>
    <p:sldId id="428" r:id="rId6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529"/>
    <a:srgbClr val="E1311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0" d="100"/>
          <a:sy n="40" d="100"/>
        </p:scale>
        <p:origin x="-1032" y="-21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28C3C-F499-4861-A9F2-F11A454E4B9B}" type="datetimeFigureOut">
              <a:rPr lang="it-IT" smtClean="0"/>
              <a:pPr/>
              <a:t>22/09/2019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CE0039-017A-4406-91B9-04155BC086B5}" type="slidenum">
              <a:rPr lang="it-IT" smtClean="0"/>
              <a:pPr/>
              <a:t>‹N›</a:t>
            </a:fld>
            <a:endParaRPr lang="it-IT"/>
          </a:p>
        </p:txBody>
      </p:sp>
    </p:spTree>
    <p:extLst>
      <p:ext uri="{BB962C8B-B14F-4D97-AF65-F5344CB8AC3E}">
        <p14:creationId xmlns:p14="http://schemas.microsoft.com/office/powerpoint/2010/main" val="49189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r>
              <a:rPr lang="it-IT" smtClean="0"/>
              <a:t>22/09/2019</a:t>
            </a:r>
            <a:endParaRPr lang="it-IT"/>
          </a:p>
        </p:txBody>
      </p:sp>
      <p:sp>
        <p:nvSpPr>
          <p:cNvPr id="19" name="Segnaposto piè di pagina 18"/>
          <p:cNvSpPr>
            <a:spLocks noGrp="1"/>
          </p:cNvSpPr>
          <p:nvPr>
            <p:ph type="ftr" sz="quarter" idx="11"/>
          </p:nvPr>
        </p:nvSpPr>
        <p:spPr/>
        <p:txBody>
          <a:bodyPr/>
          <a:lstStyle/>
          <a:p>
            <a:r>
              <a:rPr lang="it-IT" smtClean="0"/>
              <a:t>D.Fargion_ERICE_22-September-2019</a:t>
            </a:r>
            <a:endParaRPr lang="it-IT"/>
          </a:p>
        </p:txBody>
      </p:sp>
      <p:sp>
        <p:nvSpPr>
          <p:cNvPr id="27" name="Segnaposto numero diapositiva 26"/>
          <p:cNvSpPr>
            <a:spLocks noGrp="1"/>
          </p:cNvSpPr>
          <p:nvPr>
            <p:ph type="sldNum" sz="quarter" idx="12"/>
          </p:nvPr>
        </p:nvSpPr>
        <p:spPr/>
        <p:txBody>
          <a:bodyPr/>
          <a:lstStyle/>
          <a:p>
            <a:fld id="{7C9D316D-3337-493E-A464-4BE605C6A87B}"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1CC2071-F866-4C47-991A-18247F99C263}" type="datetime1">
              <a:rPr lang="it-IT" smtClean="0">
                <a:solidFill>
                  <a:prstClr val="black">
                    <a:tint val="75000"/>
                  </a:prstClr>
                </a:solidFill>
              </a:rPr>
              <a:pPr/>
              <a:t>22/09/2019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40271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0C1B41A-513D-449B-8B74-855CDA3A8784}" type="datetime1">
              <a:rPr lang="it-IT" smtClean="0">
                <a:solidFill>
                  <a:prstClr val="black">
                    <a:tint val="75000"/>
                  </a:prstClr>
                </a:solidFill>
              </a:rPr>
              <a:pPr/>
              <a:t>22/09/2019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1335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F374EBA-52C2-4328-A30F-693E19232971}" type="datetime1">
              <a:rPr lang="it-IT" smtClean="0">
                <a:solidFill>
                  <a:prstClr val="black">
                    <a:tint val="75000"/>
                  </a:prstClr>
                </a:solidFill>
              </a:rPr>
              <a:pPr/>
              <a:t>22/09/2019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88737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7B007DA-D9B9-4191-A645-0AF2C11D500C}" type="datetime1">
              <a:rPr lang="it-IT" smtClean="0">
                <a:solidFill>
                  <a:prstClr val="black">
                    <a:tint val="75000"/>
                  </a:prstClr>
                </a:solidFill>
              </a:rPr>
              <a:pPr/>
              <a:t>22/09/2019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64196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082F13E-5A55-4CEE-9847-D791FFF340C2}" type="datetime1">
              <a:rPr lang="it-IT" smtClean="0">
                <a:solidFill>
                  <a:prstClr val="black">
                    <a:tint val="75000"/>
                  </a:prstClr>
                </a:solidFill>
              </a:rPr>
              <a:pPr/>
              <a:t>22/09/2019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3601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A58B06C-B300-465B-B644-820D74AD5C7D}" type="datetime1">
              <a:rPr lang="it-IT" smtClean="0">
                <a:solidFill>
                  <a:prstClr val="black">
                    <a:tint val="75000"/>
                  </a:prstClr>
                </a:solidFill>
              </a:rPr>
              <a:pPr/>
              <a:t>22/09/2019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08677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B1A41D9-5EBA-4B92-9AD6-0ACAD5622E56}" type="datetime1">
              <a:rPr lang="it-IT" smtClean="0">
                <a:solidFill>
                  <a:prstClr val="black">
                    <a:tint val="75000"/>
                  </a:prstClr>
                </a:solidFill>
              </a:rPr>
              <a:pPr/>
              <a:t>22/09/2019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74223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FD375BE-2157-407F-9E43-D25FB1786CF8}" type="datetime1">
              <a:rPr lang="it-IT" smtClean="0">
                <a:solidFill>
                  <a:prstClr val="black">
                    <a:tint val="75000"/>
                  </a:prstClr>
                </a:solidFill>
              </a:rPr>
              <a:pPr/>
              <a:t>22/09/2019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3556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A2267D-D0D2-401C-BF20-B55BBFE41780}" type="datetime1">
              <a:rPr lang="it-IT" smtClean="0">
                <a:solidFill>
                  <a:prstClr val="black">
                    <a:tint val="75000"/>
                  </a:prstClr>
                </a:solidFill>
              </a:rPr>
              <a:pPr/>
              <a:t>22/09/2019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51134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BD5345-CB24-4FBC-A621-F68228227430}" type="datetime1">
              <a:rPr lang="it-IT" smtClean="0">
                <a:solidFill>
                  <a:prstClr val="black">
                    <a:tint val="75000"/>
                  </a:prstClr>
                </a:solidFill>
              </a:rPr>
              <a:pPr/>
              <a:t>22/09/2019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4236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BCEB07-0667-40CE-BB47-F41D39B8A528}" type="datetime1">
              <a:rPr lang="it-IT" smtClean="0">
                <a:solidFill>
                  <a:prstClr val="black">
                    <a:tint val="75000"/>
                  </a:prstClr>
                </a:solidFill>
              </a:rPr>
              <a:pPr/>
              <a:t>22/09/2019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8518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wrap="square" lIns="91425" tIns="91425" rIns="91425" bIns="91425" anchor="ctr" anchorCtr="0">
            <a:noAutofit/>
          </a:bodyPr>
          <a:lstStyle/>
          <a:p>
            <a:fld id="{00000000-1234-1234-1234-123412341234}" type="slidenum">
              <a:rPr lang="en" smtClean="0">
                <a:solidFill>
                  <a:prstClr val="black">
                    <a:tint val="75000"/>
                  </a:prstClr>
                </a:solidFill>
              </a:rPr>
              <a:pPr/>
              <a:t>‹N›</a:t>
            </a:fld>
            <a:endParaRPr lang="en">
              <a:solidFill>
                <a:prstClr val="black">
                  <a:tint val="75000"/>
                </a:prstClr>
              </a:solidFill>
            </a:endParaRPr>
          </a:p>
        </p:txBody>
      </p:sp>
    </p:spTree>
    <p:extLst>
      <p:ext uri="{BB962C8B-B14F-4D97-AF65-F5344CB8AC3E}">
        <p14:creationId xmlns:p14="http://schemas.microsoft.com/office/powerpoint/2010/main" val="4263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r>
              <a:rPr lang="it-IT" smtClean="0"/>
              <a:t>22/09/2019</a:t>
            </a:r>
            <a:endParaRPr lang="it-IT"/>
          </a:p>
        </p:txBody>
      </p:sp>
      <p:sp>
        <p:nvSpPr>
          <p:cNvPr id="6" name="Segnaposto piè di pagina 5"/>
          <p:cNvSpPr>
            <a:spLocks noGrp="1"/>
          </p:cNvSpPr>
          <p:nvPr>
            <p:ph type="ftr" sz="quarter" idx="11"/>
          </p:nvPr>
        </p:nvSpPr>
        <p:spPr/>
        <p:txBody>
          <a:bodyPr/>
          <a:lstStyle/>
          <a:p>
            <a:r>
              <a:rPr lang="it-IT" smtClean="0"/>
              <a:t>D.Fargion_ERICE_22-September-2019</a:t>
            </a:r>
            <a:endParaRPr lang="it-IT"/>
          </a:p>
        </p:txBody>
      </p:sp>
      <p:sp>
        <p:nvSpPr>
          <p:cNvPr id="7" name="Segnaposto numero diapositiva 6"/>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r>
              <a:rPr lang="it-IT" smtClean="0"/>
              <a:t>22/09/2019</a:t>
            </a:r>
            <a:endParaRPr lang="it-IT"/>
          </a:p>
        </p:txBody>
      </p:sp>
      <p:sp>
        <p:nvSpPr>
          <p:cNvPr id="8" name="Segnaposto piè di pagina 7"/>
          <p:cNvSpPr>
            <a:spLocks noGrp="1"/>
          </p:cNvSpPr>
          <p:nvPr>
            <p:ph type="ftr" sz="quarter" idx="11"/>
          </p:nvPr>
        </p:nvSpPr>
        <p:spPr/>
        <p:txBody>
          <a:bodyPr/>
          <a:lstStyle/>
          <a:p>
            <a:r>
              <a:rPr lang="it-IT" smtClean="0"/>
              <a:t>D.Fargion_ERICE_22-September-2019</a:t>
            </a:r>
            <a:endParaRPr lang="it-IT"/>
          </a:p>
        </p:txBody>
      </p:sp>
      <p:sp>
        <p:nvSpPr>
          <p:cNvPr id="9" name="Segnaposto numero diapositiva 8"/>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r>
              <a:rPr lang="it-IT" smtClean="0"/>
              <a:t>22/09/2019</a:t>
            </a:r>
            <a:endParaRPr lang="it-IT"/>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22/09/2019</a:t>
            </a:r>
            <a:endParaRPr lang="it-IT"/>
          </a:p>
        </p:txBody>
      </p:sp>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r>
              <a:rPr lang="it-IT" smtClean="0"/>
              <a:t>22/09/2019</a:t>
            </a:r>
            <a:endParaRPr lang="it-IT"/>
          </a:p>
        </p:txBody>
      </p:sp>
      <p:sp>
        <p:nvSpPr>
          <p:cNvPr id="6" name="Segnaposto piè di pagina 5"/>
          <p:cNvSpPr>
            <a:spLocks noGrp="1"/>
          </p:cNvSpPr>
          <p:nvPr>
            <p:ph type="ftr" sz="quarter" idx="11"/>
          </p:nvPr>
        </p:nvSpPr>
        <p:spPr/>
        <p:txBody>
          <a:bodyPr/>
          <a:lstStyle/>
          <a:p>
            <a:r>
              <a:rPr lang="it-IT" smtClean="0"/>
              <a:t>D.Fargion_ERICE_22-September-2019</a:t>
            </a:r>
            <a:endParaRPr lang="it-IT"/>
          </a:p>
        </p:txBody>
      </p:sp>
      <p:sp>
        <p:nvSpPr>
          <p:cNvPr id="7" name="Segnaposto numero diapositiva 6"/>
          <p:cNvSpPr>
            <a:spLocks noGrp="1"/>
          </p:cNvSpPr>
          <p:nvPr>
            <p:ph type="sldNum" sz="quarter" idx="12"/>
          </p:nvPr>
        </p:nvSpPr>
        <p:spPr/>
        <p:txBody>
          <a:bodyPr/>
          <a:lstStyle/>
          <a:p>
            <a:fld id="{7C9D316D-3337-493E-A464-4BE605C6A87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22/09/2019</a:t>
            </a:r>
            <a:endParaRPr lang="it-IT"/>
          </a:p>
        </p:txBody>
      </p:sp>
      <p:sp>
        <p:nvSpPr>
          <p:cNvPr id="6" name="Segnaposto piè di pagina 5"/>
          <p:cNvSpPr>
            <a:spLocks noGrp="1"/>
          </p:cNvSpPr>
          <p:nvPr>
            <p:ph type="ftr" sz="quarter" idx="11"/>
          </p:nvPr>
        </p:nvSpPr>
        <p:spPr/>
        <p:txBody>
          <a:bodyPr/>
          <a:lstStyle/>
          <a:p>
            <a:r>
              <a:rPr lang="it-IT" smtClean="0"/>
              <a:t>D.Fargion_ERICE_22-September-2019</a:t>
            </a:r>
            <a:endParaRPr lang="it-IT"/>
          </a:p>
        </p:txBody>
      </p:sp>
      <p:sp>
        <p:nvSpPr>
          <p:cNvPr id="7" name="Segnaposto numero diapositiva 6"/>
          <p:cNvSpPr>
            <a:spLocks noGrp="1"/>
          </p:cNvSpPr>
          <p:nvPr>
            <p:ph type="sldNum" sz="quarter" idx="12"/>
          </p:nvPr>
        </p:nvSpPr>
        <p:spPr>
          <a:xfrm>
            <a:off x="8077200" y="6356350"/>
            <a:ext cx="609600" cy="365125"/>
          </a:xfrm>
        </p:spPr>
        <p:txBody>
          <a:bodyPr/>
          <a:lstStyle/>
          <a:p>
            <a:fld id="{7C9D316D-3337-493E-A464-4BE605C6A87B}" type="slidenum">
              <a:rPr lang="it-IT" smtClean="0"/>
              <a:pPr/>
              <a:t>‹N›</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it-IT" smtClean="0"/>
              <a:t>22/09/2019</a:t>
            </a:r>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it-IT" smtClean="0"/>
              <a:t>D.Fargion_ERICE_22-September-2019</a:t>
            </a: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C9D316D-3337-493E-A464-4BE605C6A87B}" type="slidenum">
              <a:rPr lang="it-IT" smtClean="0"/>
              <a:pPr/>
              <a:t>‹N›</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2B827-CA5E-494C-BBB7-6157F673664C}" type="datetime1">
              <a:rPr lang="it-IT" smtClean="0">
                <a:solidFill>
                  <a:prstClr val="black">
                    <a:tint val="75000"/>
                  </a:prstClr>
                </a:solidFill>
              </a:rPr>
              <a:pPr/>
              <a:t>22/09/2019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E078F-04B3-4AC4-98E9-5906CABD87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291808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2646" y="116632"/>
            <a:ext cx="9001000" cy="6048672"/>
          </a:xfrm>
          <a:gradFill>
            <a:gsLst>
              <a:gs pos="0">
                <a:srgbClr val="FFFF00">
                  <a:alpha val="80000"/>
                </a:srgbClr>
              </a:gs>
              <a:gs pos="72000">
                <a:srgbClr val="FFFF00">
                  <a:alpha val="34000"/>
                </a:srgbClr>
              </a:gs>
              <a:gs pos="50000">
                <a:schemeClr val="accent1">
                  <a:tint val="44500"/>
                  <a:satMod val="160000"/>
                </a:schemeClr>
              </a:gs>
              <a:gs pos="100000">
                <a:schemeClr val="accent1">
                  <a:tint val="23500"/>
                  <a:satMod val="160000"/>
                </a:schemeClr>
              </a:gs>
            </a:gsLst>
            <a:lin ang="5400000" scaled="0"/>
          </a:gradFill>
          <a:ln>
            <a:noFill/>
          </a:ln>
          <a:effectLst>
            <a:outerShdw blurRad="50800" dist="50800" dir="5400000" algn="ctr" rotWithShape="0">
              <a:srgbClr val="000000">
                <a:alpha val="92000"/>
              </a:srgbClr>
            </a:outerShdw>
          </a:effectLst>
          <a:scene3d>
            <a:camera prst="orthographicFront"/>
            <a:lightRig rig="freezing" dir="t">
              <a:rot lat="0" lon="0" rev="5640000"/>
            </a:lightRig>
          </a:scene3d>
          <a:sp3d>
            <a:bevelT w="101600" prst="riblet"/>
          </a:sp3d>
        </p:spPr>
        <p:txBody>
          <a:bodyPr>
            <a:normAutofit/>
            <a:scene3d>
              <a:camera prst="orthographicFront"/>
              <a:lightRig rig="freezing" dir="t">
                <a:rot lat="0" lon="0" rev="5640000"/>
              </a:lightRig>
            </a:scene3d>
            <a:sp3d prstMaterial="flat">
              <a:bevelT w="38100" h="38100"/>
              <a:contourClr>
                <a:schemeClr val="tx2"/>
              </a:contourClr>
            </a:sp3d>
          </a:bodyPr>
          <a:lstStyle/>
          <a:p>
            <a:pPr algn="l"/>
            <a:r>
              <a:rPr lang="en-US" sz="5300" b="1" i="1" dirty="0" smtClean="0">
                <a:solidFill>
                  <a:srgbClr val="FFFF00"/>
                </a:solidFill>
                <a:effectLst>
                  <a:outerShdw blurRad="38100" dist="38100" dir="2700000" algn="tl">
                    <a:srgbClr val="000000">
                      <a:alpha val="43137"/>
                    </a:srgbClr>
                  </a:outerShdw>
                </a:effectLst>
              </a:rPr>
              <a:t>Tau </a:t>
            </a:r>
            <a:r>
              <a:rPr lang="en-US" sz="5300" i="1" dirty="0">
                <a:solidFill>
                  <a:srgbClr val="FFFF00"/>
                </a:solidFill>
                <a:effectLst>
                  <a:outerShdw blurRad="38100" dist="38100" dir="2700000" algn="tl">
                    <a:srgbClr val="000000">
                      <a:alpha val="43137"/>
                    </a:srgbClr>
                  </a:outerShdw>
                </a:effectLst>
              </a:rPr>
              <a:t>Neutrino </a:t>
            </a:r>
            <a:r>
              <a:rPr lang="en-US" sz="5300" i="1" dirty="0" err="1">
                <a:solidFill>
                  <a:srgbClr val="FFFF00"/>
                </a:solidFill>
                <a:effectLst>
                  <a:outerShdw blurRad="38100" dist="38100" dir="2700000" algn="tl">
                    <a:srgbClr val="000000">
                      <a:alpha val="43137"/>
                    </a:srgbClr>
                  </a:outerShdw>
                </a:effectLst>
              </a:rPr>
              <a:t>airshower</a:t>
            </a:r>
            <a:r>
              <a:rPr lang="en-US" sz="5300" i="1" dirty="0" smtClean="0">
                <a:solidFill>
                  <a:srgbClr val="FFFF00"/>
                </a:solidFill>
                <a:effectLst>
                  <a:outerShdw blurRad="38100" dist="38100" dir="2700000" algn="tl">
                    <a:srgbClr val="000000">
                      <a:alpha val="43137"/>
                    </a:srgbClr>
                  </a:outerShdw>
                </a:effectLst>
              </a:rPr>
              <a:t/>
            </a:r>
            <a:br>
              <a:rPr lang="en-US" sz="5300" i="1" dirty="0" smtClean="0">
                <a:solidFill>
                  <a:srgbClr val="FFFF00"/>
                </a:solidFill>
                <a:effectLst>
                  <a:outerShdw blurRad="38100" dist="38100" dir="2700000" algn="tl">
                    <a:srgbClr val="000000">
                      <a:alpha val="43137"/>
                    </a:srgbClr>
                  </a:outerShdw>
                </a:effectLst>
              </a:rPr>
            </a:br>
            <a:r>
              <a:rPr lang="en-US" sz="5300" b="1" i="1" dirty="0" smtClean="0">
                <a:solidFill>
                  <a:srgbClr val="FFFF00"/>
                </a:solidFill>
                <a:effectLst>
                  <a:outerShdw blurRad="38100" dist="38100" dir="2700000" algn="tl">
                    <a:srgbClr val="000000">
                      <a:alpha val="43137"/>
                    </a:srgbClr>
                  </a:outerShdw>
                </a:effectLst>
              </a:rPr>
              <a:t>Astronomy </a:t>
            </a:r>
            <a:r>
              <a:rPr lang="en-US" sz="5300" i="1" dirty="0">
                <a:solidFill>
                  <a:srgbClr val="FFFF00"/>
                </a:solidFill>
                <a:effectLst>
                  <a:outerShdw blurRad="38100" dist="38100" dir="2700000" algn="tl">
                    <a:srgbClr val="000000">
                      <a:alpha val="43137"/>
                    </a:srgbClr>
                  </a:outerShdw>
                </a:effectLst>
              </a:rPr>
              <a:t>o</a:t>
            </a:r>
            <a:r>
              <a:rPr lang="en-US" sz="5300" b="1" i="1" dirty="0" smtClean="0">
                <a:solidFill>
                  <a:srgbClr val="FFFF00"/>
                </a:solidFill>
                <a:effectLst>
                  <a:outerShdw blurRad="38100" dist="38100" dir="2700000" algn="tl">
                    <a:srgbClr val="000000">
                      <a:alpha val="43137"/>
                    </a:srgbClr>
                  </a:outerShdw>
                </a:effectLst>
              </a:rPr>
              <a:t>n Earth and Space</a:t>
            </a:r>
            <a:r>
              <a:rPr lang="en-US" sz="7300" b="1" i="1" dirty="0" smtClean="0">
                <a:solidFill>
                  <a:srgbClr val="FFFF00"/>
                </a:solidFill>
                <a:effectLst>
                  <a:outerShdw blurRad="38100" dist="38100" dir="2700000" algn="tl">
                    <a:srgbClr val="000000">
                      <a:alpha val="43137"/>
                    </a:srgbClr>
                  </a:outerShdw>
                </a:effectLst>
              </a:rPr>
              <a:t/>
            </a:r>
            <a:br>
              <a:rPr lang="en-US" sz="7300" b="1" i="1" dirty="0" smtClean="0">
                <a:solidFill>
                  <a:srgbClr val="FFFF00"/>
                </a:solidFill>
                <a:effectLst>
                  <a:outerShdw blurRad="38100" dist="38100" dir="2700000" algn="tl">
                    <a:srgbClr val="000000">
                      <a:alpha val="43137"/>
                    </a:srgbClr>
                  </a:outerShdw>
                </a:effectLst>
              </a:rPr>
            </a:br>
            <a:r>
              <a:rPr lang="en-US" sz="4000" i="1" dirty="0" err="1" smtClean="0">
                <a:solidFill>
                  <a:srgbClr val="FFFF00"/>
                </a:solidFill>
                <a:effectLst>
                  <a:outerShdw blurRad="38100" dist="38100" dir="2700000" algn="tl">
                    <a:srgbClr val="000000">
                      <a:alpha val="43137"/>
                    </a:srgbClr>
                  </a:outerShdw>
                </a:effectLst>
              </a:rPr>
              <a:t>Erice</a:t>
            </a:r>
            <a:r>
              <a:rPr lang="en-US" sz="4000" i="1" dirty="0" smtClean="0">
                <a:solidFill>
                  <a:srgbClr val="FFFF00"/>
                </a:solidFill>
                <a:effectLst>
                  <a:outerShdw blurRad="38100" dist="38100" dir="2700000" algn="tl">
                    <a:srgbClr val="000000">
                      <a:alpha val="43137"/>
                    </a:srgbClr>
                  </a:outerShdw>
                </a:effectLst>
              </a:rPr>
              <a:t> 22 Sept 2019</a:t>
            </a:r>
            <a:r>
              <a:rPr lang="en-US" sz="4000" b="1" i="1" dirty="0" smtClean="0">
                <a:solidFill>
                  <a:srgbClr val="FFFF00"/>
                </a:solidFill>
                <a:effectLst>
                  <a:outerShdw blurRad="38100" dist="38100" dir="2700000" algn="tl">
                    <a:srgbClr val="000000">
                      <a:alpha val="43137"/>
                    </a:srgbClr>
                  </a:outerShdw>
                </a:effectLst>
              </a:rPr>
              <a:t/>
            </a:r>
            <a:br>
              <a:rPr lang="en-US" sz="4000" b="1" i="1" dirty="0" smtClean="0">
                <a:solidFill>
                  <a:srgbClr val="FFFF00"/>
                </a:solidFill>
                <a:effectLst>
                  <a:outerShdw blurRad="38100" dist="38100" dir="2700000" algn="tl">
                    <a:srgbClr val="000000">
                      <a:alpha val="43137"/>
                    </a:srgbClr>
                  </a:outerShdw>
                </a:effectLst>
              </a:rPr>
            </a:br>
            <a:r>
              <a:rPr lang="en-US" sz="3200" i="1" dirty="0" smtClean="0">
                <a:solidFill>
                  <a:schemeClr val="tx1">
                    <a:lumMod val="95000"/>
                  </a:schemeClr>
                </a:solidFill>
                <a:effectLst>
                  <a:outerShdw blurRad="38100" dist="38100" dir="2700000" algn="tl">
                    <a:srgbClr val="000000">
                      <a:alpha val="43137"/>
                    </a:srgbClr>
                  </a:outerShdw>
                </a:effectLst>
              </a:rPr>
              <a:t>Daniele </a:t>
            </a:r>
            <a:r>
              <a:rPr lang="en-US" sz="3200" i="1" dirty="0" err="1" smtClean="0">
                <a:solidFill>
                  <a:schemeClr val="tx1">
                    <a:lumMod val="95000"/>
                  </a:schemeClr>
                </a:solidFill>
                <a:effectLst>
                  <a:outerShdw blurRad="38100" dist="38100" dir="2700000" algn="tl">
                    <a:srgbClr val="000000">
                      <a:alpha val="43137"/>
                    </a:srgbClr>
                  </a:outerShdw>
                </a:effectLst>
              </a:rPr>
              <a:t>Fargion</a:t>
            </a:r>
            <a:r>
              <a:rPr lang="en-US" b="1" dirty="0">
                <a:solidFill>
                  <a:srgbClr val="FF0000"/>
                </a:solidFill>
              </a:rPr>
              <a:t/>
            </a:r>
            <a:br>
              <a:rPr lang="en-US" b="1" dirty="0">
                <a:solidFill>
                  <a:srgbClr val="FF0000"/>
                </a:solidFill>
              </a:rPr>
            </a:br>
            <a:r>
              <a:rPr lang="en-US" dirty="0">
                <a:solidFill>
                  <a:srgbClr val="FF0000"/>
                </a:solidFill>
              </a:rPr>
              <a:t/>
            </a:r>
            <a:br>
              <a:rPr lang="en-US" dirty="0">
                <a:solidFill>
                  <a:srgbClr val="FF0000"/>
                </a:solidFill>
              </a:rPr>
            </a:br>
            <a:endParaRPr lang="it-IT" dirty="0">
              <a:solidFill>
                <a:srgbClr val="FF0000"/>
              </a:solidFill>
            </a:endParaRPr>
          </a:p>
        </p:txBody>
      </p:sp>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1</a:t>
            </a:fld>
            <a:endParaRPr lang="it-IT"/>
          </a:p>
        </p:txBody>
      </p:sp>
      <p:sp>
        <p:nvSpPr>
          <p:cNvPr id="7" name="Segnaposto data 6"/>
          <p:cNvSpPr>
            <a:spLocks noGrp="1"/>
          </p:cNvSpPr>
          <p:nvPr>
            <p:ph type="dt" sz="half" idx="10"/>
          </p:nvPr>
        </p:nvSpPr>
        <p:spPr/>
        <p:txBody>
          <a:bodyPr/>
          <a:lstStyle/>
          <a:p>
            <a:r>
              <a:rPr lang="it-IT" smtClean="0"/>
              <a:t>22/09/2019</a:t>
            </a:r>
            <a:endParaRPr lang="it-IT"/>
          </a:p>
        </p:txBody>
      </p:sp>
      <p:pic>
        <p:nvPicPr>
          <p:cNvPr id="2052" name="Picture 4" descr="C:\Users\win\Downloads\20190919_1750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1" y="3375828"/>
            <a:ext cx="2088233" cy="27894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765084" y="4293096"/>
            <a:ext cx="24479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544" y="1340768"/>
            <a:ext cx="8972960" cy="1143000"/>
          </a:xfrm>
        </p:spPr>
        <p:txBody>
          <a:bodyPr>
            <a:normAutofit fontScale="90000"/>
          </a:bodyPr>
          <a:lstStyle/>
          <a:p>
            <a:r>
              <a:rPr lang="it-IT" b="1" i="1" dirty="0" smtClean="0">
                <a:solidFill>
                  <a:schemeClr val="accent5">
                    <a:lumMod val="75000"/>
                  </a:schemeClr>
                </a:solidFill>
                <a:effectLst>
                  <a:outerShdw blurRad="38100" dist="38100" dir="2700000" algn="tl">
                    <a:srgbClr val="000000">
                      <a:alpha val="43137"/>
                    </a:srgbClr>
                  </a:outerShdw>
                </a:effectLst>
              </a:rPr>
              <a:t>Tau </a:t>
            </a:r>
            <a:r>
              <a:rPr lang="it-IT" b="1" i="1" dirty="0" err="1" smtClean="0">
                <a:solidFill>
                  <a:schemeClr val="accent5">
                    <a:lumMod val="75000"/>
                  </a:schemeClr>
                </a:solidFill>
                <a:effectLst>
                  <a:outerShdw blurRad="38100" dist="38100" dir="2700000" algn="tl">
                    <a:srgbClr val="000000">
                      <a:alpha val="43137"/>
                    </a:srgbClr>
                  </a:outerShdw>
                </a:effectLst>
              </a:rPr>
              <a:t>airshower</a:t>
            </a:r>
            <a:r>
              <a:rPr lang="it-IT" b="1" i="1" dirty="0" smtClean="0">
                <a:solidFill>
                  <a:schemeClr val="accent5">
                    <a:lumMod val="75000"/>
                  </a:schemeClr>
                </a:solidFill>
                <a:effectLst>
                  <a:outerShdw blurRad="38100" dist="38100" dir="2700000" algn="tl">
                    <a:srgbClr val="000000">
                      <a:alpha val="43137"/>
                    </a:srgbClr>
                  </a:outerShdw>
                </a:effectLst>
              </a:rPr>
              <a:t> : a </a:t>
            </a:r>
            <a:r>
              <a:rPr lang="it-IT" b="1" i="1" dirty="0" err="1" smtClean="0">
                <a:solidFill>
                  <a:schemeClr val="accent5">
                    <a:lumMod val="75000"/>
                  </a:schemeClr>
                </a:solidFill>
                <a:effectLst>
                  <a:outerShdw blurRad="38100" dist="38100" dir="2700000" algn="tl">
                    <a:srgbClr val="000000">
                      <a:alpha val="43137"/>
                    </a:srgbClr>
                  </a:outerShdw>
                </a:effectLst>
              </a:rPr>
              <a:t>particle</a:t>
            </a:r>
            <a:r>
              <a:rPr lang="it-IT" b="1" i="1" dirty="0" smtClean="0">
                <a:solidFill>
                  <a:schemeClr val="accent5">
                    <a:lumMod val="75000"/>
                  </a:schemeClr>
                </a:solidFill>
                <a:effectLst>
                  <a:outerShdw blurRad="38100" dist="38100" dir="2700000" algn="tl">
                    <a:srgbClr val="000000">
                      <a:alpha val="43137"/>
                    </a:srgbClr>
                  </a:outerShdw>
                </a:effectLst>
              </a:rPr>
              <a:t> </a:t>
            </a:r>
            <a:r>
              <a:rPr lang="it-IT" b="1" i="1" dirty="0" err="1" smtClean="0">
                <a:solidFill>
                  <a:schemeClr val="accent5">
                    <a:lumMod val="75000"/>
                  </a:schemeClr>
                </a:solidFill>
                <a:effectLst>
                  <a:outerShdw blurRad="38100" dist="38100" dir="2700000" algn="tl">
                    <a:srgbClr val="000000">
                      <a:alpha val="43137"/>
                    </a:srgbClr>
                  </a:outerShdw>
                </a:effectLst>
              </a:rPr>
              <a:t>physics</a:t>
            </a:r>
            <a:r>
              <a:rPr lang="it-IT" b="1" i="1" dirty="0" smtClean="0">
                <a:solidFill>
                  <a:schemeClr val="accent5">
                    <a:lumMod val="75000"/>
                  </a:schemeClr>
                </a:solidFill>
                <a:effectLst>
                  <a:outerShdw blurRad="38100" dist="38100" dir="2700000" algn="tl">
                    <a:srgbClr val="000000">
                      <a:alpha val="43137"/>
                    </a:srgbClr>
                  </a:outerShdw>
                </a:effectLst>
              </a:rPr>
              <a:t> test</a:t>
            </a:r>
            <a:endParaRPr lang="it-IT" b="1" i="1" dirty="0">
              <a:solidFill>
                <a:schemeClr val="accent5">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92" y="2722364"/>
            <a:ext cx="8995412" cy="301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10</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427892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3765" y="-243408"/>
            <a:ext cx="8538713" cy="3312368"/>
          </a:xfrm>
        </p:spPr>
        <p:txBody>
          <a:bodyPr>
            <a:noAutofit/>
          </a:bodyPr>
          <a:lstStyle/>
          <a:p>
            <a:pPr>
              <a:tabLst>
                <a:tab pos="1978025" algn="l"/>
              </a:tabLst>
            </a:pPr>
            <a:r>
              <a:rPr lang="it-IT" sz="3600" b="1" i="1" dirty="0" smtClean="0">
                <a:effectLst>
                  <a:outerShdw blurRad="38100" dist="38100" dir="2700000" algn="tl">
                    <a:srgbClr val="000000">
                      <a:alpha val="43137"/>
                    </a:srgbClr>
                  </a:outerShdw>
                </a:effectLst>
              </a:rPr>
              <a:t>Tau </a:t>
            </a:r>
            <a:r>
              <a:rPr lang="it-IT" sz="3600" b="1" i="1" dirty="0" err="1" smtClean="0">
                <a:effectLst>
                  <a:outerShdw blurRad="38100" dist="38100" dir="2700000" algn="tl">
                    <a:srgbClr val="000000">
                      <a:alpha val="43137"/>
                    </a:srgbClr>
                  </a:outerShdw>
                </a:effectLst>
              </a:rPr>
              <a:t>Airshower</a:t>
            </a:r>
            <a:r>
              <a:rPr lang="it-IT" sz="3600" b="1" i="1" dirty="0" smtClean="0">
                <a:effectLst>
                  <a:outerShdw blurRad="38100" dist="38100" dir="2700000" algn="tl">
                    <a:srgbClr val="000000">
                      <a:alpha val="43137"/>
                    </a:srgbClr>
                  </a:outerShdw>
                </a:effectLst>
              </a:rPr>
              <a:t> from the top of Mountains: </a:t>
            </a:r>
            <a:br>
              <a:rPr lang="it-IT" sz="3600" b="1" i="1" dirty="0" smtClean="0">
                <a:effectLst>
                  <a:outerShdw blurRad="38100" dist="38100" dir="2700000" algn="tl">
                    <a:srgbClr val="000000">
                      <a:alpha val="43137"/>
                    </a:srgbClr>
                  </a:outerShdw>
                </a:effectLst>
              </a:rPr>
            </a:br>
            <a:r>
              <a:rPr lang="it-IT" sz="3600" b="1" i="1" dirty="0" smtClean="0">
                <a:effectLst>
                  <a:outerShdw blurRad="38100" dist="38100" dir="2700000" algn="tl">
                    <a:srgbClr val="000000">
                      <a:alpha val="43137"/>
                    </a:srgbClr>
                  </a:outerShdw>
                </a:effectLst>
              </a:rPr>
              <a:t>ASHRA and MAGIC</a:t>
            </a:r>
            <a:br>
              <a:rPr lang="it-IT" sz="3600" b="1" i="1" dirty="0" smtClean="0">
                <a:effectLst>
                  <a:outerShdw blurRad="38100" dist="38100" dir="2700000" algn="tl">
                    <a:srgbClr val="000000">
                      <a:alpha val="43137"/>
                    </a:srgbClr>
                  </a:outerShdw>
                </a:effectLst>
              </a:rPr>
            </a:br>
            <a:r>
              <a:rPr lang="it-IT" sz="3600" b="1" i="1" dirty="0" smtClean="0">
                <a:effectLst>
                  <a:outerShdw blurRad="38100" dist="38100" dir="2700000" algn="tl">
                    <a:srgbClr val="000000">
                      <a:alpha val="43137"/>
                    </a:srgbClr>
                  </a:outerShdw>
                </a:effectLst>
              </a:rPr>
              <a:t>and  CTA from the Top Mountains.</a:t>
            </a:r>
            <a:r>
              <a:rPr lang="it-IT" sz="3200" b="1" i="1" dirty="0" smtClean="0">
                <a:effectLst>
                  <a:outerShdw blurRad="38100" dist="38100" dir="2700000" algn="tl">
                    <a:srgbClr val="000000">
                      <a:alpha val="43137"/>
                    </a:srgbClr>
                  </a:outerShdw>
                </a:effectLst>
              </a:rPr>
              <a:t/>
            </a:r>
            <a:br>
              <a:rPr lang="it-IT" sz="3200" b="1" i="1" dirty="0" smtClean="0">
                <a:effectLst>
                  <a:outerShdw blurRad="38100" dist="38100" dir="2700000" algn="tl">
                    <a:srgbClr val="000000">
                      <a:alpha val="43137"/>
                    </a:srgbClr>
                  </a:outerShdw>
                </a:effectLst>
              </a:rPr>
            </a:br>
            <a:endParaRPr lang="it-IT" sz="3200" b="1" i="1" dirty="0">
              <a:solidFill>
                <a:srgbClr val="00B05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lum bright="-6000" contrast="26000"/>
            <a:extLst>
              <a:ext uri="{28A0092B-C50C-407E-A947-70E740481C1C}">
                <a14:useLocalDpi xmlns:a14="http://schemas.microsoft.com/office/drawing/2010/main" val="0"/>
              </a:ext>
            </a:extLst>
          </a:blip>
          <a:srcRect/>
          <a:stretch>
            <a:fillRect/>
          </a:stretch>
        </p:blipFill>
        <p:spPr bwMode="auto">
          <a:xfrm>
            <a:off x="353766" y="3215823"/>
            <a:ext cx="8538713" cy="316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11</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248350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704088"/>
            <a:ext cx="7499176" cy="708688"/>
          </a:xfrm>
        </p:spPr>
        <p:txBody>
          <a:bodyPr>
            <a:normAutofit fontScale="90000"/>
          </a:bodyPr>
          <a:lstStyle/>
          <a:p>
            <a:r>
              <a:rPr lang="it-IT" b="1" i="1" dirty="0" smtClean="0">
                <a:effectLst>
                  <a:outerShdw blurRad="38100" dist="38100" dir="2700000" algn="tl">
                    <a:srgbClr val="000000">
                      <a:alpha val="43137"/>
                    </a:srgbClr>
                  </a:outerShdw>
                </a:effectLst>
              </a:rPr>
              <a:t>ASHRA array </a:t>
            </a:r>
            <a:r>
              <a:rPr lang="it-IT" b="1" i="1" dirty="0" err="1" smtClean="0">
                <a:effectLst>
                  <a:outerShdw blurRad="38100" dist="38100" dir="2700000" algn="tl">
                    <a:srgbClr val="000000">
                      <a:alpha val="43137"/>
                    </a:srgbClr>
                  </a:outerShdw>
                </a:effectLst>
              </a:rPr>
              <a:t>early</a:t>
            </a:r>
            <a:r>
              <a:rPr lang="it-IT" b="1" i="1" dirty="0" smtClean="0">
                <a:effectLst>
                  <a:outerShdw blurRad="38100" dist="38100" dir="2700000" algn="tl">
                    <a:srgbClr val="000000">
                      <a:alpha val="43137"/>
                    </a:srgbClr>
                  </a:outerShdw>
                </a:effectLst>
              </a:rPr>
              <a:t> </a:t>
            </a:r>
            <a:r>
              <a:rPr lang="it-IT" b="1" i="1" dirty="0" err="1" smtClean="0">
                <a:effectLst>
                  <a:outerShdw blurRad="38100" dist="38100" dir="2700000" algn="tl">
                    <a:srgbClr val="000000">
                      <a:alpha val="43137"/>
                    </a:srgbClr>
                  </a:outerShdw>
                </a:effectLst>
              </a:rPr>
              <a:t>attempts</a:t>
            </a:r>
            <a:endParaRPr lang="it-IT" b="1" i="1"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820" y="1592578"/>
            <a:ext cx="4608512" cy="524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12</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2352197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908" y="1785934"/>
            <a:ext cx="9144000" cy="1143000"/>
          </a:xfrm>
        </p:spPr>
        <p:txBody>
          <a:bodyPr>
            <a:noAutofit/>
          </a:bodyPr>
          <a:lstStyle/>
          <a:p>
            <a:r>
              <a:rPr lang="it-IT" sz="3600" b="1" i="1" dirty="0" smtClean="0">
                <a:solidFill>
                  <a:schemeClr val="accent6">
                    <a:lumMod val="50000"/>
                  </a:schemeClr>
                </a:solidFill>
              </a:rPr>
              <a:t>Tau </a:t>
            </a:r>
            <a:r>
              <a:rPr lang="it-IT" sz="3600" b="1" i="1" dirty="0" err="1" smtClean="0">
                <a:solidFill>
                  <a:schemeClr val="accent6">
                    <a:lumMod val="50000"/>
                  </a:schemeClr>
                </a:solidFill>
              </a:rPr>
              <a:t>Airshowers</a:t>
            </a:r>
            <a:r>
              <a:rPr lang="it-IT" sz="3600" b="1" i="1" dirty="0" smtClean="0">
                <a:solidFill>
                  <a:schemeClr val="accent6">
                    <a:lumMod val="50000"/>
                  </a:schemeClr>
                </a:solidFill>
              </a:rPr>
              <a:t> are </a:t>
            </a:r>
            <a:r>
              <a:rPr lang="it-IT" sz="3600" b="1" i="1" dirty="0" err="1" smtClean="0">
                <a:solidFill>
                  <a:schemeClr val="accent6">
                    <a:lumMod val="50000"/>
                  </a:schemeClr>
                </a:solidFill>
              </a:rPr>
              <a:t>huge</a:t>
            </a:r>
            <a:r>
              <a:rPr lang="it-IT" sz="3600" b="1" i="1" dirty="0" smtClean="0">
                <a:solidFill>
                  <a:schemeClr val="accent6">
                    <a:lumMod val="50000"/>
                  </a:schemeClr>
                </a:solidFill>
              </a:rPr>
              <a:t> </a:t>
            </a:r>
            <a:r>
              <a:rPr lang="it-IT" sz="3600" b="1" i="1" dirty="0" err="1" smtClean="0">
                <a:solidFill>
                  <a:schemeClr val="accent6">
                    <a:lumMod val="50000"/>
                  </a:schemeClr>
                </a:solidFill>
              </a:rPr>
              <a:t>amplifier</a:t>
            </a:r>
            <a:r>
              <a:rPr lang="it-IT" sz="3600" b="1" i="1" dirty="0" smtClean="0">
                <a:solidFill>
                  <a:schemeClr val="accent6">
                    <a:lumMod val="50000"/>
                  </a:schemeClr>
                </a:solidFill>
              </a:rPr>
              <a:t/>
            </a:r>
            <a:br>
              <a:rPr lang="it-IT" sz="3600" b="1" i="1" dirty="0" smtClean="0">
                <a:solidFill>
                  <a:schemeClr val="accent6">
                    <a:lumMod val="50000"/>
                  </a:schemeClr>
                </a:solidFill>
              </a:rPr>
            </a:br>
            <a:r>
              <a:rPr lang="it-IT" sz="3600" b="1" i="1" dirty="0" smtClean="0">
                <a:solidFill>
                  <a:schemeClr val="accent6">
                    <a:lumMod val="50000"/>
                  </a:schemeClr>
                </a:solidFill>
              </a:rPr>
              <a:t>of an </a:t>
            </a:r>
            <a:r>
              <a:rPr lang="it-IT" sz="3600" b="1" i="1" dirty="0" err="1" smtClean="0">
                <a:solidFill>
                  <a:schemeClr val="accent6">
                    <a:lumMod val="50000"/>
                  </a:schemeClr>
                </a:solidFill>
              </a:rPr>
              <a:t>unique</a:t>
            </a:r>
            <a:r>
              <a:rPr lang="it-IT" sz="3600" b="1" i="1" dirty="0" smtClean="0">
                <a:solidFill>
                  <a:schemeClr val="accent6">
                    <a:lumMod val="50000"/>
                  </a:schemeClr>
                </a:solidFill>
              </a:rPr>
              <a:t> neutrino </a:t>
            </a:r>
            <a:br>
              <a:rPr lang="it-IT" sz="3600" b="1" i="1" dirty="0" smtClean="0">
                <a:solidFill>
                  <a:schemeClr val="accent6">
                    <a:lumMod val="50000"/>
                  </a:schemeClr>
                </a:solidFill>
              </a:rPr>
            </a:br>
            <a:r>
              <a:rPr lang="it-IT" sz="3600" b="1" i="1" dirty="0" smtClean="0">
                <a:solidFill>
                  <a:schemeClr val="accent6">
                    <a:lumMod val="50000"/>
                  </a:schemeClr>
                </a:solidFill>
              </a:rPr>
              <a:t>in </a:t>
            </a:r>
            <a:r>
              <a:rPr lang="it-IT" sz="3600" b="1" i="1" dirty="0" err="1" smtClean="0">
                <a:solidFill>
                  <a:schemeClr val="accent6">
                    <a:lumMod val="50000"/>
                  </a:schemeClr>
                </a:solidFill>
              </a:rPr>
              <a:t>number</a:t>
            </a:r>
            <a:r>
              <a:rPr lang="it-IT" sz="3600" b="1" i="1" dirty="0" smtClean="0">
                <a:solidFill>
                  <a:schemeClr val="accent6">
                    <a:lumMod val="50000"/>
                  </a:schemeClr>
                </a:solidFill>
              </a:rPr>
              <a:t> and in area .</a:t>
            </a:r>
            <a:br>
              <a:rPr lang="it-IT" sz="3600" b="1" i="1" dirty="0" smtClean="0">
                <a:solidFill>
                  <a:schemeClr val="accent6">
                    <a:lumMod val="50000"/>
                  </a:schemeClr>
                </a:solidFill>
              </a:rPr>
            </a:br>
            <a:r>
              <a:rPr lang="it-IT" sz="3600" b="1" i="1" dirty="0" smtClean="0">
                <a:solidFill>
                  <a:schemeClr val="accent1">
                    <a:lumMod val="75000"/>
                  </a:schemeClr>
                </a:solidFill>
              </a:rPr>
              <a:t> </a:t>
            </a:r>
            <a:r>
              <a:rPr lang="it-IT" sz="3600" b="1" i="1" dirty="0" err="1" smtClean="0">
                <a:solidFill>
                  <a:schemeClr val="accent1">
                    <a:lumMod val="75000"/>
                  </a:schemeClr>
                </a:solidFill>
              </a:rPr>
              <a:t>Huge</a:t>
            </a:r>
            <a:r>
              <a:rPr lang="it-IT" sz="3600" b="1" i="1" dirty="0" smtClean="0">
                <a:solidFill>
                  <a:schemeClr val="accent1">
                    <a:lumMod val="75000"/>
                  </a:schemeClr>
                </a:solidFill>
              </a:rPr>
              <a:t> (GIANT)  radio arrays </a:t>
            </a:r>
            <a:r>
              <a:rPr lang="it-IT" sz="3600" b="1" i="1" dirty="0" err="1" smtClean="0">
                <a:solidFill>
                  <a:schemeClr val="accent1">
                    <a:lumMod val="75000"/>
                  </a:schemeClr>
                </a:solidFill>
              </a:rPr>
              <a:t>will</a:t>
            </a:r>
            <a:r>
              <a:rPr lang="it-IT" sz="3600" b="1" i="1" dirty="0" smtClean="0">
                <a:solidFill>
                  <a:schemeClr val="accent1">
                    <a:lumMod val="75000"/>
                  </a:schemeClr>
                </a:solidFill>
              </a:rPr>
              <a:t> be</a:t>
            </a:r>
            <a:br>
              <a:rPr lang="it-IT" sz="3600" b="1" i="1" dirty="0" smtClean="0">
                <a:solidFill>
                  <a:schemeClr val="accent1">
                    <a:lumMod val="75000"/>
                  </a:schemeClr>
                </a:solidFill>
              </a:rPr>
            </a:br>
            <a:r>
              <a:rPr lang="it-IT" sz="3600" b="1" i="1" dirty="0" err="1" smtClean="0">
                <a:solidFill>
                  <a:schemeClr val="accent1">
                    <a:lumMod val="75000"/>
                  </a:schemeClr>
                </a:solidFill>
              </a:rPr>
              <a:t>filtering</a:t>
            </a:r>
            <a:r>
              <a:rPr lang="it-IT" sz="3600" b="1" i="1" dirty="0" smtClean="0">
                <a:solidFill>
                  <a:schemeClr val="accent1">
                    <a:lumMod val="75000"/>
                  </a:schemeClr>
                </a:solidFill>
              </a:rPr>
              <a:t>  from Earth </a:t>
            </a:r>
            <a:r>
              <a:rPr lang="it-IT" sz="3600" b="1" i="1" dirty="0" err="1" smtClean="0">
                <a:solidFill>
                  <a:schemeClr val="accent1">
                    <a:lumMod val="75000"/>
                  </a:schemeClr>
                </a:solidFill>
              </a:rPr>
              <a:t>all</a:t>
            </a:r>
            <a:r>
              <a:rPr lang="it-IT" sz="3600" b="1" i="1" dirty="0" smtClean="0">
                <a:solidFill>
                  <a:schemeClr val="accent1">
                    <a:lumMod val="75000"/>
                  </a:schemeClr>
                </a:solidFill>
              </a:rPr>
              <a:t>  </a:t>
            </a:r>
            <a:r>
              <a:rPr lang="it-IT" sz="3600" b="1" i="1" dirty="0" err="1" smtClean="0">
                <a:solidFill>
                  <a:schemeClr val="accent1">
                    <a:lumMod val="75000"/>
                  </a:schemeClr>
                </a:solidFill>
              </a:rPr>
              <a:t>atmospheric</a:t>
            </a:r>
            <a:r>
              <a:rPr lang="it-IT" sz="3600" b="1" i="1" dirty="0" smtClean="0">
                <a:solidFill>
                  <a:schemeClr val="accent1">
                    <a:lumMod val="75000"/>
                  </a:schemeClr>
                </a:solidFill>
              </a:rPr>
              <a:t> </a:t>
            </a:r>
            <a:r>
              <a:rPr lang="it-IT" sz="3600" b="1" i="1" dirty="0" err="1" smtClean="0">
                <a:solidFill>
                  <a:schemeClr val="accent1">
                    <a:lumMod val="75000"/>
                  </a:schemeClr>
                </a:solidFill>
              </a:rPr>
              <a:t>noises</a:t>
            </a:r>
            <a:endParaRPr lang="it-IT" sz="3600" b="1" i="1" dirty="0">
              <a:solidFill>
                <a:schemeClr val="accent1">
                  <a:lumMod val="75000"/>
                </a:schemeClr>
              </a:solidFill>
            </a:endParaRPr>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13</a:t>
            </a:fld>
            <a:endParaRPr lang="it-IT"/>
          </a:p>
        </p:txBody>
      </p:sp>
      <p:pic>
        <p:nvPicPr>
          <p:cNvPr id="2050" name="Picture 2" descr="Risultati immagini per airshower cosmic tau neutrino"/>
          <p:cNvPicPr>
            <a:picLocks noChangeAspect="1" noChangeArrowheads="1"/>
          </p:cNvPicPr>
          <p:nvPr/>
        </p:nvPicPr>
        <p:blipFill>
          <a:blip r:embed="rId2"/>
          <a:srcRect/>
          <a:stretch>
            <a:fillRect/>
          </a:stretch>
        </p:blipFill>
        <p:spPr bwMode="auto">
          <a:xfrm>
            <a:off x="1" y="3118796"/>
            <a:ext cx="4500562" cy="3180397"/>
          </a:xfrm>
          <a:prstGeom prst="rect">
            <a:avLst/>
          </a:prstGeom>
          <a:noFill/>
        </p:spPr>
      </p:pic>
      <p:sp>
        <p:nvSpPr>
          <p:cNvPr id="7" name="Segnaposto data 6"/>
          <p:cNvSpPr>
            <a:spLocks noGrp="1"/>
          </p:cNvSpPr>
          <p:nvPr>
            <p:ph type="dt" sz="half" idx="10"/>
          </p:nvPr>
        </p:nvSpPr>
        <p:spPr/>
        <p:txBody>
          <a:bodyPr/>
          <a:lstStyle/>
          <a:p>
            <a:r>
              <a:rPr lang="it-IT" smtClean="0"/>
              <a:t>22/09/2019</a:t>
            </a:r>
            <a:endParaRPr lang="it-IT"/>
          </a:p>
        </p:txBody>
      </p:sp>
      <p:pic>
        <p:nvPicPr>
          <p:cNvPr id="81922" name="Picture 2" descr="Risultato immagini per airshower cosmic rays"/>
          <p:cNvPicPr>
            <a:picLocks noChangeAspect="1" noChangeArrowheads="1"/>
          </p:cNvPicPr>
          <p:nvPr/>
        </p:nvPicPr>
        <p:blipFill>
          <a:blip r:embed="rId3"/>
          <a:srcRect/>
          <a:stretch>
            <a:fillRect/>
          </a:stretch>
        </p:blipFill>
        <p:spPr bwMode="auto">
          <a:xfrm rot="10800000">
            <a:off x="110869" y="4202258"/>
            <a:ext cx="4311399" cy="2155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764704"/>
            <a:ext cx="7139136" cy="420656"/>
          </a:xfrm>
        </p:spPr>
        <p:txBody>
          <a:bodyPr>
            <a:noAutofit/>
          </a:bodyPr>
          <a:lstStyle/>
          <a:p>
            <a:r>
              <a:rPr lang="it-IT" sz="6000" b="1" i="1" dirty="0" err="1" smtClean="0">
                <a:solidFill>
                  <a:schemeClr val="accent6">
                    <a:lumMod val="50000"/>
                  </a:schemeClr>
                </a:solidFill>
                <a:effectLst>
                  <a:outerShdw blurRad="38100" dist="38100" dir="2700000" algn="tl">
                    <a:srgbClr val="000000">
                      <a:alpha val="43137"/>
                    </a:srgbClr>
                  </a:outerShdw>
                </a:effectLst>
              </a:rPr>
              <a:t>Uptaus</a:t>
            </a:r>
            <a:r>
              <a:rPr lang="it-IT" sz="6000" b="1" i="1" dirty="0" smtClean="0">
                <a:solidFill>
                  <a:schemeClr val="accent6">
                    <a:lumMod val="50000"/>
                  </a:schemeClr>
                </a:solidFill>
                <a:effectLst>
                  <a:outerShdw blurRad="38100" dist="38100" dir="2700000" algn="tl">
                    <a:srgbClr val="000000">
                      <a:alpha val="43137"/>
                    </a:srgbClr>
                  </a:outerShdw>
                </a:effectLst>
              </a:rPr>
              <a:t> and </a:t>
            </a:r>
            <a:r>
              <a:rPr lang="it-IT" sz="6000" b="1" i="1" dirty="0" err="1" smtClean="0">
                <a:solidFill>
                  <a:schemeClr val="accent6">
                    <a:lumMod val="50000"/>
                  </a:schemeClr>
                </a:solidFill>
                <a:effectLst>
                  <a:outerShdw blurRad="38100" dist="38100" dir="2700000" algn="tl">
                    <a:srgbClr val="000000">
                      <a:alpha val="43137"/>
                    </a:srgbClr>
                  </a:outerShdw>
                </a:effectLst>
              </a:rPr>
              <a:t>Hortaus</a:t>
            </a:r>
            <a:endParaRPr lang="it-IT" sz="6000" b="1" i="1" dirty="0">
              <a:solidFill>
                <a:schemeClr val="accent6">
                  <a:lumMod val="50000"/>
                </a:schemeClr>
              </a:solidFill>
              <a:effectLst>
                <a:outerShdw blurRad="38100" dist="38100" dir="2700000" algn="tl">
                  <a:srgbClr val="000000">
                    <a:alpha val="43137"/>
                  </a:srgbClr>
                </a:outerShdw>
              </a:effectLst>
            </a:endParaRPr>
          </a:p>
        </p:txBody>
      </p:sp>
      <p:pic>
        <p:nvPicPr>
          <p:cNvPr id="317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8000" contrast="100000"/>
                    </a14:imgEffect>
                  </a14:imgLayer>
                </a14:imgProps>
              </a:ext>
              <a:ext uri="{28A0092B-C50C-407E-A947-70E740481C1C}">
                <a14:useLocalDpi xmlns:a14="http://schemas.microsoft.com/office/drawing/2010/main" val="0"/>
              </a:ext>
            </a:extLst>
          </a:blip>
          <a:srcRect/>
          <a:stretch>
            <a:fillRect/>
          </a:stretch>
        </p:blipFill>
        <p:spPr bwMode="auto">
          <a:xfrm>
            <a:off x="107504" y="1258644"/>
            <a:ext cx="8066011" cy="540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ccia a destra 2"/>
          <p:cNvSpPr/>
          <p:nvPr/>
        </p:nvSpPr>
        <p:spPr>
          <a:xfrm>
            <a:off x="216024" y="4581128"/>
            <a:ext cx="827584" cy="504056"/>
          </a:xfrm>
          <a:prstGeom prst="rightArrow">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p:cNvSpPr/>
          <p:nvPr/>
        </p:nvSpPr>
        <p:spPr>
          <a:xfrm>
            <a:off x="216024" y="5229200"/>
            <a:ext cx="827584" cy="504056"/>
          </a:xfrm>
          <a:prstGeom prst="rightArrow">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14</a:t>
            </a:fld>
            <a:endParaRPr lang="it-IT"/>
          </a:p>
        </p:txBody>
      </p:sp>
      <p:sp>
        <p:nvSpPr>
          <p:cNvPr id="8" name="Segnaposto data 7"/>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33841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908720"/>
            <a:ext cx="8229600" cy="1143000"/>
          </a:xfrm>
        </p:spPr>
        <p:txBody>
          <a:bodyPr>
            <a:noAutofit/>
          </a:bodyPr>
          <a:lstStyle/>
          <a:p>
            <a:r>
              <a:rPr lang="it-IT" sz="3200" b="1" i="1" dirty="0" smtClean="0">
                <a:effectLst>
                  <a:outerShdw blurRad="38100" dist="38100" dir="2700000" algn="tl">
                    <a:srgbClr val="000000">
                      <a:alpha val="43137"/>
                    </a:srgbClr>
                  </a:outerShdw>
                </a:effectLst>
              </a:rPr>
              <a:t>Tau  </a:t>
            </a:r>
            <a:r>
              <a:rPr lang="it-IT" sz="3200" b="1" i="1" dirty="0" err="1" smtClean="0">
                <a:effectLst>
                  <a:outerShdw blurRad="38100" dist="38100" dir="2700000" algn="tl">
                    <a:srgbClr val="000000">
                      <a:alpha val="43137"/>
                    </a:srgbClr>
                  </a:outerShdw>
                </a:effectLst>
              </a:rPr>
              <a:t>escaping</a:t>
            </a:r>
            <a:r>
              <a:rPr lang="it-IT" sz="3200" b="1" i="1" dirty="0" smtClean="0">
                <a:effectLst>
                  <a:outerShdw blurRad="38100" dist="38100" dir="2700000" algn="tl">
                    <a:srgbClr val="000000">
                      <a:alpha val="43137"/>
                    </a:srgbClr>
                  </a:outerShdw>
                </a:effectLst>
              </a:rPr>
              <a:t> from Earth</a:t>
            </a:r>
            <a:br>
              <a:rPr lang="it-IT" sz="3200" b="1" i="1" dirty="0" smtClean="0">
                <a:effectLst>
                  <a:outerShdw blurRad="38100" dist="38100" dir="2700000" algn="tl">
                    <a:srgbClr val="000000">
                      <a:alpha val="43137"/>
                    </a:srgbClr>
                  </a:outerShdw>
                </a:effectLst>
              </a:rPr>
            </a:br>
            <a:r>
              <a:rPr lang="it-IT" sz="3200" b="1" i="1" dirty="0" err="1" smtClean="0">
                <a:effectLst>
                  <a:outerShdw blurRad="38100" dist="38100" dir="2700000" algn="tl">
                    <a:srgbClr val="000000">
                      <a:alpha val="43137"/>
                    </a:srgbClr>
                  </a:outerShdw>
                </a:effectLst>
              </a:rPr>
              <a:t>Because</a:t>
            </a:r>
            <a:r>
              <a:rPr lang="it-IT" sz="3200" b="1" i="1" dirty="0" smtClean="0">
                <a:effectLst>
                  <a:outerShdw blurRad="38100" dist="38100" dir="2700000" algn="tl">
                    <a:srgbClr val="000000">
                      <a:alpha val="43137"/>
                    </a:srgbClr>
                  </a:outerShdw>
                </a:effectLst>
              </a:rPr>
              <a:t> Earth </a:t>
            </a:r>
            <a:r>
              <a:rPr lang="it-IT" sz="3200" b="1" i="1" dirty="0" err="1" smtClean="0">
                <a:effectLst>
                  <a:outerShdw blurRad="38100" dist="38100" dir="2700000" algn="tl">
                    <a:srgbClr val="000000">
                      <a:alpha val="43137"/>
                    </a:srgbClr>
                  </a:outerShdw>
                </a:effectLst>
              </a:rPr>
              <a:t>opacity</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mostly</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inclined</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at</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PeV</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upward</a:t>
            </a:r>
            <a:r>
              <a:rPr lang="it-IT" sz="3200" b="1" i="1" dirty="0" smtClean="0">
                <a:effectLst>
                  <a:outerShdw blurRad="38100" dist="38100" dir="2700000" algn="tl">
                    <a:srgbClr val="000000">
                      <a:alpha val="43137"/>
                    </a:srgbClr>
                  </a:outerShdw>
                </a:effectLst>
              </a:rPr>
              <a:t>.  At </a:t>
            </a:r>
            <a:r>
              <a:rPr lang="it-IT" sz="3200" b="1" i="1" dirty="0" err="1" smtClean="0">
                <a:effectLst>
                  <a:outerShdw blurRad="38100" dist="38100" dir="2700000" algn="tl">
                    <a:srgbClr val="000000">
                      <a:alpha val="43137"/>
                    </a:srgbClr>
                  </a:outerShdw>
                </a:effectLst>
              </a:rPr>
              <a:t>EeV</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energy</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only</a:t>
            </a:r>
            <a:r>
              <a:rPr lang="it-IT" sz="3200" b="1" i="1" dirty="0" smtClean="0">
                <a:effectLst>
                  <a:outerShdw blurRad="38100" dist="38100" dir="2700000" algn="tl">
                    <a:srgbClr val="000000">
                      <a:alpha val="43137"/>
                    </a:srgbClr>
                  </a:outerShdw>
                </a:effectLst>
              </a:rPr>
              <a:t> </a:t>
            </a:r>
            <a:r>
              <a:rPr lang="it-IT" sz="3200" b="1" i="1" dirty="0" err="1" smtClean="0">
                <a:effectLst>
                  <a:outerShdw blurRad="38100" dist="38100" dir="2700000" algn="tl">
                    <a:srgbClr val="000000">
                      <a:alpha val="43137"/>
                    </a:srgbClr>
                  </a:outerShdw>
                </a:effectLst>
              </a:rPr>
              <a:t>horizontal</a:t>
            </a:r>
            <a:endParaRPr lang="it-IT" sz="3200" b="1" i="1" dirty="0">
              <a:effectLst>
                <a:outerShdw blurRad="38100" dist="38100" dir="2700000" algn="tl">
                  <a:srgbClr val="000000">
                    <a:alpha val="43137"/>
                  </a:srgbClr>
                </a:outerShdw>
              </a:effectLst>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04864"/>
            <a:ext cx="8229600" cy="1954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964" y="4091532"/>
            <a:ext cx="6311428" cy="2649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ccia a destra 4"/>
          <p:cNvSpPr/>
          <p:nvPr/>
        </p:nvSpPr>
        <p:spPr>
          <a:xfrm>
            <a:off x="216024" y="4581128"/>
            <a:ext cx="827584" cy="504056"/>
          </a:xfrm>
          <a:prstGeom prst="rightArrow">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15</a:t>
            </a:fld>
            <a:endParaRPr lang="it-IT"/>
          </a:p>
        </p:txBody>
      </p:sp>
      <p:sp>
        <p:nvSpPr>
          <p:cNvPr id="8" name="Segnaposto data 7"/>
          <p:cNvSpPr>
            <a:spLocks noGrp="1"/>
          </p:cNvSpPr>
          <p:nvPr>
            <p:ph type="dt" sz="half" idx="10"/>
          </p:nvPr>
        </p:nvSpPr>
        <p:spPr/>
        <p:txBody>
          <a:bodyPr/>
          <a:lstStyle/>
          <a:p>
            <a:r>
              <a:rPr lang="it-IT" smtClean="0"/>
              <a:t>22/09/2019</a:t>
            </a:r>
            <a:endParaRPr lang="it-IT"/>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00808"/>
            <a:ext cx="8219256" cy="1858768"/>
          </a:xfrm>
        </p:spPr>
        <p:txBody>
          <a:bodyPr>
            <a:normAutofit fontScale="90000"/>
          </a:bodyPr>
          <a:lstStyle/>
          <a:p>
            <a:r>
              <a:rPr lang="it-IT" b="1" i="1" dirty="0" smtClean="0">
                <a:solidFill>
                  <a:schemeClr val="accent1">
                    <a:lumMod val="75000"/>
                  </a:schemeClr>
                </a:solidFill>
                <a:effectLst>
                  <a:outerShdw blurRad="38100" dist="38100" dir="2700000" algn="tl">
                    <a:srgbClr val="000000">
                      <a:alpha val="43137"/>
                    </a:srgbClr>
                  </a:outerShdw>
                </a:effectLst>
              </a:rPr>
              <a:t>Tau </a:t>
            </a:r>
            <a:r>
              <a:rPr lang="it-IT" b="1" i="1" dirty="0" err="1" smtClean="0">
                <a:solidFill>
                  <a:schemeClr val="accent1">
                    <a:lumMod val="75000"/>
                  </a:schemeClr>
                </a:solidFill>
                <a:effectLst>
                  <a:outerShdw blurRad="38100" dist="38100" dir="2700000" algn="tl">
                    <a:srgbClr val="000000">
                      <a:alpha val="43137"/>
                    </a:srgbClr>
                  </a:outerShdw>
                </a:effectLst>
              </a:rPr>
              <a:t>Airshower</a:t>
            </a:r>
            <a:r>
              <a:rPr lang="it-IT" b="1" i="1" dirty="0" smtClean="0">
                <a:solidFill>
                  <a:schemeClr val="accent1">
                    <a:lumMod val="75000"/>
                  </a:schemeClr>
                </a:solidFill>
                <a:effectLst>
                  <a:outerShdw blurRad="38100" dist="38100" dir="2700000" algn="tl">
                    <a:srgbClr val="000000">
                      <a:alpha val="43137"/>
                    </a:srgbClr>
                  </a:outerShdw>
                </a:effectLst>
              </a:rPr>
              <a:t> </a:t>
            </a:r>
            <a:r>
              <a:rPr lang="it-IT" b="1" i="1" dirty="0" err="1" smtClean="0">
                <a:solidFill>
                  <a:schemeClr val="accent1">
                    <a:lumMod val="75000"/>
                  </a:schemeClr>
                </a:solidFill>
                <a:effectLst>
                  <a:outerShdw blurRad="38100" dist="38100" dir="2700000" algn="tl">
                    <a:srgbClr val="000000">
                      <a:alpha val="43137"/>
                    </a:srgbClr>
                  </a:outerShdw>
                </a:effectLst>
              </a:rPr>
              <a:t>into</a:t>
            </a:r>
            <a:r>
              <a:rPr lang="it-IT" b="1" i="1" dirty="0" smtClean="0">
                <a:solidFill>
                  <a:schemeClr val="accent1">
                    <a:lumMod val="75000"/>
                  </a:schemeClr>
                </a:solidFill>
                <a:effectLst>
                  <a:outerShdw blurRad="38100" dist="38100" dir="2700000" algn="tl">
                    <a:srgbClr val="000000">
                      <a:alpha val="43137"/>
                    </a:srgbClr>
                  </a:outerShdw>
                </a:effectLst>
              </a:rPr>
              <a:t> </a:t>
            </a:r>
            <a:r>
              <a:rPr lang="it-IT" b="1" i="1" dirty="0" err="1" smtClean="0">
                <a:solidFill>
                  <a:schemeClr val="accent1">
                    <a:lumMod val="75000"/>
                  </a:schemeClr>
                </a:solidFill>
                <a:effectLst>
                  <a:outerShdw blurRad="38100" dist="38100" dir="2700000" algn="tl">
                    <a:srgbClr val="000000">
                      <a:alpha val="43137"/>
                    </a:srgbClr>
                  </a:outerShdw>
                </a:effectLst>
              </a:rPr>
              <a:t>space</a:t>
            </a:r>
            <a:r>
              <a:rPr lang="it-IT" b="1" i="1" dirty="0" smtClean="0">
                <a:solidFill>
                  <a:schemeClr val="accent1">
                    <a:lumMod val="75000"/>
                  </a:schemeClr>
                </a:solidFill>
                <a:effectLst>
                  <a:outerShdw blurRad="38100" dist="38100" dir="2700000" algn="tl">
                    <a:srgbClr val="000000">
                      <a:alpha val="43137"/>
                    </a:srgbClr>
                  </a:outerShdw>
                </a:effectLst>
              </a:rPr>
              <a:t>:</a:t>
            </a:r>
            <a:br>
              <a:rPr lang="it-IT" b="1" i="1" dirty="0" smtClean="0">
                <a:solidFill>
                  <a:schemeClr val="accent1">
                    <a:lumMod val="75000"/>
                  </a:schemeClr>
                </a:solidFill>
                <a:effectLst>
                  <a:outerShdw blurRad="38100" dist="38100" dir="2700000" algn="tl">
                    <a:srgbClr val="000000">
                      <a:alpha val="43137"/>
                    </a:srgbClr>
                  </a:outerShdw>
                </a:effectLst>
              </a:rPr>
            </a:br>
            <a:r>
              <a:rPr lang="it-IT" b="1" i="1" dirty="0" smtClean="0">
                <a:solidFill>
                  <a:schemeClr val="accent1">
                    <a:lumMod val="75000"/>
                  </a:schemeClr>
                </a:solidFill>
                <a:effectLst>
                  <a:outerShdw blurRad="38100" dist="38100" dir="2700000" algn="tl">
                    <a:srgbClr val="000000">
                      <a:alpha val="43137"/>
                    </a:srgbClr>
                  </a:outerShdw>
                </a:effectLst>
              </a:rPr>
              <a:t>POEMMA, JEM-EUSO</a:t>
            </a:r>
            <a:br>
              <a:rPr lang="it-IT" b="1" i="1" dirty="0" smtClean="0">
                <a:solidFill>
                  <a:schemeClr val="accent1">
                    <a:lumMod val="75000"/>
                  </a:schemeClr>
                </a:solidFill>
                <a:effectLst>
                  <a:outerShdw blurRad="38100" dist="38100" dir="2700000" algn="tl">
                    <a:srgbClr val="000000">
                      <a:alpha val="43137"/>
                    </a:srgbClr>
                  </a:outerShdw>
                </a:effectLst>
              </a:rPr>
            </a:br>
            <a:r>
              <a:rPr lang="it-IT" b="1" i="1" dirty="0" err="1" smtClean="0">
                <a:solidFill>
                  <a:schemeClr val="accent6">
                    <a:lumMod val="50000"/>
                  </a:schemeClr>
                </a:solidFill>
                <a:effectLst>
                  <a:outerShdw blurRad="38100" dist="38100" dir="2700000" algn="tl">
                    <a:srgbClr val="000000">
                      <a:alpha val="43137"/>
                    </a:srgbClr>
                  </a:outerShdw>
                </a:effectLst>
              </a:rPr>
              <a:t>See</a:t>
            </a:r>
            <a:r>
              <a:rPr lang="it-IT" b="1" i="1" dirty="0" smtClean="0">
                <a:solidFill>
                  <a:schemeClr val="accent6">
                    <a:lumMod val="50000"/>
                  </a:schemeClr>
                </a:solidFill>
                <a:effectLst>
                  <a:outerShdw blurRad="38100" dist="38100" dir="2700000" algn="tl">
                    <a:srgbClr val="000000">
                      <a:alpha val="43137"/>
                    </a:srgbClr>
                  </a:outerShdw>
                </a:effectLst>
              </a:rPr>
              <a:t>: TAU AIRSHOWER from EARTH  DF et </a:t>
            </a:r>
            <a:r>
              <a:rPr lang="it-IT" b="1" i="1" dirty="0" err="1" smtClean="0">
                <a:solidFill>
                  <a:schemeClr val="accent6">
                    <a:lumMod val="50000"/>
                  </a:schemeClr>
                </a:solidFill>
                <a:effectLst>
                  <a:outerShdw blurRad="38100" dist="38100" dir="2700000" algn="tl">
                    <a:srgbClr val="000000">
                      <a:alpha val="43137"/>
                    </a:srgbClr>
                  </a:outerShdw>
                </a:effectLst>
              </a:rPr>
              <a:t>all</a:t>
            </a:r>
            <a:r>
              <a:rPr lang="it-IT" b="1" i="1" dirty="0" smtClean="0">
                <a:solidFill>
                  <a:schemeClr val="accent6">
                    <a:lumMod val="50000"/>
                  </a:schemeClr>
                </a:solidFill>
                <a:effectLst>
                  <a:outerShdw blurRad="38100" dist="38100" dir="2700000" algn="tl">
                    <a:srgbClr val="000000">
                      <a:alpha val="43137"/>
                    </a:srgbClr>
                  </a:outerShdw>
                </a:effectLst>
              </a:rPr>
              <a:t>, </a:t>
            </a:r>
            <a:r>
              <a:rPr lang="it-IT" b="1" i="1" dirty="0" err="1" smtClean="0">
                <a:solidFill>
                  <a:schemeClr val="accent6">
                    <a:lumMod val="50000"/>
                  </a:schemeClr>
                </a:solidFill>
                <a:effectLst>
                  <a:outerShdw blurRad="38100" dist="38100" dir="2700000" algn="tl">
                    <a:srgbClr val="000000">
                      <a:alpha val="43137"/>
                    </a:srgbClr>
                  </a:outerShdw>
                </a:effectLst>
              </a:rPr>
              <a:t>Apj</a:t>
            </a:r>
            <a:r>
              <a:rPr lang="it-IT" b="1" i="1" dirty="0" smtClean="0">
                <a:solidFill>
                  <a:schemeClr val="accent6">
                    <a:lumMod val="50000"/>
                  </a:schemeClr>
                </a:solidFill>
                <a:effectLst>
                  <a:outerShdw blurRad="38100" dist="38100" dir="2700000" algn="tl">
                    <a:srgbClr val="000000">
                      <a:alpha val="43137"/>
                    </a:srgbClr>
                  </a:outerShdw>
                </a:effectLst>
              </a:rPr>
              <a:t> 2004</a:t>
            </a:r>
            <a:r>
              <a:rPr lang="it-IT" b="1" i="1" dirty="0" smtClean="0">
                <a:solidFill>
                  <a:schemeClr val="accent1">
                    <a:lumMod val="75000"/>
                  </a:schemeClr>
                </a:solidFill>
                <a:effectLst>
                  <a:outerShdw blurRad="38100" dist="38100" dir="2700000" algn="tl">
                    <a:srgbClr val="000000">
                      <a:alpha val="43137"/>
                    </a:srgbClr>
                  </a:outerShdw>
                </a:effectLst>
              </a:rPr>
              <a:t/>
            </a:r>
            <a:br>
              <a:rPr lang="it-IT" b="1" i="1" dirty="0" smtClean="0">
                <a:solidFill>
                  <a:schemeClr val="accent1">
                    <a:lumMod val="75000"/>
                  </a:schemeClr>
                </a:solidFill>
                <a:effectLst>
                  <a:outerShdw blurRad="38100" dist="38100" dir="2700000" algn="tl">
                    <a:srgbClr val="000000">
                      <a:alpha val="43137"/>
                    </a:srgbClr>
                  </a:outerShdw>
                </a:effectLst>
              </a:rPr>
            </a:br>
            <a:endParaRPr lang="it-IT" b="1" i="1" dirty="0">
              <a:solidFill>
                <a:schemeClr val="accent1">
                  <a:lumMod val="75000"/>
                </a:schemeClr>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994904"/>
            <a:ext cx="7488986" cy="357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16</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4197752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704088"/>
            <a:ext cx="7931224" cy="924712"/>
          </a:xfrm>
        </p:spPr>
        <p:txBody>
          <a:bodyPr>
            <a:normAutofit fontScale="90000"/>
          </a:bodyPr>
          <a:lstStyle/>
          <a:p>
            <a:r>
              <a:rPr lang="it-IT" b="1" i="1" dirty="0" err="1" smtClean="0">
                <a:solidFill>
                  <a:schemeClr val="accent6">
                    <a:lumMod val="50000"/>
                  </a:schemeClr>
                </a:solidFill>
                <a:effectLst>
                  <a:outerShdw blurRad="38100" dist="38100" dir="2700000" algn="tl">
                    <a:srgbClr val="000000">
                      <a:alpha val="43137"/>
                    </a:srgbClr>
                  </a:outerShdw>
                </a:effectLst>
              </a:rPr>
              <a:t>Euso</a:t>
            </a:r>
            <a:r>
              <a:rPr lang="it-IT" b="1" i="1" dirty="0" smtClean="0">
                <a:solidFill>
                  <a:schemeClr val="accent6">
                    <a:lumMod val="50000"/>
                  </a:schemeClr>
                </a:solidFill>
                <a:effectLst>
                  <a:outerShdw blurRad="38100" dist="38100" dir="2700000" algn="tl">
                    <a:srgbClr val="000000">
                      <a:alpha val="43137"/>
                    </a:srgbClr>
                  </a:outerShdw>
                </a:effectLst>
              </a:rPr>
              <a:t> </a:t>
            </a:r>
            <a:r>
              <a:rPr lang="it-IT" b="1" i="1" dirty="0" err="1" smtClean="0">
                <a:solidFill>
                  <a:schemeClr val="accent6">
                    <a:lumMod val="50000"/>
                  </a:schemeClr>
                </a:solidFill>
                <a:effectLst>
                  <a:outerShdw blurRad="38100" dist="38100" dir="2700000" algn="tl">
                    <a:srgbClr val="000000">
                      <a:alpha val="43137"/>
                    </a:srgbClr>
                  </a:outerShdw>
                </a:effectLst>
              </a:rPr>
              <a:t>Horizontal</a:t>
            </a:r>
            <a:r>
              <a:rPr lang="it-IT" b="1" i="1" dirty="0" smtClean="0">
                <a:solidFill>
                  <a:schemeClr val="accent6">
                    <a:lumMod val="50000"/>
                  </a:schemeClr>
                </a:solidFill>
                <a:effectLst>
                  <a:outerShdw blurRad="38100" dist="38100" dir="2700000" algn="tl">
                    <a:srgbClr val="000000">
                      <a:alpha val="43137"/>
                    </a:srgbClr>
                  </a:outerShdw>
                </a:effectLst>
              </a:rPr>
              <a:t> and </a:t>
            </a:r>
            <a:r>
              <a:rPr lang="it-IT" b="1" i="1" dirty="0" err="1" smtClean="0">
                <a:solidFill>
                  <a:schemeClr val="accent6">
                    <a:lumMod val="50000"/>
                  </a:schemeClr>
                </a:solidFill>
                <a:effectLst>
                  <a:outerShdw blurRad="38100" dist="38100" dir="2700000" algn="tl">
                    <a:srgbClr val="000000">
                      <a:alpha val="43137"/>
                    </a:srgbClr>
                  </a:outerShdw>
                </a:effectLst>
              </a:rPr>
              <a:t>Upward</a:t>
            </a:r>
            <a:r>
              <a:rPr lang="it-IT" b="1" i="1" dirty="0" smtClean="0">
                <a:solidFill>
                  <a:schemeClr val="accent6">
                    <a:lumMod val="50000"/>
                  </a:schemeClr>
                </a:solidFill>
                <a:effectLst>
                  <a:outerShdw blurRad="38100" dist="38100" dir="2700000" algn="tl">
                    <a:srgbClr val="000000">
                      <a:alpha val="43137"/>
                    </a:srgbClr>
                  </a:outerShdw>
                </a:effectLst>
              </a:rPr>
              <a:t> tau</a:t>
            </a:r>
            <a:br>
              <a:rPr lang="it-IT" b="1" i="1" dirty="0" smtClean="0">
                <a:solidFill>
                  <a:schemeClr val="accent6">
                    <a:lumMod val="50000"/>
                  </a:schemeClr>
                </a:solidFill>
                <a:effectLst>
                  <a:outerShdw blurRad="38100" dist="38100" dir="2700000" algn="tl">
                    <a:srgbClr val="000000">
                      <a:alpha val="43137"/>
                    </a:srgbClr>
                  </a:outerShdw>
                </a:effectLst>
              </a:rPr>
            </a:br>
            <a:r>
              <a:rPr lang="it-IT" b="1" i="1" dirty="0" smtClean="0">
                <a:solidFill>
                  <a:schemeClr val="accent6">
                    <a:lumMod val="50000"/>
                  </a:schemeClr>
                </a:solidFill>
                <a:effectLst>
                  <a:outerShdw blurRad="38100" dist="38100" dir="2700000" algn="tl">
                    <a:srgbClr val="000000">
                      <a:alpha val="43137"/>
                    </a:srgbClr>
                  </a:outerShdw>
                </a:effectLst>
              </a:rPr>
              <a:t>rare, </a:t>
            </a:r>
            <a:r>
              <a:rPr lang="it-IT" b="1" i="1" dirty="0" err="1" smtClean="0">
                <a:solidFill>
                  <a:schemeClr val="accent6">
                    <a:lumMod val="50000"/>
                  </a:schemeClr>
                </a:solidFill>
                <a:effectLst>
                  <a:outerShdw blurRad="38100" dist="38100" dir="2700000" algn="tl">
                    <a:srgbClr val="000000">
                      <a:alpha val="43137"/>
                    </a:srgbClr>
                  </a:outerShdw>
                </a:effectLst>
              </a:rPr>
              <a:t>mostly</a:t>
            </a:r>
            <a:r>
              <a:rPr lang="it-IT" b="1" i="1" dirty="0" smtClean="0">
                <a:solidFill>
                  <a:schemeClr val="accent6">
                    <a:lumMod val="50000"/>
                  </a:schemeClr>
                </a:solidFill>
                <a:effectLst>
                  <a:outerShdw blurRad="38100" dist="38100" dir="2700000" algn="tl">
                    <a:srgbClr val="000000">
                      <a:alpha val="43137"/>
                    </a:srgbClr>
                  </a:outerShdw>
                </a:effectLst>
              </a:rPr>
              <a:t> </a:t>
            </a:r>
            <a:r>
              <a:rPr lang="it-IT" b="1" i="1" dirty="0" err="1" smtClean="0">
                <a:solidFill>
                  <a:schemeClr val="accent6">
                    <a:lumMod val="50000"/>
                  </a:schemeClr>
                </a:solidFill>
                <a:effectLst>
                  <a:outerShdw blurRad="38100" dist="38100" dir="2700000" algn="tl">
                    <a:srgbClr val="000000">
                      <a:alpha val="43137"/>
                    </a:srgbClr>
                  </a:outerShdw>
                </a:effectLst>
              </a:rPr>
              <a:t>at</a:t>
            </a:r>
            <a:r>
              <a:rPr lang="it-IT" b="1" i="1" dirty="0" smtClean="0">
                <a:solidFill>
                  <a:schemeClr val="accent6">
                    <a:lumMod val="50000"/>
                  </a:schemeClr>
                </a:solidFill>
                <a:effectLst>
                  <a:outerShdw blurRad="38100" dist="38100" dir="2700000" algn="tl">
                    <a:srgbClr val="000000">
                      <a:alpha val="43137"/>
                    </a:srgbClr>
                  </a:outerShdw>
                </a:effectLst>
              </a:rPr>
              <a:t> Earth </a:t>
            </a:r>
            <a:r>
              <a:rPr lang="it-IT" b="1" i="1" dirty="0" err="1" smtClean="0">
                <a:solidFill>
                  <a:schemeClr val="accent6">
                    <a:lumMod val="50000"/>
                  </a:schemeClr>
                </a:solidFill>
                <a:effectLst>
                  <a:outerShdw blurRad="38100" dist="38100" dir="2700000" algn="tl">
                    <a:srgbClr val="000000">
                      <a:alpha val="43137"/>
                    </a:srgbClr>
                  </a:outerShdw>
                </a:effectLst>
              </a:rPr>
              <a:t>horizons</a:t>
            </a:r>
            <a:endParaRPr lang="it-IT" b="1" i="1" dirty="0">
              <a:solidFill>
                <a:schemeClr val="accent6">
                  <a:lumMod val="50000"/>
                </a:schemeClr>
              </a:solidFill>
              <a:effectLst>
                <a:outerShdw blurRad="38100" dist="38100" dir="2700000" algn="tl">
                  <a:srgbClr val="000000">
                    <a:alpha val="43137"/>
                  </a:srgbClr>
                </a:outerShdw>
              </a:effectLst>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814387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17</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329147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i="1" dirty="0" smtClean="0">
                <a:solidFill>
                  <a:schemeClr val="accent1">
                    <a:lumMod val="75000"/>
                  </a:schemeClr>
                </a:solidFill>
                <a:effectLst>
                  <a:outerShdw blurRad="38100" dist="38100" dir="2700000" algn="tl">
                    <a:srgbClr val="000000">
                      <a:alpha val="43137"/>
                    </a:srgbClr>
                  </a:outerShdw>
                </a:effectLst>
              </a:rPr>
              <a:t>How to estimate the </a:t>
            </a:r>
            <a:r>
              <a:rPr lang="it-IT" b="1" i="1" dirty="0" err="1" smtClean="0">
                <a:solidFill>
                  <a:schemeClr val="accent1">
                    <a:lumMod val="75000"/>
                  </a:schemeClr>
                </a:solidFill>
                <a:effectLst>
                  <a:outerShdw blurRad="38100" dist="38100" dir="2700000" algn="tl">
                    <a:srgbClr val="000000">
                      <a:alpha val="43137"/>
                    </a:srgbClr>
                  </a:outerShdw>
                </a:effectLst>
              </a:rPr>
              <a:t>Upward</a:t>
            </a:r>
            <a:r>
              <a:rPr lang="it-IT" b="1" i="1" dirty="0" smtClean="0">
                <a:solidFill>
                  <a:schemeClr val="accent1">
                    <a:lumMod val="75000"/>
                  </a:schemeClr>
                </a:solidFill>
                <a:effectLst>
                  <a:outerShdw blurRad="38100" dist="38100" dir="2700000" algn="tl">
                    <a:srgbClr val="000000">
                      <a:alpha val="43137"/>
                    </a:srgbClr>
                  </a:outerShdw>
                </a:effectLst>
              </a:rPr>
              <a:t> Tau?</a:t>
            </a:r>
            <a:endParaRPr lang="it-IT" b="1" i="1" dirty="0">
              <a:solidFill>
                <a:schemeClr val="accent1">
                  <a:lumMod val="75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44" y="2029060"/>
            <a:ext cx="4608512" cy="471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18</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301010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795320" cy="420656"/>
          </a:xfrm>
        </p:spPr>
        <p:txBody>
          <a:bodyPr>
            <a:normAutofit fontScale="90000"/>
          </a:bodyPr>
          <a:lstStyle/>
          <a:p>
            <a:r>
              <a:rPr lang="it-IT" b="1" i="1" dirty="0" smtClean="0">
                <a:effectLst>
                  <a:outerShdw blurRad="38100" dist="38100" dir="2700000" algn="tl">
                    <a:srgbClr val="000000">
                      <a:alpha val="43137"/>
                    </a:srgbClr>
                  </a:outerShdw>
                </a:effectLst>
              </a:rPr>
              <a:t>The Earth </a:t>
            </a:r>
            <a:r>
              <a:rPr lang="it-IT" b="1" i="1" dirty="0" err="1" smtClean="0">
                <a:effectLst>
                  <a:outerShdw blurRad="38100" dist="38100" dir="2700000" algn="tl">
                    <a:srgbClr val="000000">
                      <a:alpha val="43137"/>
                    </a:srgbClr>
                  </a:outerShdw>
                </a:effectLst>
              </a:rPr>
              <a:t>skin</a:t>
            </a:r>
            <a:r>
              <a:rPr lang="it-IT" b="1" i="1" dirty="0" smtClean="0">
                <a:effectLst>
                  <a:outerShdw blurRad="38100" dist="38100" dir="2700000" algn="tl">
                    <a:srgbClr val="000000">
                      <a:alpha val="43137"/>
                    </a:srgbClr>
                  </a:outerShdw>
                </a:effectLst>
              </a:rPr>
              <a:t> for </a:t>
            </a:r>
            <a:r>
              <a:rPr lang="it-IT" b="1" i="1" dirty="0" err="1" smtClean="0">
                <a:effectLst>
                  <a:outerShdw blurRad="38100" dist="38100" dir="2700000" algn="tl">
                    <a:srgbClr val="000000">
                      <a:alpha val="43137"/>
                    </a:srgbClr>
                  </a:outerShdw>
                </a:effectLst>
              </a:rPr>
              <a:t>skimming</a:t>
            </a:r>
            <a:r>
              <a:rPr lang="it-IT" b="1" i="1" dirty="0" smtClean="0">
                <a:effectLst>
                  <a:outerShdw blurRad="38100" dist="38100" dir="2700000" algn="tl">
                    <a:srgbClr val="000000">
                      <a:alpha val="43137"/>
                    </a:srgbClr>
                  </a:outerShdw>
                </a:effectLst>
              </a:rPr>
              <a:t> tau </a:t>
            </a:r>
            <a:endParaRPr lang="it-IT" b="1" i="1"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1268760"/>
            <a:ext cx="6105525"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19</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198720"/>
            <a:ext cx="4572000" cy="108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327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363272" cy="592974"/>
          </a:xfrm>
        </p:spPr>
        <p:txBody>
          <a:bodyPr>
            <a:noAutofit/>
          </a:bodyPr>
          <a:lstStyle/>
          <a:p>
            <a:r>
              <a:rPr lang="it-IT" sz="3600" b="1" i="1" dirty="0" smtClean="0">
                <a:solidFill>
                  <a:schemeClr val="accent1">
                    <a:lumMod val="75000"/>
                  </a:schemeClr>
                </a:solidFill>
              </a:rPr>
              <a:t>Neutrino </a:t>
            </a:r>
            <a:r>
              <a:rPr lang="it-IT" sz="3600" b="1" i="1" dirty="0" err="1" smtClean="0">
                <a:solidFill>
                  <a:schemeClr val="accent1">
                    <a:lumMod val="75000"/>
                  </a:schemeClr>
                </a:solidFill>
              </a:rPr>
              <a:t>Astronomy</a:t>
            </a:r>
            <a:r>
              <a:rPr lang="it-IT" sz="3600" b="1" i="1" dirty="0" smtClean="0">
                <a:solidFill>
                  <a:schemeClr val="accent1">
                    <a:lumMod val="75000"/>
                  </a:schemeClr>
                </a:solidFill>
              </a:rPr>
              <a:t>: MUON </a:t>
            </a:r>
            <a:r>
              <a:rPr lang="it-IT" sz="3600" b="1" i="1" dirty="0" smtClean="0">
                <a:solidFill>
                  <a:schemeClr val="accent1">
                    <a:lumMod val="75000"/>
                  </a:schemeClr>
                </a:solidFill>
                <a:sym typeface="Wingdings" panose="05000000000000000000" pitchFamily="2" charset="2"/>
              </a:rPr>
              <a:t> Tau</a:t>
            </a:r>
            <a:endParaRPr lang="it-IT" sz="3600" b="1" i="1" dirty="0">
              <a:solidFill>
                <a:schemeClr val="accent1">
                  <a:lumMod val="75000"/>
                </a:schemeClr>
              </a:solidFill>
            </a:endParaRPr>
          </a:p>
        </p:txBody>
      </p:sp>
      <p:sp>
        <p:nvSpPr>
          <p:cNvPr id="3" name="Segnaposto contenuto 2"/>
          <p:cNvSpPr>
            <a:spLocks noGrp="1"/>
          </p:cNvSpPr>
          <p:nvPr>
            <p:ph idx="1"/>
          </p:nvPr>
        </p:nvSpPr>
        <p:spPr>
          <a:xfrm>
            <a:off x="460374" y="692696"/>
            <a:ext cx="8683626" cy="6408712"/>
          </a:xfrm>
        </p:spPr>
        <p:txBody>
          <a:bodyPr>
            <a:normAutofit fontScale="77500" lnSpcReduction="20000"/>
          </a:bodyPr>
          <a:lstStyle/>
          <a:p>
            <a:r>
              <a:rPr lang="it-IT" b="1" i="1" dirty="0" err="1" smtClean="0">
                <a:solidFill>
                  <a:schemeClr val="accent6">
                    <a:lumMod val="50000"/>
                  </a:schemeClr>
                </a:solidFill>
              </a:rPr>
              <a:t>Because</a:t>
            </a:r>
            <a:r>
              <a:rPr lang="it-IT" b="1" i="1" dirty="0" smtClean="0">
                <a:solidFill>
                  <a:schemeClr val="accent6">
                    <a:lumMod val="50000"/>
                  </a:schemeClr>
                </a:solidFill>
              </a:rPr>
              <a:t> of CR </a:t>
            </a:r>
            <a:r>
              <a:rPr lang="it-IT" b="1" i="1" dirty="0" err="1" smtClean="0">
                <a:solidFill>
                  <a:schemeClr val="accent6">
                    <a:lumMod val="50000"/>
                  </a:schemeClr>
                </a:solidFill>
              </a:rPr>
              <a:t>their</a:t>
            </a:r>
            <a:r>
              <a:rPr lang="it-IT" b="1" i="1" dirty="0" smtClean="0">
                <a:solidFill>
                  <a:schemeClr val="accent6">
                    <a:lumMod val="50000"/>
                  </a:schemeClr>
                </a:solidFill>
              </a:rPr>
              <a:t> </a:t>
            </a:r>
            <a:r>
              <a:rPr lang="it-IT" b="1" i="1" dirty="0" err="1" smtClean="0">
                <a:solidFill>
                  <a:schemeClr val="accent6">
                    <a:lumMod val="50000"/>
                  </a:schemeClr>
                </a:solidFill>
              </a:rPr>
              <a:t>interactions</a:t>
            </a:r>
            <a:r>
              <a:rPr lang="it-IT" b="1" i="1" dirty="0" smtClean="0">
                <a:solidFill>
                  <a:schemeClr val="accent6">
                    <a:lumMod val="50000"/>
                  </a:schemeClr>
                </a:solidFill>
              </a:rPr>
              <a:t> in </a:t>
            </a:r>
            <a:r>
              <a:rPr lang="it-IT" b="1" i="1" dirty="0" err="1" smtClean="0">
                <a:solidFill>
                  <a:schemeClr val="accent6">
                    <a:lumMod val="50000"/>
                  </a:schemeClr>
                </a:solidFill>
              </a:rPr>
              <a:t>atmosphere</a:t>
            </a:r>
            <a:r>
              <a:rPr lang="it-IT" b="1" i="1" dirty="0">
                <a:solidFill>
                  <a:schemeClr val="accent6">
                    <a:lumMod val="50000"/>
                  </a:schemeClr>
                </a:solidFill>
              </a:rPr>
              <a:t> </a:t>
            </a:r>
            <a:r>
              <a:rPr lang="it-IT" b="1" i="1" dirty="0" err="1" smtClean="0">
                <a:solidFill>
                  <a:schemeClr val="accent6">
                    <a:lumMod val="50000"/>
                  </a:schemeClr>
                </a:solidFill>
              </a:rPr>
              <a:t>we</a:t>
            </a:r>
            <a:r>
              <a:rPr lang="it-IT" b="1" i="1" dirty="0" smtClean="0">
                <a:solidFill>
                  <a:schemeClr val="accent6">
                    <a:lumMod val="50000"/>
                  </a:schemeClr>
                </a:solidFill>
              </a:rPr>
              <a:t>  </a:t>
            </a:r>
            <a:r>
              <a:rPr lang="it-IT" b="1" i="1" dirty="0" err="1" smtClean="0">
                <a:solidFill>
                  <a:schemeClr val="accent6">
                    <a:lumMod val="50000"/>
                  </a:schemeClr>
                </a:solidFill>
              </a:rPr>
              <a:t>observe</a:t>
            </a:r>
            <a:r>
              <a:rPr lang="it-IT" b="1" i="1" dirty="0" smtClean="0">
                <a:solidFill>
                  <a:schemeClr val="accent6">
                    <a:lumMod val="50000"/>
                  </a:schemeClr>
                </a:solidFill>
              </a:rPr>
              <a:t> on Earth </a:t>
            </a:r>
            <a:r>
              <a:rPr lang="it-IT" b="1" i="1" dirty="0" err="1" smtClean="0">
                <a:solidFill>
                  <a:schemeClr val="accent6">
                    <a:lumMod val="50000"/>
                  </a:schemeClr>
                </a:solidFill>
              </a:rPr>
              <a:t>also</a:t>
            </a:r>
            <a:r>
              <a:rPr lang="it-IT" b="1" i="1" dirty="0" smtClean="0">
                <a:solidFill>
                  <a:schemeClr val="accent6">
                    <a:lumMod val="50000"/>
                  </a:schemeClr>
                </a:solidFill>
              </a:rPr>
              <a:t>  a </a:t>
            </a:r>
            <a:r>
              <a:rPr lang="it-IT" b="1" i="1" dirty="0" err="1" smtClean="0">
                <a:solidFill>
                  <a:schemeClr val="accent6">
                    <a:lumMod val="50000"/>
                  </a:schemeClr>
                </a:solidFill>
              </a:rPr>
              <a:t>huge</a:t>
            </a:r>
            <a:r>
              <a:rPr lang="it-IT" b="1" i="1" dirty="0" smtClean="0">
                <a:solidFill>
                  <a:schemeClr val="accent6">
                    <a:lumMod val="50000"/>
                  </a:schemeClr>
                </a:solidFill>
              </a:rPr>
              <a:t> </a:t>
            </a:r>
            <a:r>
              <a:rPr lang="it-IT" b="1" i="1" dirty="0" err="1" smtClean="0">
                <a:solidFill>
                  <a:schemeClr val="accent6">
                    <a:lumMod val="50000"/>
                  </a:schemeClr>
                </a:solidFill>
              </a:rPr>
              <a:t>rain</a:t>
            </a:r>
            <a:r>
              <a:rPr lang="it-IT" b="1" i="1" dirty="0" smtClean="0">
                <a:solidFill>
                  <a:schemeClr val="accent6">
                    <a:lumMod val="50000"/>
                  </a:schemeClr>
                </a:solidFill>
              </a:rPr>
              <a:t> of </a:t>
            </a:r>
            <a:r>
              <a:rPr lang="it-IT" b="1" i="1" dirty="0" err="1" smtClean="0">
                <a:solidFill>
                  <a:schemeClr val="accent6">
                    <a:lumMod val="50000"/>
                  </a:schemeClr>
                </a:solidFill>
              </a:rPr>
              <a:t>atmospheric</a:t>
            </a:r>
            <a:r>
              <a:rPr lang="it-IT" b="1" i="1" dirty="0" smtClean="0">
                <a:solidFill>
                  <a:schemeClr val="accent6">
                    <a:lumMod val="50000"/>
                  </a:schemeClr>
                </a:solidFill>
              </a:rPr>
              <a:t>  </a:t>
            </a:r>
            <a:r>
              <a:rPr lang="it-IT" b="1" i="1" dirty="0" err="1" smtClean="0">
                <a:solidFill>
                  <a:schemeClr val="accent6">
                    <a:lumMod val="50000"/>
                  </a:schemeClr>
                </a:solidFill>
              </a:rPr>
              <a:t>secondaries</a:t>
            </a:r>
            <a:r>
              <a:rPr lang="it-IT" b="1" i="1" dirty="0">
                <a:solidFill>
                  <a:schemeClr val="accent6">
                    <a:lumMod val="50000"/>
                  </a:schemeClr>
                </a:solidFill>
              </a:rPr>
              <a:t> </a:t>
            </a:r>
            <a:r>
              <a:rPr lang="it-IT" b="1" i="1" dirty="0" err="1" smtClean="0">
                <a:solidFill>
                  <a:schemeClr val="accent6">
                    <a:lumMod val="50000"/>
                  </a:schemeClr>
                </a:solidFill>
              </a:rPr>
              <a:t>as</a:t>
            </a:r>
            <a:r>
              <a:rPr lang="it-IT" b="1" i="1" dirty="0" smtClean="0">
                <a:solidFill>
                  <a:schemeClr val="accent6">
                    <a:lumMod val="50000"/>
                  </a:schemeClr>
                </a:solidFill>
              </a:rPr>
              <a:t> </a:t>
            </a:r>
            <a:r>
              <a:rPr lang="it-IT" b="1" i="1" dirty="0" err="1" smtClean="0">
                <a:solidFill>
                  <a:schemeClr val="accent6">
                    <a:lumMod val="50000"/>
                  </a:schemeClr>
                </a:solidFill>
              </a:rPr>
              <a:t>muons</a:t>
            </a:r>
            <a:r>
              <a:rPr lang="it-IT" b="1" i="1" dirty="0" smtClean="0">
                <a:solidFill>
                  <a:schemeClr val="accent6">
                    <a:lumMod val="50000"/>
                  </a:schemeClr>
                </a:solidFill>
              </a:rPr>
              <a:t> and </a:t>
            </a:r>
            <a:r>
              <a:rPr lang="it-IT" b="1" i="1" dirty="0" err="1" smtClean="0">
                <a:solidFill>
                  <a:schemeClr val="accent6">
                    <a:lumMod val="50000"/>
                  </a:schemeClr>
                </a:solidFill>
              </a:rPr>
              <a:t>neutrinos</a:t>
            </a:r>
            <a:r>
              <a:rPr lang="it-IT" b="1" i="1" dirty="0" smtClean="0">
                <a:solidFill>
                  <a:schemeClr val="accent6">
                    <a:lumMod val="50000"/>
                  </a:schemeClr>
                </a:solidFill>
              </a:rPr>
              <a:t>. Just </a:t>
            </a:r>
            <a:r>
              <a:rPr lang="it-IT" b="1" i="1" dirty="0" err="1" smtClean="0">
                <a:solidFill>
                  <a:schemeClr val="accent6">
                    <a:lumMod val="50000"/>
                  </a:schemeClr>
                </a:solidFill>
              </a:rPr>
              <a:t>Noise</a:t>
            </a:r>
            <a:r>
              <a:rPr lang="it-IT" b="1" i="1" dirty="0" smtClean="0">
                <a:solidFill>
                  <a:schemeClr val="accent6">
                    <a:lumMod val="50000"/>
                  </a:schemeClr>
                </a:solidFill>
              </a:rPr>
              <a:t>. </a:t>
            </a:r>
          </a:p>
          <a:p>
            <a:endParaRPr lang="it-IT" b="1" dirty="0" smtClean="0"/>
          </a:p>
          <a:p>
            <a:r>
              <a:rPr lang="it-IT" b="1" dirty="0" err="1" smtClean="0">
                <a:solidFill>
                  <a:srgbClr val="7030A0"/>
                </a:solidFill>
              </a:rPr>
              <a:t>Because</a:t>
            </a:r>
            <a:r>
              <a:rPr lang="it-IT" b="1" dirty="0" smtClean="0">
                <a:solidFill>
                  <a:srgbClr val="7030A0"/>
                </a:solidFill>
              </a:rPr>
              <a:t> of the neutrino are </a:t>
            </a:r>
            <a:r>
              <a:rPr lang="it-IT" b="1" dirty="0" err="1" smtClean="0">
                <a:solidFill>
                  <a:srgbClr val="7030A0"/>
                </a:solidFill>
              </a:rPr>
              <a:t>neutral</a:t>
            </a:r>
            <a:r>
              <a:rPr lang="it-IT" b="1" dirty="0" smtClean="0">
                <a:solidFill>
                  <a:srgbClr val="7030A0"/>
                </a:solidFill>
              </a:rPr>
              <a:t>  </a:t>
            </a:r>
            <a:r>
              <a:rPr lang="it-IT" b="1" dirty="0" err="1" smtClean="0">
                <a:solidFill>
                  <a:srgbClr val="7030A0"/>
                </a:solidFill>
              </a:rPr>
              <a:t>they</a:t>
            </a:r>
            <a:r>
              <a:rPr lang="it-IT" b="1" dirty="0" smtClean="0">
                <a:solidFill>
                  <a:srgbClr val="7030A0"/>
                </a:solidFill>
              </a:rPr>
              <a:t> are </a:t>
            </a:r>
            <a:r>
              <a:rPr lang="it-IT" b="1" dirty="0" err="1" smtClean="0">
                <a:solidFill>
                  <a:srgbClr val="7030A0"/>
                </a:solidFill>
              </a:rPr>
              <a:t>undeflected</a:t>
            </a:r>
            <a:r>
              <a:rPr lang="it-IT" b="1" dirty="0" smtClean="0">
                <a:solidFill>
                  <a:srgbClr val="7030A0"/>
                </a:solidFill>
              </a:rPr>
              <a:t> and </a:t>
            </a:r>
            <a:r>
              <a:rPr lang="it-IT" b="1" dirty="0" err="1" smtClean="0">
                <a:solidFill>
                  <a:srgbClr val="7030A0"/>
                </a:solidFill>
              </a:rPr>
              <a:t>they</a:t>
            </a:r>
            <a:r>
              <a:rPr lang="it-IT" b="1" dirty="0" smtClean="0">
                <a:solidFill>
                  <a:srgbClr val="7030A0"/>
                </a:solidFill>
              </a:rPr>
              <a:t> </a:t>
            </a:r>
            <a:r>
              <a:rPr lang="it-IT" b="1" dirty="0" err="1" smtClean="0">
                <a:solidFill>
                  <a:srgbClr val="7030A0"/>
                </a:solidFill>
              </a:rPr>
              <a:t>may</a:t>
            </a:r>
            <a:r>
              <a:rPr lang="it-IT" b="1" dirty="0" smtClean="0">
                <a:solidFill>
                  <a:srgbClr val="7030A0"/>
                </a:solidFill>
              </a:rPr>
              <a:t> </a:t>
            </a:r>
            <a:r>
              <a:rPr lang="it-IT" b="1" dirty="0" err="1" smtClean="0">
                <a:solidFill>
                  <a:srgbClr val="7030A0"/>
                </a:solidFill>
              </a:rPr>
              <a:t>also</a:t>
            </a:r>
            <a:r>
              <a:rPr lang="it-IT" b="1" dirty="0" smtClean="0">
                <a:solidFill>
                  <a:srgbClr val="7030A0"/>
                </a:solidFill>
              </a:rPr>
              <a:t> </a:t>
            </a:r>
            <a:r>
              <a:rPr lang="it-IT" b="1" dirty="0" err="1" smtClean="0">
                <a:solidFill>
                  <a:srgbClr val="7030A0"/>
                </a:solidFill>
              </a:rPr>
              <a:t>lead</a:t>
            </a:r>
            <a:r>
              <a:rPr lang="it-IT" b="1" dirty="0" smtClean="0">
                <a:solidFill>
                  <a:srgbClr val="7030A0"/>
                </a:solidFill>
              </a:rPr>
              <a:t> to a </a:t>
            </a:r>
            <a:r>
              <a:rPr lang="it-IT" b="1" dirty="0" err="1" smtClean="0">
                <a:solidFill>
                  <a:srgbClr val="7030A0"/>
                </a:solidFill>
              </a:rPr>
              <a:t>deeper</a:t>
            </a:r>
            <a:r>
              <a:rPr lang="it-IT" b="1" dirty="0" smtClean="0">
                <a:solidFill>
                  <a:srgbClr val="7030A0"/>
                </a:solidFill>
              </a:rPr>
              <a:t> hard  </a:t>
            </a:r>
            <a:r>
              <a:rPr lang="it-IT" b="1" dirty="0" err="1" smtClean="0">
                <a:solidFill>
                  <a:srgbClr val="7030A0"/>
                </a:solidFill>
              </a:rPr>
              <a:t>astronomy</a:t>
            </a:r>
            <a:r>
              <a:rPr lang="it-IT" b="1" dirty="0" smtClean="0">
                <a:solidFill>
                  <a:srgbClr val="7030A0"/>
                </a:solidFill>
              </a:rPr>
              <a:t>,  </a:t>
            </a:r>
            <a:r>
              <a:rPr lang="it-IT" b="1" dirty="0" err="1" smtClean="0">
                <a:solidFill>
                  <a:srgbClr val="7030A0"/>
                </a:solidFill>
              </a:rPr>
              <a:t>as</a:t>
            </a:r>
            <a:r>
              <a:rPr lang="it-IT" b="1" dirty="0" smtClean="0">
                <a:solidFill>
                  <a:srgbClr val="7030A0"/>
                </a:solidFill>
              </a:rPr>
              <a:t> the </a:t>
            </a:r>
            <a:r>
              <a:rPr lang="it-IT" b="1" dirty="0" err="1" smtClean="0">
                <a:solidFill>
                  <a:srgbClr val="7030A0"/>
                </a:solidFill>
              </a:rPr>
              <a:t>observed</a:t>
            </a:r>
            <a:r>
              <a:rPr lang="it-IT" b="1" dirty="0" smtClean="0">
                <a:solidFill>
                  <a:srgbClr val="7030A0"/>
                </a:solidFill>
              </a:rPr>
              <a:t> </a:t>
            </a:r>
            <a:r>
              <a:rPr lang="it-IT" b="1" dirty="0" err="1" smtClean="0">
                <a:solidFill>
                  <a:srgbClr val="7030A0"/>
                </a:solidFill>
              </a:rPr>
              <a:t>TeV</a:t>
            </a:r>
            <a:r>
              <a:rPr lang="it-IT" b="1" dirty="0" smtClean="0">
                <a:solidFill>
                  <a:srgbClr val="7030A0"/>
                </a:solidFill>
              </a:rPr>
              <a:t> gamma </a:t>
            </a:r>
            <a:r>
              <a:rPr lang="it-IT" b="1" dirty="0" err="1" smtClean="0">
                <a:solidFill>
                  <a:srgbClr val="7030A0"/>
                </a:solidFill>
              </a:rPr>
              <a:t>ones</a:t>
            </a:r>
            <a:r>
              <a:rPr lang="it-IT" b="1" dirty="0" smtClean="0">
                <a:solidFill>
                  <a:srgbClr val="7030A0"/>
                </a:solidFill>
              </a:rPr>
              <a:t>. </a:t>
            </a:r>
          </a:p>
          <a:p>
            <a:endParaRPr lang="it-IT" b="1" dirty="0"/>
          </a:p>
          <a:p>
            <a:r>
              <a:rPr lang="it-IT" b="1" dirty="0" err="1" smtClean="0">
                <a:solidFill>
                  <a:schemeClr val="accent1"/>
                </a:solidFill>
              </a:rPr>
              <a:t>Neutrinos</a:t>
            </a:r>
            <a:r>
              <a:rPr lang="it-IT" b="1" dirty="0" smtClean="0">
                <a:solidFill>
                  <a:schemeClr val="accent1"/>
                </a:solidFill>
              </a:rPr>
              <a:t> are </a:t>
            </a:r>
            <a:r>
              <a:rPr lang="it-IT" b="1" dirty="0" err="1" smtClean="0">
                <a:solidFill>
                  <a:schemeClr val="accent1"/>
                </a:solidFill>
              </a:rPr>
              <a:t>weak</a:t>
            </a:r>
            <a:r>
              <a:rPr lang="it-IT" b="1" dirty="0" smtClean="0">
                <a:solidFill>
                  <a:schemeClr val="accent1"/>
                </a:solidFill>
              </a:rPr>
              <a:t> and to </a:t>
            </a:r>
            <a:r>
              <a:rPr lang="it-IT" b="1" dirty="0" err="1" smtClean="0">
                <a:solidFill>
                  <a:schemeClr val="accent1"/>
                </a:solidFill>
              </a:rPr>
              <a:t>see</a:t>
            </a:r>
            <a:r>
              <a:rPr lang="it-IT" b="1" dirty="0" smtClean="0">
                <a:solidFill>
                  <a:schemeClr val="accent1"/>
                </a:solidFill>
              </a:rPr>
              <a:t> </a:t>
            </a:r>
            <a:r>
              <a:rPr lang="it-IT" b="1" dirty="0" err="1" smtClean="0">
                <a:solidFill>
                  <a:schemeClr val="accent1"/>
                </a:solidFill>
              </a:rPr>
              <a:t>them</a:t>
            </a:r>
            <a:r>
              <a:rPr lang="it-IT" b="1" dirty="0" smtClean="0">
                <a:solidFill>
                  <a:schemeClr val="accent1"/>
                </a:solidFill>
              </a:rPr>
              <a:t> </a:t>
            </a:r>
            <a:r>
              <a:rPr lang="it-IT" b="1" dirty="0" err="1" smtClean="0">
                <a:solidFill>
                  <a:schemeClr val="accent1"/>
                </a:solidFill>
              </a:rPr>
              <a:t>we</a:t>
            </a:r>
            <a:r>
              <a:rPr lang="it-IT" b="1" dirty="0" smtClean="0">
                <a:solidFill>
                  <a:schemeClr val="accent1"/>
                </a:solidFill>
              </a:rPr>
              <a:t> </a:t>
            </a:r>
            <a:r>
              <a:rPr lang="it-IT" b="1" dirty="0" err="1" smtClean="0">
                <a:solidFill>
                  <a:schemeClr val="accent1"/>
                </a:solidFill>
              </a:rPr>
              <a:t>need</a:t>
            </a:r>
            <a:r>
              <a:rPr lang="it-IT" b="1" dirty="0" smtClean="0">
                <a:solidFill>
                  <a:schemeClr val="accent1"/>
                </a:solidFill>
              </a:rPr>
              <a:t> a </a:t>
            </a:r>
            <a:r>
              <a:rPr lang="it-IT" b="1" dirty="0" err="1" smtClean="0">
                <a:solidFill>
                  <a:schemeClr val="accent1"/>
                </a:solidFill>
              </a:rPr>
              <a:t>huge</a:t>
            </a:r>
            <a:r>
              <a:rPr lang="it-IT" b="1" dirty="0" smtClean="0">
                <a:solidFill>
                  <a:schemeClr val="accent1"/>
                </a:solidFill>
              </a:rPr>
              <a:t> mass </a:t>
            </a:r>
            <a:r>
              <a:rPr lang="it-IT" b="1" dirty="0" err="1" smtClean="0">
                <a:solidFill>
                  <a:schemeClr val="accent1"/>
                </a:solidFill>
              </a:rPr>
              <a:t>targed</a:t>
            </a:r>
            <a:r>
              <a:rPr lang="it-IT" b="1" dirty="0" smtClean="0">
                <a:solidFill>
                  <a:schemeClr val="accent1"/>
                </a:solidFill>
              </a:rPr>
              <a:t> </a:t>
            </a:r>
            <a:r>
              <a:rPr lang="it-IT" b="1" dirty="0" err="1" smtClean="0">
                <a:solidFill>
                  <a:schemeClr val="accent1"/>
                </a:solidFill>
              </a:rPr>
              <a:t>as</a:t>
            </a:r>
            <a:r>
              <a:rPr lang="it-IT" b="1" dirty="0" smtClean="0">
                <a:solidFill>
                  <a:schemeClr val="accent1"/>
                </a:solidFill>
              </a:rPr>
              <a:t> </a:t>
            </a:r>
            <a:r>
              <a:rPr lang="it-IT" b="1" dirty="0" err="1" smtClean="0">
                <a:solidFill>
                  <a:schemeClr val="accent1"/>
                </a:solidFill>
              </a:rPr>
              <a:t>Icecube</a:t>
            </a:r>
            <a:r>
              <a:rPr lang="it-IT" b="1" dirty="0" smtClean="0">
                <a:solidFill>
                  <a:schemeClr val="accent1"/>
                </a:solidFill>
              </a:rPr>
              <a:t> Km detector (or </a:t>
            </a:r>
            <a:r>
              <a:rPr lang="it-IT" b="1" dirty="0" err="1" smtClean="0">
                <a:solidFill>
                  <a:schemeClr val="accent1"/>
                </a:solidFill>
              </a:rPr>
              <a:t>mountains</a:t>
            </a:r>
            <a:r>
              <a:rPr lang="it-IT" b="1" dirty="0" smtClean="0">
                <a:solidFill>
                  <a:schemeClr val="accent1"/>
                </a:solidFill>
              </a:rPr>
              <a:t> or Earth) </a:t>
            </a:r>
            <a:r>
              <a:rPr lang="it-IT" b="1" dirty="0" err="1" smtClean="0">
                <a:solidFill>
                  <a:schemeClr val="accent1"/>
                </a:solidFill>
              </a:rPr>
              <a:t>usually</a:t>
            </a:r>
            <a:r>
              <a:rPr lang="it-IT" b="1" dirty="0" smtClean="0">
                <a:solidFill>
                  <a:schemeClr val="accent1"/>
                </a:solidFill>
              </a:rPr>
              <a:t>  in </a:t>
            </a:r>
            <a:r>
              <a:rPr lang="it-IT" b="1" dirty="0" err="1" smtClean="0">
                <a:solidFill>
                  <a:schemeClr val="accent1"/>
                </a:solidFill>
              </a:rPr>
              <a:t>deep</a:t>
            </a:r>
            <a:r>
              <a:rPr lang="it-IT" b="1" dirty="0" smtClean="0">
                <a:solidFill>
                  <a:schemeClr val="accent1"/>
                </a:solidFill>
              </a:rPr>
              <a:t>  underground to </a:t>
            </a:r>
            <a:r>
              <a:rPr lang="it-IT" b="1" dirty="0" err="1" smtClean="0">
                <a:solidFill>
                  <a:schemeClr val="accent1"/>
                </a:solidFill>
              </a:rPr>
              <a:t>shield</a:t>
            </a:r>
            <a:r>
              <a:rPr lang="it-IT" b="1" dirty="0" smtClean="0">
                <a:solidFill>
                  <a:schemeClr val="accent1"/>
                </a:solidFill>
              </a:rPr>
              <a:t> </a:t>
            </a:r>
            <a:r>
              <a:rPr lang="it-IT" b="1" dirty="0" err="1" smtClean="0">
                <a:solidFill>
                  <a:schemeClr val="accent1"/>
                </a:solidFill>
              </a:rPr>
              <a:t>them</a:t>
            </a:r>
            <a:r>
              <a:rPr lang="it-IT" b="1" dirty="0" smtClean="0">
                <a:solidFill>
                  <a:schemeClr val="accent1"/>
                </a:solidFill>
              </a:rPr>
              <a:t> from </a:t>
            </a:r>
            <a:r>
              <a:rPr lang="it-IT" b="1" dirty="0" err="1" smtClean="0">
                <a:solidFill>
                  <a:schemeClr val="accent1"/>
                </a:solidFill>
              </a:rPr>
              <a:t>atmospheric</a:t>
            </a:r>
            <a:r>
              <a:rPr lang="it-IT" b="1" dirty="0" smtClean="0">
                <a:solidFill>
                  <a:schemeClr val="accent1"/>
                </a:solidFill>
              </a:rPr>
              <a:t>  </a:t>
            </a:r>
            <a:r>
              <a:rPr lang="it-IT" b="1" dirty="0" err="1" smtClean="0">
                <a:solidFill>
                  <a:schemeClr val="accent1"/>
                </a:solidFill>
              </a:rPr>
              <a:t>muons</a:t>
            </a:r>
            <a:r>
              <a:rPr lang="it-IT" b="1" dirty="0" smtClean="0">
                <a:solidFill>
                  <a:schemeClr val="accent1"/>
                </a:solidFill>
              </a:rPr>
              <a:t>.</a:t>
            </a:r>
          </a:p>
          <a:p>
            <a:endParaRPr lang="it-IT" b="1" dirty="0" smtClean="0"/>
          </a:p>
          <a:p>
            <a:r>
              <a:rPr lang="it-IT" b="1" dirty="0" err="1" smtClean="0"/>
              <a:t>However</a:t>
            </a:r>
            <a:r>
              <a:rPr lang="it-IT" b="1" dirty="0" smtClean="0"/>
              <a:t> the </a:t>
            </a:r>
            <a:r>
              <a:rPr lang="it-IT" b="1" dirty="0" err="1" smtClean="0"/>
              <a:t>same</a:t>
            </a:r>
            <a:r>
              <a:rPr lang="it-IT" b="1" dirty="0" smtClean="0"/>
              <a:t> </a:t>
            </a:r>
            <a:r>
              <a:rPr lang="it-IT" b="1" dirty="0" err="1" smtClean="0"/>
              <a:t>abundant</a:t>
            </a:r>
            <a:r>
              <a:rPr lang="it-IT" b="1" dirty="0" smtClean="0"/>
              <a:t>  CR </a:t>
            </a:r>
            <a:r>
              <a:rPr lang="it-IT" b="1" dirty="0" err="1" smtClean="0"/>
              <a:t>secondariy</a:t>
            </a:r>
            <a:r>
              <a:rPr lang="it-IT" b="1" dirty="0" smtClean="0"/>
              <a:t> </a:t>
            </a:r>
            <a:r>
              <a:rPr lang="it-IT" b="1" dirty="0" err="1" smtClean="0"/>
              <a:t>rain</a:t>
            </a:r>
            <a:r>
              <a:rPr lang="it-IT" b="1" dirty="0" smtClean="0"/>
              <a:t> ,  </a:t>
            </a:r>
            <a:r>
              <a:rPr lang="it-IT" b="1" dirty="0" err="1" smtClean="0"/>
              <a:t>shine</a:t>
            </a:r>
            <a:r>
              <a:rPr lang="it-IT" b="1" dirty="0" smtClean="0"/>
              <a:t> </a:t>
            </a:r>
            <a:r>
              <a:rPr lang="it-IT" b="1" dirty="0" err="1" smtClean="0"/>
              <a:t>also</a:t>
            </a:r>
            <a:r>
              <a:rPr lang="it-IT" b="1" dirty="0" smtClean="0"/>
              <a:t> a parasite </a:t>
            </a:r>
            <a:r>
              <a:rPr lang="it-IT" b="1" dirty="0" err="1" smtClean="0"/>
              <a:t>huge</a:t>
            </a:r>
            <a:r>
              <a:rPr lang="it-IT" b="1" dirty="0" smtClean="0"/>
              <a:t>  </a:t>
            </a:r>
            <a:r>
              <a:rPr lang="it-IT" b="1" dirty="0" err="1" smtClean="0"/>
              <a:t>atmospheric</a:t>
            </a:r>
            <a:r>
              <a:rPr lang="it-IT" b="1" dirty="0" smtClean="0"/>
              <a:t> neutrino </a:t>
            </a:r>
            <a:r>
              <a:rPr lang="it-IT" b="1" dirty="0" err="1" smtClean="0"/>
              <a:t>noises</a:t>
            </a:r>
            <a:r>
              <a:rPr lang="it-IT" b="1" dirty="0" smtClean="0"/>
              <a:t>, by </a:t>
            </a:r>
            <a:r>
              <a:rPr lang="it-IT" b="1" dirty="0" err="1" smtClean="0"/>
              <a:t>Pions</a:t>
            </a:r>
            <a:r>
              <a:rPr lang="it-IT" b="1" dirty="0" smtClean="0"/>
              <a:t>, </a:t>
            </a:r>
            <a:r>
              <a:rPr lang="it-IT" b="1" dirty="0" err="1" smtClean="0"/>
              <a:t>Kaons</a:t>
            </a:r>
            <a:r>
              <a:rPr lang="it-IT" b="1" dirty="0" smtClean="0"/>
              <a:t>, </a:t>
            </a:r>
            <a:r>
              <a:rPr lang="it-IT" b="1" dirty="0" err="1" smtClean="0"/>
              <a:t>Charmed</a:t>
            </a:r>
            <a:r>
              <a:rPr lang="it-IT" b="1" dirty="0" smtClean="0"/>
              <a:t> </a:t>
            </a:r>
            <a:r>
              <a:rPr lang="it-IT" b="1" dirty="0" err="1" smtClean="0"/>
              <a:t>Mesons</a:t>
            </a:r>
            <a:endParaRPr lang="it-IT" b="1" dirty="0" smtClean="0"/>
          </a:p>
          <a:p>
            <a:endParaRPr lang="it-IT" b="1" dirty="0" smtClean="0"/>
          </a:p>
          <a:p>
            <a:r>
              <a:rPr lang="it-IT" b="1" dirty="0" smtClean="0"/>
              <a:t>  (</a:t>
            </a:r>
            <a:r>
              <a:rPr lang="it-IT" b="1" dirty="0" err="1" smtClean="0"/>
              <a:t>GeV</a:t>
            </a:r>
            <a:r>
              <a:rPr lang="it-IT" b="1" dirty="0" smtClean="0"/>
              <a:t>- </a:t>
            </a:r>
            <a:r>
              <a:rPr lang="it-IT" b="1" dirty="0" err="1" smtClean="0"/>
              <a:t>TeV</a:t>
            </a:r>
            <a:r>
              <a:rPr lang="it-IT" b="1" dirty="0" smtClean="0"/>
              <a:t> </a:t>
            </a:r>
            <a:r>
              <a:rPr lang="it-IT" b="1" dirty="0" err="1" smtClean="0"/>
              <a:t>energy</a:t>
            </a:r>
            <a:r>
              <a:rPr lang="it-IT" b="1" dirty="0" smtClean="0"/>
              <a:t>) </a:t>
            </a:r>
            <a:r>
              <a:rPr lang="it-IT" b="1" dirty="0" err="1" smtClean="0"/>
              <a:t>atmospheric</a:t>
            </a:r>
            <a:r>
              <a:rPr lang="it-IT" b="1" dirty="0" smtClean="0"/>
              <a:t>  </a:t>
            </a:r>
            <a:r>
              <a:rPr lang="it-IT" b="1" dirty="0" err="1" smtClean="0"/>
              <a:t>muon</a:t>
            </a:r>
            <a:r>
              <a:rPr lang="it-IT" b="1" dirty="0" smtClean="0"/>
              <a:t>  neutrino </a:t>
            </a:r>
            <a:r>
              <a:rPr lang="it-IT" b="1" dirty="0" err="1" smtClean="0"/>
              <a:t>track</a:t>
            </a:r>
            <a:r>
              <a:rPr lang="it-IT" b="1" dirty="0" smtClean="0"/>
              <a:t>  </a:t>
            </a:r>
            <a:r>
              <a:rPr lang="it-IT" b="1" dirty="0" err="1" smtClean="0"/>
              <a:t>noise</a:t>
            </a:r>
            <a:r>
              <a:rPr lang="it-IT" b="1" dirty="0" smtClean="0"/>
              <a:t> are over </a:t>
            </a:r>
            <a:r>
              <a:rPr lang="it-IT" b="1" dirty="0" err="1" smtClean="0"/>
              <a:t>abundant</a:t>
            </a:r>
            <a:r>
              <a:rPr lang="it-IT" b="1" dirty="0" smtClean="0"/>
              <a:t> , </a:t>
            </a:r>
            <a:r>
              <a:rPr lang="it-IT" b="1" dirty="0" err="1" smtClean="0"/>
              <a:t>but</a:t>
            </a:r>
            <a:r>
              <a:rPr lang="it-IT" b="1" dirty="0" smtClean="0"/>
              <a:t> </a:t>
            </a:r>
            <a:r>
              <a:rPr lang="it-IT" b="1" dirty="0" err="1" smtClean="0"/>
              <a:t>above</a:t>
            </a:r>
            <a:r>
              <a:rPr lang="it-IT" b="1" dirty="0" smtClean="0"/>
              <a:t> 40 </a:t>
            </a:r>
            <a:r>
              <a:rPr lang="it-IT" b="1" dirty="0" err="1" smtClean="0"/>
              <a:t>TeV</a:t>
            </a:r>
            <a:r>
              <a:rPr lang="it-IT" b="1" dirty="0" smtClean="0"/>
              <a:t>  </a:t>
            </a:r>
            <a:r>
              <a:rPr lang="it-IT" b="1" dirty="0" err="1" smtClean="0"/>
              <a:t>Icecube</a:t>
            </a:r>
            <a:r>
              <a:rPr lang="it-IT" b="1" dirty="0" smtClean="0"/>
              <a:t>  </a:t>
            </a:r>
            <a:r>
              <a:rPr lang="it-IT" b="1" dirty="0" err="1" smtClean="0"/>
              <a:t>since</a:t>
            </a:r>
            <a:r>
              <a:rPr lang="it-IT" b="1" dirty="0" smtClean="0"/>
              <a:t> 2013  </a:t>
            </a:r>
            <a:r>
              <a:rPr lang="it-IT" b="1" dirty="0" err="1" smtClean="0"/>
              <a:t>tested</a:t>
            </a:r>
            <a:r>
              <a:rPr lang="it-IT" b="1" dirty="0" smtClean="0"/>
              <a:t>  a  </a:t>
            </a:r>
            <a:r>
              <a:rPr lang="it-IT" b="1" dirty="0" err="1" smtClean="0"/>
              <a:t>flavor</a:t>
            </a:r>
            <a:r>
              <a:rPr lang="it-IT" b="1" dirty="0" smtClean="0"/>
              <a:t> </a:t>
            </a:r>
            <a:r>
              <a:rPr lang="it-IT" b="1" dirty="0" err="1" smtClean="0"/>
              <a:t>change</a:t>
            </a:r>
            <a:r>
              <a:rPr lang="it-IT" b="1" dirty="0" smtClean="0"/>
              <a:t>, more </a:t>
            </a:r>
            <a:r>
              <a:rPr lang="it-IT" b="1" dirty="0" err="1" smtClean="0"/>
              <a:t>cascades</a:t>
            </a:r>
            <a:r>
              <a:rPr lang="it-IT" b="1" dirty="0" smtClean="0"/>
              <a:t> </a:t>
            </a:r>
            <a:r>
              <a:rPr lang="it-IT" b="1" dirty="0" err="1" smtClean="0"/>
              <a:t>than</a:t>
            </a:r>
            <a:r>
              <a:rPr lang="it-IT" b="1" dirty="0" smtClean="0"/>
              <a:t> </a:t>
            </a:r>
            <a:r>
              <a:rPr lang="it-IT" b="1" dirty="0" err="1" smtClean="0"/>
              <a:t>tracks</a:t>
            </a:r>
            <a:r>
              <a:rPr lang="it-IT" b="1" dirty="0" smtClean="0"/>
              <a:t>, </a:t>
            </a:r>
            <a:r>
              <a:rPr lang="it-IT" b="1" dirty="0" err="1" smtClean="0"/>
              <a:t>implying</a:t>
            </a:r>
            <a:r>
              <a:rPr lang="it-IT" b="1" dirty="0" smtClean="0"/>
              <a:t> a  Neutrino </a:t>
            </a:r>
            <a:r>
              <a:rPr lang="it-IT" b="1" dirty="0" err="1" smtClean="0"/>
              <a:t>Astronomy</a:t>
            </a:r>
            <a:r>
              <a:rPr lang="it-IT" b="1" dirty="0" smtClean="0"/>
              <a:t>.</a:t>
            </a:r>
          </a:p>
          <a:p>
            <a:endParaRPr lang="it-IT" b="1" dirty="0" smtClean="0"/>
          </a:p>
          <a:p>
            <a:r>
              <a:rPr lang="it-IT" b="1" dirty="0" smtClean="0">
                <a:solidFill>
                  <a:srgbClr val="C00000"/>
                </a:solidFill>
              </a:rPr>
              <a:t>Or </a:t>
            </a:r>
            <a:r>
              <a:rPr lang="it-IT" b="1" dirty="0" err="1" smtClean="0">
                <a:solidFill>
                  <a:srgbClr val="C00000"/>
                </a:solidFill>
              </a:rPr>
              <a:t>testing</a:t>
            </a:r>
            <a:r>
              <a:rPr lang="it-IT" b="1" dirty="0" smtClean="0">
                <a:solidFill>
                  <a:srgbClr val="C00000"/>
                </a:solidFill>
              </a:rPr>
              <a:t>  a </a:t>
            </a:r>
            <a:r>
              <a:rPr lang="it-IT" b="1" dirty="0" err="1" smtClean="0">
                <a:solidFill>
                  <a:srgbClr val="C00000"/>
                </a:solidFill>
              </a:rPr>
              <a:t>new</a:t>
            </a:r>
            <a:r>
              <a:rPr lang="it-IT" b="1" dirty="0" smtClean="0">
                <a:solidFill>
                  <a:srgbClr val="C00000"/>
                </a:solidFill>
              </a:rPr>
              <a:t> </a:t>
            </a:r>
            <a:r>
              <a:rPr lang="it-IT" b="1" dirty="0" err="1" smtClean="0">
                <a:solidFill>
                  <a:srgbClr val="C00000"/>
                </a:solidFill>
              </a:rPr>
              <a:t>hadronic</a:t>
            </a:r>
            <a:r>
              <a:rPr lang="it-IT" b="1" dirty="0" smtClean="0">
                <a:solidFill>
                  <a:srgbClr val="C00000"/>
                </a:solidFill>
              </a:rPr>
              <a:t> </a:t>
            </a:r>
            <a:r>
              <a:rPr lang="it-IT" b="1" dirty="0" err="1" smtClean="0">
                <a:solidFill>
                  <a:srgbClr val="C00000"/>
                </a:solidFill>
              </a:rPr>
              <a:t>charmed</a:t>
            </a:r>
            <a:r>
              <a:rPr lang="it-IT" b="1" dirty="0" smtClean="0">
                <a:solidFill>
                  <a:srgbClr val="C00000"/>
                </a:solidFill>
              </a:rPr>
              <a:t> or </a:t>
            </a:r>
            <a:r>
              <a:rPr lang="it-IT" b="1" dirty="0" err="1" smtClean="0">
                <a:solidFill>
                  <a:srgbClr val="C00000"/>
                </a:solidFill>
              </a:rPr>
              <a:t>prompt</a:t>
            </a:r>
            <a:r>
              <a:rPr lang="it-IT" b="1" dirty="0" smtClean="0">
                <a:solidFill>
                  <a:srgbClr val="C00000"/>
                </a:solidFill>
              </a:rPr>
              <a:t> </a:t>
            </a:r>
            <a:r>
              <a:rPr lang="it-IT" b="1" dirty="0" err="1" smtClean="0">
                <a:solidFill>
                  <a:srgbClr val="C00000"/>
                </a:solidFill>
              </a:rPr>
              <a:t>atmospheric</a:t>
            </a:r>
            <a:r>
              <a:rPr lang="it-IT" b="1" dirty="0" smtClean="0">
                <a:solidFill>
                  <a:srgbClr val="C00000"/>
                </a:solidFill>
              </a:rPr>
              <a:t> </a:t>
            </a:r>
            <a:r>
              <a:rPr lang="it-IT" b="1" dirty="0" err="1" smtClean="0">
                <a:solidFill>
                  <a:srgbClr val="C00000"/>
                </a:solidFill>
              </a:rPr>
              <a:t>noise</a:t>
            </a:r>
            <a:r>
              <a:rPr lang="it-IT" b="1" dirty="0" smtClean="0">
                <a:solidFill>
                  <a:srgbClr val="C00000"/>
                </a:solidFill>
              </a:rPr>
              <a:t>. </a:t>
            </a:r>
            <a:endParaRPr lang="it-IT" b="1" dirty="0">
              <a:solidFill>
                <a:srgbClr val="C00000"/>
              </a:solidFill>
            </a:endParaRPr>
          </a:p>
        </p:txBody>
      </p:sp>
      <p:sp>
        <p:nvSpPr>
          <p:cNvPr id="4" name="Segnaposto data 3"/>
          <p:cNvSpPr>
            <a:spLocks noGrp="1"/>
          </p:cNvSpPr>
          <p:nvPr>
            <p:ph type="dt" sz="half" idx="10"/>
          </p:nvPr>
        </p:nvSpPr>
        <p:spPr/>
        <p:txBody>
          <a:bodyPr/>
          <a:lstStyle/>
          <a:p>
            <a:r>
              <a:rPr lang="it-IT" dirty="0" smtClean="0"/>
              <a:t>22/09/2019</a:t>
            </a:r>
            <a:endParaRPr lang="it-IT" dirty="0"/>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2</a:t>
            </a:fld>
            <a:endParaRPr lang="it-IT"/>
          </a:p>
        </p:txBody>
      </p:sp>
      <p:sp>
        <p:nvSpPr>
          <p:cNvPr id="84994" name="AutoShape 2" descr="Risultato immagini per telescope hub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780939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0872" y="1061864"/>
            <a:ext cx="8229600" cy="1143000"/>
          </a:xfrm>
        </p:spPr>
        <p:txBody>
          <a:bodyPr>
            <a:normAutofit fontScale="90000"/>
          </a:bodyPr>
          <a:lstStyle/>
          <a:p>
            <a:r>
              <a:rPr lang="it-IT" b="1" i="1" dirty="0" err="1" smtClean="0">
                <a:effectLst>
                  <a:outerShdw blurRad="38100" dist="38100" dir="2700000" algn="tl">
                    <a:srgbClr val="000000">
                      <a:alpha val="43137"/>
                    </a:srgbClr>
                  </a:outerShdw>
                </a:effectLst>
              </a:rPr>
              <a:t>Effective</a:t>
            </a:r>
            <a:r>
              <a:rPr lang="it-IT" b="1" i="1" dirty="0" smtClean="0">
                <a:effectLst>
                  <a:outerShdw blurRad="38100" dist="38100" dir="2700000" algn="tl">
                    <a:srgbClr val="000000">
                      <a:alpha val="43137"/>
                    </a:srgbClr>
                  </a:outerShdw>
                </a:effectLst>
              </a:rPr>
              <a:t> volume for tau air-</a:t>
            </a:r>
            <a:r>
              <a:rPr lang="it-IT" b="1" i="1" dirty="0" err="1" smtClean="0">
                <a:effectLst>
                  <a:outerShdw blurRad="38100" dist="38100" dir="2700000" algn="tl">
                    <a:srgbClr val="000000">
                      <a:alpha val="43137"/>
                    </a:srgbClr>
                  </a:outerShdw>
                </a:effectLst>
              </a:rPr>
              <a:t>showering</a:t>
            </a:r>
            <a:r>
              <a:rPr lang="it-IT" b="1" i="1" dirty="0" smtClean="0">
                <a:effectLst>
                  <a:outerShdw blurRad="38100" dist="38100" dir="2700000" algn="tl">
                    <a:srgbClr val="000000">
                      <a:alpha val="43137"/>
                    </a:srgbClr>
                  </a:outerShdw>
                </a:effectLst>
              </a:rPr>
              <a:t> on Earth, with a finite </a:t>
            </a:r>
            <a:r>
              <a:rPr lang="it-IT" b="1" i="1" dirty="0" err="1" smtClean="0">
                <a:effectLst>
                  <a:outerShdw blurRad="38100" dist="38100" dir="2700000" algn="tl">
                    <a:srgbClr val="000000">
                      <a:alpha val="43137"/>
                    </a:srgbClr>
                  </a:outerShdw>
                </a:effectLst>
              </a:rPr>
              <a:t>atmosphere</a:t>
            </a:r>
            <a:r>
              <a:rPr lang="it-IT" b="1" i="1" dirty="0" smtClean="0">
                <a:effectLst>
                  <a:outerShdw blurRad="38100" dist="38100" dir="2700000" algn="tl">
                    <a:srgbClr val="000000">
                      <a:alpha val="43137"/>
                    </a:srgbClr>
                  </a:outerShdw>
                </a:effectLst>
              </a:rPr>
              <a:t> </a:t>
            </a:r>
            <a:r>
              <a:rPr lang="it-IT" b="1" i="1" dirty="0" err="1" smtClean="0">
                <a:effectLst>
                  <a:outerShdw blurRad="38100" dist="38100" dir="2700000" algn="tl">
                    <a:srgbClr val="000000">
                      <a:alpha val="43137"/>
                    </a:srgbClr>
                  </a:outerShdw>
                </a:effectLst>
              </a:rPr>
              <a:t>size</a:t>
            </a:r>
            <a:endParaRPr lang="it-IT" b="1" i="1" dirty="0">
              <a:effectLst>
                <a:outerShdw blurRad="38100" dist="38100" dir="2700000" algn="tl">
                  <a:srgbClr val="000000">
                    <a:alpha val="43137"/>
                  </a:srgbClr>
                </a:outerShdw>
              </a:effectLst>
            </a:endParaRPr>
          </a:p>
        </p:txBody>
      </p:sp>
      <p:pic>
        <p:nvPicPr>
          <p:cNvPr id="1024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8000" contrast="62000"/>
                    </a14:imgEffect>
                  </a14:imgLayer>
                </a14:imgProps>
              </a:ext>
              <a:ext uri="{28A0092B-C50C-407E-A947-70E740481C1C}">
                <a14:useLocalDpi xmlns:a14="http://schemas.microsoft.com/office/drawing/2010/main" val="0"/>
              </a:ext>
            </a:extLst>
          </a:blip>
          <a:srcRect/>
          <a:stretch>
            <a:fillRect/>
          </a:stretch>
        </p:blipFill>
        <p:spPr bwMode="auto">
          <a:xfrm>
            <a:off x="84882" y="2492896"/>
            <a:ext cx="8819676" cy="299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ccia in giù 2"/>
          <p:cNvSpPr/>
          <p:nvPr/>
        </p:nvSpPr>
        <p:spPr>
          <a:xfrm>
            <a:off x="4355976" y="2060848"/>
            <a:ext cx="648072" cy="936104"/>
          </a:xfrm>
          <a:prstGeom prst="downArrow">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4" name="Segnaposto piè di pagina 3"/>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5" name="Segnaposto numero diapositiva 4"/>
          <p:cNvSpPr>
            <a:spLocks noGrp="1"/>
          </p:cNvSpPr>
          <p:nvPr>
            <p:ph type="sldNum" sz="quarter" idx="12"/>
          </p:nvPr>
        </p:nvSpPr>
        <p:spPr/>
        <p:txBody>
          <a:bodyPr/>
          <a:lstStyle/>
          <a:p>
            <a:fld id="{7C9D316D-3337-493E-A464-4BE605C6A87B}" type="slidenum">
              <a:rPr lang="it-IT" smtClean="0">
                <a:solidFill>
                  <a:srgbClr val="04617B">
                    <a:shade val="90000"/>
                  </a:srgbClr>
                </a:solidFill>
              </a:rPr>
              <a:pPr/>
              <a:t>20</a:t>
            </a:fld>
            <a:endParaRPr lang="it-IT">
              <a:solidFill>
                <a:srgbClr val="04617B">
                  <a:shade val="90000"/>
                </a:srgbClr>
              </a:solidFill>
            </a:endParaRPr>
          </a:p>
        </p:txBody>
      </p:sp>
      <p:sp>
        <p:nvSpPr>
          <p:cNvPr id="7" name="Segnaposto data 6"/>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347040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9" y="704088"/>
            <a:ext cx="8443913" cy="852704"/>
          </a:xfrm>
        </p:spPr>
        <p:txBody>
          <a:bodyPr>
            <a:normAutofit fontScale="90000"/>
          </a:bodyPr>
          <a:lstStyle/>
          <a:p>
            <a:r>
              <a:rPr lang="it-IT" b="1" i="1" dirty="0" err="1" smtClean="0">
                <a:effectLst>
                  <a:outerShdw blurRad="38100" dist="38100" dir="2700000" algn="tl">
                    <a:srgbClr val="000000">
                      <a:alpha val="43137"/>
                    </a:srgbClr>
                  </a:outerShdw>
                </a:effectLst>
              </a:rPr>
              <a:t>Penetrating</a:t>
            </a:r>
            <a:r>
              <a:rPr lang="it-IT" b="1" i="1" dirty="0" smtClean="0">
                <a:effectLst>
                  <a:outerShdw blurRad="38100" dist="38100" dir="2700000" algn="tl">
                    <a:srgbClr val="000000">
                      <a:alpha val="43137"/>
                    </a:srgbClr>
                  </a:outerShdw>
                </a:effectLst>
              </a:rPr>
              <a:t> </a:t>
            </a:r>
            <a:r>
              <a:rPr lang="it-IT" b="1" i="1" dirty="0" err="1" smtClean="0">
                <a:effectLst>
                  <a:outerShdw blurRad="38100" dist="38100" dir="2700000" algn="tl">
                    <a:srgbClr val="000000">
                      <a:alpha val="43137"/>
                    </a:srgbClr>
                  </a:outerShdw>
                </a:effectLst>
              </a:rPr>
              <a:t>Lenght</a:t>
            </a:r>
            <a:r>
              <a:rPr lang="it-IT" b="1" i="1" dirty="0" smtClean="0">
                <a:effectLst>
                  <a:outerShdw blurRad="38100" dist="38100" dir="2700000" algn="tl">
                    <a:srgbClr val="000000">
                      <a:alpha val="43137"/>
                    </a:srgbClr>
                  </a:outerShdw>
                </a:effectLst>
              </a:rPr>
              <a:t> L in water  </a:t>
            </a:r>
            <a:r>
              <a:rPr lang="it-IT" b="1" i="1" dirty="0">
                <a:effectLst>
                  <a:outerShdw blurRad="38100" dist="38100" dir="2700000" algn="tl">
                    <a:srgbClr val="000000">
                      <a:alpha val="43137"/>
                    </a:srgbClr>
                  </a:outerShdw>
                </a:effectLst>
              </a:rPr>
              <a:t>a</a:t>
            </a:r>
            <a:r>
              <a:rPr lang="it-IT" b="1" i="1" dirty="0" smtClean="0">
                <a:effectLst>
                  <a:outerShdw blurRad="38100" dist="38100" dir="2700000" algn="tl">
                    <a:srgbClr val="000000">
                      <a:alpha val="43137"/>
                    </a:srgbClr>
                  </a:outerShdw>
                </a:effectLst>
              </a:rPr>
              <a:t>nd rock</a:t>
            </a:r>
            <a:endParaRPr lang="it-IT" b="1" i="1" dirty="0">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2000" contrast="99000"/>
                    </a14:imgEffect>
                  </a14:imgLayer>
                </a14:imgProps>
              </a:ext>
              <a:ext uri="{28A0092B-C50C-407E-A947-70E740481C1C}">
                <a14:useLocalDpi xmlns:a14="http://schemas.microsoft.com/office/drawing/2010/main" val="0"/>
              </a:ext>
            </a:extLst>
          </a:blip>
          <a:srcRect/>
          <a:stretch>
            <a:fillRect/>
          </a:stretch>
        </p:blipFill>
        <p:spPr bwMode="auto">
          <a:xfrm>
            <a:off x="242888" y="1556792"/>
            <a:ext cx="865822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290514"/>
            <a:ext cx="493713"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799" y="3140968"/>
            <a:ext cx="352273"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7C9D316D-3337-493E-A464-4BE605C6A87B}" type="slidenum">
              <a:rPr lang="it-IT" smtClean="0">
                <a:solidFill>
                  <a:srgbClr val="04617B">
                    <a:shade val="90000"/>
                  </a:srgbClr>
                </a:solidFill>
              </a:rPr>
              <a:pPr/>
              <a:t>21</a:t>
            </a:fld>
            <a:endParaRPr lang="it-IT">
              <a:solidFill>
                <a:srgbClr val="04617B">
                  <a:shade val="90000"/>
                </a:srgbClr>
              </a:solidFill>
            </a:endParaRPr>
          </a:p>
        </p:txBody>
      </p:sp>
      <p:sp>
        <p:nvSpPr>
          <p:cNvPr id="8" name="Segnaposto data 7"/>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337318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800" b="1" i="1" dirty="0" smtClean="0">
                <a:solidFill>
                  <a:schemeClr val="accent1">
                    <a:lumMod val="60000"/>
                    <a:lumOff val="40000"/>
                  </a:schemeClr>
                </a:solidFill>
                <a:effectLst>
                  <a:outerShdw blurRad="38100" dist="38100" dir="2700000" algn="tl">
                    <a:srgbClr val="000000">
                      <a:alpha val="43137"/>
                    </a:srgbClr>
                  </a:outerShdw>
                </a:effectLst>
              </a:rPr>
              <a:t>How </a:t>
            </a:r>
            <a:r>
              <a:rPr lang="it-IT" sz="4800" b="1" i="1" dirty="0" err="1" smtClean="0">
                <a:solidFill>
                  <a:schemeClr val="accent1">
                    <a:lumMod val="60000"/>
                    <a:lumOff val="40000"/>
                  </a:schemeClr>
                </a:solidFill>
                <a:effectLst>
                  <a:outerShdw blurRad="38100" dist="38100" dir="2700000" algn="tl">
                    <a:srgbClr val="000000">
                      <a:alpha val="43137"/>
                    </a:srgbClr>
                  </a:outerShdw>
                </a:effectLst>
              </a:rPr>
              <a:t>much</a:t>
            </a:r>
            <a:r>
              <a:rPr lang="it-IT" sz="4800" b="1" i="1" dirty="0" smtClean="0">
                <a:solidFill>
                  <a:schemeClr val="accent1">
                    <a:lumMod val="60000"/>
                    <a:lumOff val="40000"/>
                  </a:schemeClr>
                </a:solidFill>
                <a:effectLst>
                  <a:outerShdw blurRad="38100" dist="38100" dir="2700000" algn="tl">
                    <a:srgbClr val="000000">
                      <a:alpha val="43137"/>
                    </a:srgbClr>
                  </a:outerShdw>
                </a:effectLst>
              </a:rPr>
              <a:t> volume </a:t>
            </a:r>
            <a:r>
              <a:rPr lang="it-IT" sz="4800" b="1" i="1" dirty="0" err="1" smtClean="0">
                <a:solidFill>
                  <a:schemeClr val="accent1">
                    <a:lumMod val="60000"/>
                    <a:lumOff val="40000"/>
                  </a:schemeClr>
                </a:solidFill>
                <a:effectLst>
                  <a:outerShdw blurRad="38100" dist="38100" dir="2700000" algn="tl">
                    <a:srgbClr val="000000">
                      <a:alpha val="43137"/>
                    </a:srgbClr>
                  </a:outerShdw>
                </a:effectLst>
              </a:rPr>
              <a:t>equivalent</a:t>
            </a:r>
            <a:r>
              <a:rPr lang="it-IT" sz="4800" b="1" i="1" dirty="0" smtClean="0">
                <a:solidFill>
                  <a:schemeClr val="accent1">
                    <a:lumMod val="60000"/>
                    <a:lumOff val="40000"/>
                  </a:schemeClr>
                </a:solidFill>
                <a:effectLst>
                  <a:outerShdw blurRad="38100" dist="38100" dir="2700000" algn="tl">
                    <a:srgbClr val="000000">
                      <a:alpha val="43137"/>
                    </a:srgbClr>
                  </a:outerShdw>
                </a:effectLst>
              </a:rPr>
              <a:t> for </a:t>
            </a:r>
            <a:r>
              <a:rPr lang="it-IT" sz="4800" b="1" i="1" dirty="0" err="1" smtClean="0">
                <a:solidFill>
                  <a:schemeClr val="accent1">
                    <a:lumMod val="60000"/>
                    <a:lumOff val="40000"/>
                  </a:schemeClr>
                </a:solidFill>
                <a:effectLst>
                  <a:outerShdw blurRad="38100" dist="38100" dir="2700000" algn="tl">
                    <a:srgbClr val="000000">
                      <a:alpha val="43137"/>
                    </a:srgbClr>
                  </a:outerShdw>
                </a:effectLst>
              </a:rPr>
              <a:t>each</a:t>
            </a:r>
            <a:r>
              <a:rPr lang="it-IT" sz="4800" b="1" i="1" dirty="0" smtClean="0">
                <a:solidFill>
                  <a:schemeClr val="accent1">
                    <a:lumMod val="60000"/>
                    <a:lumOff val="40000"/>
                  </a:schemeClr>
                </a:solidFill>
                <a:effectLst>
                  <a:outerShdw blurRad="38100" dist="38100" dir="2700000" algn="tl">
                    <a:srgbClr val="000000">
                      <a:alpha val="43137"/>
                    </a:srgbClr>
                  </a:outerShdw>
                </a:effectLst>
              </a:rPr>
              <a:t> </a:t>
            </a:r>
            <a:r>
              <a:rPr lang="it-IT" sz="4800" b="1" i="1" dirty="0" err="1" smtClean="0">
                <a:solidFill>
                  <a:schemeClr val="accent1">
                    <a:lumMod val="60000"/>
                    <a:lumOff val="40000"/>
                  </a:schemeClr>
                </a:solidFill>
                <a:effectLst>
                  <a:outerShdw blurRad="38100" dist="38100" dir="2700000" algn="tl">
                    <a:srgbClr val="000000">
                      <a:alpha val="43137"/>
                    </a:srgbClr>
                  </a:outerShdw>
                </a:effectLst>
              </a:rPr>
              <a:t>square</a:t>
            </a:r>
            <a:r>
              <a:rPr lang="it-IT" sz="4800" b="1" i="1" dirty="0" smtClean="0">
                <a:solidFill>
                  <a:schemeClr val="accent1">
                    <a:lumMod val="60000"/>
                    <a:lumOff val="40000"/>
                  </a:schemeClr>
                </a:solidFill>
                <a:effectLst>
                  <a:outerShdw blurRad="38100" dist="38100" dir="2700000" algn="tl">
                    <a:srgbClr val="000000">
                      <a:alpha val="43137"/>
                    </a:srgbClr>
                  </a:outerShdw>
                </a:effectLst>
              </a:rPr>
              <a:t> km? Water </a:t>
            </a:r>
            <a:r>
              <a:rPr lang="it-IT" sz="4800" b="1" i="1" dirty="0" err="1" smtClean="0">
                <a:solidFill>
                  <a:schemeClr val="accent1">
                    <a:lumMod val="60000"/>
                    <a:lumOff val="40000"/>
                  </a:schemeClr>
                </a:solidFill>
                <a:effectLst>
                  <a:outerShdw blurRad="38100" dist="38100" dir="2700000" algn="tl">
                    <a:srgbClr val="000000">
                      <a:alpha val="43137"/>
                    </a:srgbClr>
                  </a:outerShdw>
                </a:effectLst>
              </a:rPr>
              <a:t>win</a:t>
            </a:r>
            <a:r>
              <a:rPr lang="it-IT" sz="4800" b="1" i="1" dirty="0" smtClean="0">
                <a:solidFill>
                  <a:schemeClr val="accent1">
                    <a:lumMod val="60000"/>
                    <a:lumOff val="40000"/>
                  </a:schemeClr>
                </a:solidFill>
                <a:effectLst>
                  <a:outerShdw blurRad="38100" dist="38100" dir="2700000" algn="tl">
                    <a:srgbClr val="000000">
                      <a:alpha val="43137"/>
                    </a:srgbClr>
                  </a:outerShdw>
                </a:effectLst>
              </a:rPr>
              <a:t>!</a:t>
            </a:r>
            <a:endParaRPr lang="it-IT" sz="4800" b="1" i="1" dirty="0">
              <a:solidFill>
                <a:schemeClr val="accent1">
                  <a:lumMod val="60000"/>
                  <a:lumOff val="40000"/>
                </a:schemeClr>
              </a:solidFill>
              <a:effectLst>
                <a:outerShdw blurRad="38100" dist="38100" dir="2700000" algn="tl">
                  <a:srgbClr val="000000">
                    <a:alpha val="43137"/>
                  </a:srgbClr>
                </a:outerShdw>
              </a:effectLst>
            </a:endParaRP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8000" contrast="100000"/>
                    </a14:imgEffect>
                  </a14:imgLayer>
                </a14:imgProps>
              </a:ext>
              <a:ext uri="{28A0092B-C50C-407E-A947-70E740481C1C}">
                <a14:useLocalDpi xmlns:a14="http://schemas.microsoft.com/office/drawing/2010/main" val="0"/>
              </a:ext>
            </a:extLst>
          </a:blip>
          <a:srcRect/>
          <a:stretch>
            <a:fillRect/>
          </a:stretch>
        </p:blipFill>
        <p:spPr bwMode="auto">
          <a:xfrm>
            <a:off x="504825" y="2152650"/>
            <a:ext cx="813435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799431"/>
            <a:ext cx="493713"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22</a:t>
            </a:fld>
            <a:endParaRPr lang="it-IT">
              <a:solidFill>
                <a:srgbClr val="04617B">
                  <a:shade val="90000"/>
                </a:srgbClr>
              </a:solidFill>
            </a:endParaRPr>
          </a:p>
        </p:txBody>
      </p:sp>
      <p:sp>
        <p:nvSpPr>
          <p:cNvPr id="7" name="Segnaposto data 6"/>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19102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1196752"/>
            <a:ext cx="7776864" cy="360040"/>
          </a:xfrm>
        </p:spPr>
        <p:txBody>
          <a:bodyPr>
            <a:normAutofit fontScale="90000"/>
          </a:bodyPr>
          <a:lstStyle/>
          <a:p>
            <a:r>
              <a:rPr lang="it-IT" b="1" i="1" dirty="0" smtClean="0">
                <a:solidFill>
                  <a:schemeClr val="accent5">
                    <a:lumMod val="75000"/>
                  </a:schemeClr>
                </a:solidFill>
                <a:effectLst>
                  <a:outerShdw blurRad="38100" dist="38100" dir="2700000" algn="tl">
                    <a:srgbClr val="000000">
                      <a:alpha val="43137"/>
                    </a:srgbClr>
                  </a:outerShdw>
                </a:effectLst>
              </a:rPr>
              <a:t>Mass </a:t>
            </a:r>
            <a:r>
              <a:rPr lang="it-IT" b="1" i="1" dirty="0" err="1" smtClean="0">
                <a:solidFill>
                  <a:schemeClr val="accent5">
                    <a:lumMod val="75000"/>
                  </a:schemeClr>
                </a:solidFill>
                <a:effectLst>
                  <a:outerShdw blurRad="38100" dist="38100" dir="2700000" algn="tl">
                    <a:srgbClr val="000000">
                      <a:alpha val="43137"/>
                    </a:srgbClr>
                  </a:outerShdw>
                </a:effectLst>
              </a:rPr>
              <a:t>equivalent</a:t>
            </a:r>
            <a:r>
              <a:rPr lang="it-IT" b="1" i="1" dirty="0" smtClean="0">
                <a:solidFill>
                  <a:schemeClr val="accent5">
                    <a:lumMod val="75000"/>
                  </a:schemeClr>
                </a:solidFill>
                <a:effectLst>
                  <a:outerShdw blurRad="38100" dist="38100" dir="2700000" algn="tl">
                    <a:srgbClr val="000000">
                      <a:alpha val="43137"/>
                    </a:srgbClr>
                  </a:outerShdw>
                </a:effectLst>
              </a:rPr>
              <a:t> for </a:t>
            </a:r>
            <a:r>
              <a:rPr lang="it-IT" b="1" i="1" dirty="0" err="1" smtClean="0">
                <a:solidFill>
                  <a:schemeClr val="accent5">
                    <a:lumMod val="75000"/>
                  </a:schemeClr>
                </a:solidFill>
                <a:effectLst>
                  <a:outerShdw blurRad="38100" dist="38100" dir="2700000" algn="tl">
                    <a:srgbClr val="000000">
                      <a:alpha val="43137"/>
                    </a:srgbClr>
                  </a:outerShdw>
                </a:effectLst>
              </a:rPr>
              <a:t>square</a:t>
            </a:r>
            <a:r>
              <a:rPr lang="it-IT" b="1" i="1" dirty="0" smtClean="0">
                <a:solidFill>
                  <a:schemeClr val="accent5">
                    <a:lumMod val="75000"/>
                  </a:schemeClr>
                </a:solidFill>
                <a:effectLst>
                  <a:outerShdw blurRad="38100" dist="38100" dir="2700000" algn="tl">
                    <a:srgbClr val="000000">
                      <a:alpha val="43137"/>
                    </a:srgbClr>
                  </a:outerShdw>
                </a:effectLst>
              </a:rPr>
              <a:t> km</a:t>
            </a:r>
            <a:br>
              <a:rPr lang="it-IT" b="1" i="1" dirty="0" smtClean="0">
                <a:solidFill>
                  <a:schemeClr val="accent5">
                    <a:lumMod val="75000"/>
                  </a:schemeClr>
                </a:solidFill>
                <a:effectLst>
                  <a:outerShdw blurRad="38100" dist="38100" dir="2700000" algn="tl">
                    <a:srgbClr val="000000">
                      <a:alpha val="43137"/>
                    </a:srgbClr>
                  </a:outerShdw>
                </a:effectLst>
              </a:rPr>
            </a:br>
            <a:r>
              <a:rPr lang="it-IT" b="1" i="1" dirty="0" smtClean="0">
                <a:solidFill>
                  <a:schemeClr val="accent5">
                    <a:lumMod val="75000"/>
                  </a:schemeClr>
                </a:solidFill>
                <a:effectLst>
                  <a:outerShdw blurRad="38100" dist="38100" dir="2700000" algn="tl">
                    <a:srgbClr val="000000">
                      <a:alpha val="43137"/>
                    </a:srgbClr>
                  </a:outerShdw>
                </a:effectLst>
              </a:rPr>
              <a:t>Rock </a:t>
            </a:r>
            <a:r>
              <a:rPr lang="it-IT" b="1" i="1" dirty="0" err="1" smtClean="0">
                <a:solidFill>
                  <a:schemeClr val="accent5">
                    <a:lumMod val="75000"/>
                  </a:schemeClr>
                </a:solidFill>
                <a:effectLst>
                  <a:outerShdw blurRad="38100" dist="38100" dir="2700000" algn="tl">
                    <a:srgbClr val="000000">
                      <a:alpha val="43137"/>
                    </a:srgbClr>
                  </a:outerShdw>
                </a:effectLst>
              </a:rPr>
              <a:t>win</a:t>
            </a:r>
            <a:r>
              <a:rPr lang="it-IT" b="1" i="1" dirty="0" smtClean="0">
                <a:solidFill>
                  <a:schemeClr val="accent5">
                    <a:lumMod val="75000"/>
                  </a:schemeClr>
                </a:solidFill>
                <a:effectLst>
                  <a:outerShdw blurRad="38100" dist="38100" dir="2700000" algn="tl">
                    <a:srgbClr val="000000">
                      <a:alpha val="43137"/>
                    </a:srgbClr>
                  </a:outerShdw>
                </a:effectLst>
              </a:rPr>
              <a:t> and </a:t>
            </a:r>
            <a:r>
              <a:rPr lang="it-IT" b="1" i="1" dirty="0" err="1" smtClean="0">
                <a:solidFill>
                  <a:schemeClr val="accent5">
                    <a:lumMod val="75000"/>
                  </a:schemeClr>
                </a:solidFill>
                <a:effectLst>
                  <a:outerShdw blurRad="38100" dist="38100" dir="2700000" algn="tl">
                    <a:srgbClr val="000000">
                      <a:alpha val="43137"/>
                    </a:srgbClr>
                  </a:outerShdw>
                </a:effectLst>
              </a:rPr>
              <a:t>loose</a:t>
            </a:r>
            <a:endParaRPr lang="it-IT" b="1" i="1" dirty="0">
              <a:solidFill>
                <a:schemeClr val="accent5">
                  <a:lumMod val="75000"/>
                </a:schemeClr>
              </a:solidFill>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9000" contrast="100000"/>
                    </a14:imgEffect>
                  </a14:imgLayer>
                </a14:imgProps>
              </a:ext>
              <a:ext uri="{28A0092B-C50C-407E-A947-70E740481C1C}">
                <a14:useLocalDpi xmlns:a14="http://schemas.microsoft.com/office/drawing/2010/main" val="0"/>
              </a:ext>
            </a:extLst>
          </a:blip>
          <a:srcRect/>
          <a:stretch>
            <a:fillRect/>
          </a:stretch>
        </p:blipFill>
        <p:spPr bwMode="auto">
          <a:xfrm>
            <a:off x="539552" y="1501477"/>
            <a:ext cx="855345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ccia in giù 4"/>
          <p:cNvSpPr/>
          <p:nvPr/>
        </p:nvSpPr>
        <p:spPr>
          <a:xfrm>
            <a:off x="5804520" y="1565176"/>
            <a:ext cx="432048" cy="675729"/>
          </a:xfrm>
          <a:prstGeom prst="downArrow">
            <a:avLst/>
          </a:prstGeom>
          <a:solidFill>
            <a:schemeClr val="accent4">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23</a:t>
            </a:fld>
            <a:endParaRPr lang="it-IT">
              <a:solidFill>
                <a:srgbClr val="04617B">
                  <a:shade val="90000"/>
                </a:srgbClr>
              </a:solidFill>
            </a:endParaRPr>
          </a:p>
        </p:txBody>
      </p:sp>
      <p:sp>
        <p:nvSpPr>
          <p:cNvPr id="7" name="Segnaposto data 6"/>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4734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20688"/>
            <a:ext cx="8229600" cy="1143000"/>
          </a:xfrm>
        </p:spPr>
        <p:txBody>
          <a:bodyPr>
            <a:normAutofit fontScale="90000"/>
          </a:bodyPr>
          <a:lstStyle/>
          <a:p>
            <a:r>
              <a:rPr lang="it-IT" b="1" i="1" dirty="0" err="1" smtClean="0">
                <a:solidFill>
                  <a:schemeClr val="accent1">
                    <a:lumMod val="60000"/>
                    <a:lumOff val="40000"/>
                  </a:schemeClr>
                </a:solidFill>
                <a:effectLst>
                  <a:outerShdw blurRad="38100" dist="38100" dir="2700000" algn="tl">
                    <a:srgbClr val="000000">
                      <a:alpha val="43137"/>
                    </a:srgbClr>
                  </a:outerShdw>
                </a:effectLst>
              </a:rPr>
              <a:t>Number</a:t>
            </a:r>
            <a:r>
              <a:rPr lang="it-IT" b="1" i="1" dirty="0" smtClean="0">
                <a:solidFill>
                  <a:schemeClr val="accent1">
                    <a:lumMod val="60000"/>
                    <a:lumOff val="40000"/>
                  </a:schemeClr>
                </a:solidFill>
                <a:effectLst>
                  <a:outerShdw blurRad="38100" dist="38100" dir="2700000" algn="tl">
                    <a:srgbClr val="000000">
                      <a:alpha val="43137"/>
                    </a:srgbClr>
                  </a:outerShdw>
                </a:effectLst>
              </a:rPr>
              <a:t> of </a:t>
            </a:r>
            <a:r>
              <a:rPr lang="it-IT" b="1" i="1" dirty="0" err="1" smtClean="0">
                <a:solidFill>
                  <a:schemeClr val="accent1">
                    <a:lumMod val="60000"/>
                    <a:lumOff val="40000"/>
                  </a:schemeClr>
                </a:solidFill>
                <a:effectLst>
                  <a:outerShdw blurRad="38100" dist="38100" dir="2700000" algn="tl">
                    <a:srgbClr val="000000">
                      <a:alpha val="43137"/>
                    </a:srgbClr>
                  </a:outerShdw>
                </a:effectLst>
              </a:rPr>
              <a:t>upgoing</a:t>
            </a:r>
            <a:r>
              <a:rPr lang="it-IT" b="1" i="1" dirty="0" smtClean="0">
                <a:solidFill>
                  <a:schemeClr val="accent1">
                    <a:lumMod val="60000"/>
                    <a:lumOff val="40000"/>
                  </a:schemeClr>
                </a:solidFill>
                <a:effectLst>
                  <a:outerShdw blurRad="38100" dist="38100" dir="2700000" algn="tl">
                    <a:srgbClr val="000000">
                      <a:alpha val="43137"/>
                    </a:srgbClr>
                  </a:outerShdw>
                </a:effectLst>
              </a:rPr>
              <a:t> Tau in </a:t>
            </a:r>
            <a:r>
              <a:rPr lang="it-IT" b="1" i="1" dirty="0" err="1" smtClean="0">
                <a:solidFill>
                  <a:schemeClr val="accent1">
                    <a:lumMod val="60000"/>
                    <a:lumOff val="40000"/>
                  </a:schemeClr>
                </a:solidFill>
                <a:effectLst>
                  <a:outerShdw blurRad="38100" dist="38100" dir="2700000" algn="tl">
                    <a:srgbClr val="000000">
                      <a:alpha val="43137"/>
                    </a:srgbClr>
                  </a:outerShdw>
                </a:effectLst>
              </a:rPr>
              <a:t>Auger</a:t>
            </a:r>
            <a:r>
              <a:rPr lang="it-IT" b="1" i="1" dirty="0" smtClean="0">
                <a:solidFill>
                  <a:schemeClr val="accent1">
                    <a:lumMod val="60000"/>
                    <a:lumOff val="40000"/>
                  </a:schemeClr>
                </a:solidFill>
                <a:effectLst>
                  <a:outerShdw blurRad="38100" dist="38100" dir="2700000" algn="tl">
                    <a:srgbClr val="000000">
                      <a:alpha val="43137"/>
                    </a:srgbClr>
                  </a:outerShdw>
                </a:effectLst>
              </a:rPr>
              <a:t> </a:t>
            </a:r>
            <a:r>
              <a:rPr lang="it-IT" b="1" i="1" dirty="0" err="1" smtClean="0">
                <a:solidFill>
                  <a:schemeClr val="accent1">
                    <a:lumMod val="60000"/>
                    <a:lumOff val="40000"/>
                  </a:schemeClr>
                </a:solidFill>
                <a:effectLst>
                  <a:outerShdw blurRad="38100" dist="38100" dir="2700000" algn="tl">
                    <a:srgbClr val="000000">
                      <a:alpha val="43137"/>
                    </a:srgbClr>
                  </a:outerShdw>
                </a:effectLst>
              </a:rPr>
              <a:t>every</a:t>
            </a:r>
            <a:r>
              <a:rPr lang="it-IT" b="1" i="1" dirty="0" smtClean="0">
                <a:solidFill>
                  <a:schemeClr val="accent1">
                    <a:lumMod val="60000"/>
                    <a:lumOff val="40000"/>
                  </a:schemeClr>
                </a:solidFill>
                <a:effectLst>
                  <a:outerShdw blurRad="38100" dist="38100" dir="2700000" algn="tl">
                    <a:srgbClr val="000000">
                      <a:alpha val="43137"/>
                    </a:srgbClr>
                  </a:outerShdw>
                </a:effectLst>
              </a:rPr>
              <a:t> 3 </a:t>
            </a:r>
            <a:r>
              <a:rPr lang="it-IT" b="1" i="1" dirty="0" err="1" smtClean="0">
                <a:solidFill>
                  <a:schemeClr val="accent1">
                    <a:lumMod val="60000"/>
                    <a:lumOff val="40000"/>
                  </a:schemeClr>
                </a:solidFill>
                <a:effectLst>
                  <a:outerShdw blurRad="38100" dist="38100" dir="2700000" algn="tl">
                    <a:srgbClr val="000000">
                      <a:alpha val="43137"/>
                    </a:srgbClr>
                  </a:outerShdw>
                </a:effectLst>
              </a:rPr>
              <a:t>years</a:t>
            </a:r>
            <a:r>
              <a:rPr lang="it-IT" b="1" i="1" dirty="0" smtClean="0">
                <a:solidFill>
                  <a:schemeClr val="accent1">
                    <a:lumMod val="60000"/>
                    <a:lumOff val="40000"/>
                  </a:schemeClr>
                </a:solidFill>
                <a:effectLst>
                  <a:outerShdw blurRad="38100" dist="38100" dir="2700000" algn="tl">
                    <a:srgbClr val="000000">
                      <a:alpha val="43137"/>
                    </a:srgbClr>
                  </a:outerShdw>
                </a:effectLst>
              </a:rPr>
              <a:t> for WB </a:t>
            </a:r>
            <a:r>
              <a:rPr lang="it-IT" b="1" i="1" dirty="0" err="1" smtClean="0">
                <a:solidFill>
                  <a:schemeClr val="accent1">
                    <a:lumMod val="60000"/>
                    <a:lumOff val="40000"/>
                  </a:schemeClr>
                </a:solidFill>
                <a:effectLst>
                  <a:outerShdw blurRad="38100" dist="38100" dir="2700000" algn="tl">
                    <a:srgbClr val="000000">
                      <a:alpha val="43137"/>
                    </a:srgbClr>
                  </a:outerShdw>
                </a:effectLst>
              </a:rPr>
              <a:t>limit</a:t>
            </a:r>
            <a:endParaRPr lang="it-IT" b="1" i="1" dirty="0">
              <a:solidFill>
                <a:schemeClr val="accent1">
                  <a:lumMod val="60000"/>
                  <a:lumOff val="40000"/>
                </a:schemeClr>
              </a:solidFill>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9000" contrast="100000"/>
                    </a14:imgEffect>
                  </a14:imgLayer>
                </a14:imgProps>
              </a:ext>
              <a:ext uri="{28A0092B-C50C-407E-A947-70E740481C1C}">
                <a14:useLocalDpi xmlns:a14="http://schemas.microsoft.com/office/drawing/2010/main" val="0"/>
              </a:ext>
            </a:extLst>
          </a:blip>
          <a:srcRect/>
          <a:stretch>
            <a:fillRect/>
          </a:stretch>
        </p:blipFill>
        <p:spPr bwMode="auto">
          <a:xfrm>
            <a:off x="323528" y="1844824"/>
            <a:ext cx="8496944" cy="493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471" y="2204864"/>
            <a:ext cx="493713"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24</a:t>
            </a:fld>
            <a:endParaRPr lang="it-IT">
              <a:solidFill>
                <a:srgbClr val="04617B">
                  <a:shade val="90000"/>
                </a:srgbClr>
              </a:solidFill>
            </a:endParaRPr>
          </a:p>
        </p:txBody>
      </p:sp>
      <p:sp>
        <p:nvSpPr>
          <p:cNvPr id="7" name="Segnaposto data 6"/>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39442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 y="764704"/>
            <a:ext cx="8939336" cy="1127916"/>
          </a:xfrm>
        </p:spPr>
        <p:txBody>
          <a:bodyPr>
            <a:noAutofit/>
          </a:bodyPr>
          <a:lstStyle/>
          <a:p>
            <a:r>
              <a:rPr lang="it-IT" sz="3600" b="1" i="1" dirty="0" err="1" smtClean="0">
                <a:solidFill>
                  <a:srgbClr val="FF0000"/>
                </a:solidFill>
                <a:effectLst>
                  <a:outerShdw blurRad="38100" dist="38100" dir="2700000" algn="tl">
                    <a:srgbClr val="000000">
                      <a:alpha val="43137"/>
                    </a:srgbClr>
                  </a:outerShdw>
                </a:effectLst>
              </a:rPr>
              <a:t>Differential</a:t>
            </a:r>
            <a:r>
              <a:rPr lang="it-IT" sz="3600" b="1" i="1" dirty="0" smtClean="0">
                <a:solidFill>
                  <a:srgbClr val="FF0000"/>
                </a:solidFill>
                <a:effectLst>
                  <a:outerShdw blurRad="38100" dist="38100" dir="2700000" algn="tl">
                    <a:srgbClr val="000000">
                      <a:alpha val="43137"/>
                    </a:srgbClr>
                  </a:outerShdw>
                </a:effectLst>
              </a:rPr>
              <a:t>  </a:t>
            </a:r>
            <a:r>
              <a:rPr lang="it-IT" sz="3600" b="1" i="1" dirty="0" err="1" smtClean="0">
                <a:solidFill>
                  <a:srgbClr val="FF0000"/>
                </a:solidFill>
                <a:effectLst>
                  <a:outerShdw blurRad="38100" dist="38100" dir="2700000" algn="tl">
                    <a:srgbClr val="000000">
                      <a:alpha val="43137"/>
                    </a:srgbClr>
                  </a:outerShdw>
                </a:effectLst>
              </a:rPr>
              <a:t>event</a:t>
            </a:r>
            <a:r>
              <a:rPr lang="it-IT" sz="3600" b="1" i="1" dirty="0" smtClean="0">
                <a:solidFill>
                  <a:srgbClr val="FF0000"/>
                </a:solidFill>
                <a:effectLst>
                  <a:outerShdw blurRad="38100" dist="38100" dir="2700000" algn="tl">
                    <a:srgbClr val="000000">
                      <a:alpha val="43137"/>
                    </a:srgbClr>
                  </a:outerShdw>
                </a:effectLst>
              </a:rPr>
              <a:t> rate for </a:t>
            </a:r>
            <a:r>
              <a:rPr lang="it-IT" sz="3600" b="1" i="1" dirty="0" err="1" smtClean="0">
                <a:solidFill>
                  <a:srgbClr val="FF0000"/>
                </a:solidFill>
                <a:effectLst>
                  <a:outerShdw blurRad="38100" dist="38100" dir="2700000" algn="tl">
                    <a:srgbClr val="000000">
                      <a:alpha val="43137"/>
                    </a:srgbClr>
                  </a:outerShdw>
                </a:effectLst>
              </a:rPr>
              <a:t>energy</a:t>
            </a:r>
            <a:r>
              <a:rPr lang="it-IT" sz="3600" b="1" i="1" dirty="0" smtClean="0">
                <a:solidFill>
                  <a:srgbClr val="FF0000"/>
                </a:solidFill>
                <a:effectLst>
                  <a:outerShdw blurRad="38100" dist="38100" dir="2700000" algn="tl">
                    <a:srgbClr val="000000">
                      <a:alpha val="43137"/>
                    </a:srgbClr>
                  </a:outerShdw>
                </a:effectLst>
              </a:rPr>
              <a:t> and  </a:t>
            </a:r>
            <a:r>
              <a:rPr lang="it-IT" sz="3600" b="1" i="1" dirty="0" err="1" smtClean="0">
                <a:solidFill>
                  <a:srgbClr val="FF0000"/>
                </a:solidFill>
                <a:effectLst>
                  <a:outerShdw blurRad="38100" dist="38100" dir="2700000" algn="tl">
                    <a:srgbClr val="000000">
                      <a:alpha val="43137"/>
                    </a:srgbClr>
                  </a:outerShdw>
                </a:effectLst>
              </a:rPr>
              <a:t>skimming</a:t>
            </a:r>
            <a:r>
              <a:rPr lang="it-IT" sz="3600" b="1" i="1" dirty="0" smtClean="0">
                <a:solidFill>
                  <a:srgbClr val="FF0000"/>
                </a:solidFill>
                <a:effectLst>
                  <a:outerShdw blurRad="38100" dist="38100" dir="2700000" algn="tl">
                    <a:srgbClr val="000000">
                      <a:alpha val="43137"/>
                    </a:srgbClr>
                  </a:outerShdw>
                </a:effectLst>
              </a:rPr>
              <a:t> angle 10 </a:t>
            </a:r>
            <a:r>
              <a:rPr lang="it-IT" sz="3600" b="1" i="1" dirty="0" err="1" smtClean="0">
                <a:solidFill>
                  <a:srgbClr val="FF0000"/>
                </a:solidFill>
                <a:effectLst>
                  <a:outerShdw blurRad="38100" dist="38100" dir="2700000" algn="tl">
                    <a:srgbClr val="000000">
                      <a:alpha val="43137"/>
                    </a:srgbClr>
                  </a:outerShdw>
                </a:effectLst>
              </a:rPr>
              <a:t>GeV</a:t>
            </a:r>
            <a:r>
              <a:rPr lang="it-IT" sz="3600" b="1" i="1" dirty="0" smtClean="0">
                <a:solidFill>
                  <a:srgbClr val="FF0000"/>
                </a:solidFill>
                <a:effectLst>
                  <a:outerShdw blurRad="38100" dist="38100" dir="2700000" algn="tl">
                    <a:srgbClr val="000000">
                      <a:alpha val="43137"/>
                    </a:srgbClr>
                  </a:outerShdw>
                </a:effectLst>
              </a:rPr>
              <a:t> </a:t>
            </a:r>
            <a:r>
              <a:rPr lang="it-IT" sz="3600" b="1" i="1" dirty="0" err="1" smtClean="0">
                <a:solidFill>
                  <a:srgbClr val="FF0000"/>
                </a:solidFill>
                <a:effectLst>
                  <a:outerShdw blurRad="38100" dist="38100" dir="2700000" algn="tl">
                    <a:srgbClr val="000000">
                      <a:alpha val="43137"/>
                    </a:srgbClr>
                  </a:outerShdw>
                </a:effectLst>
              </a:rPr>
              <a:t>eV</a:t>
            </a:r>
            <a:r>
              <a:rPr lang="it-IT" sz="3600" b="1" i="1" dirty="0" smtClean="0">
                <a:solidFill>
                  <a:srgbClr val="FF0000"/>
                </a:solidFill>
                <a:effectLst>
                  <a:outerShdw blurRad="38100" dist="38100" dir="2700000" algn="tl">
                    <a:srgbClr val="000000">
                      <a:alpha val="43137"/>
                    </a:srgbClr>
                  </a:outerShdw>
                </a:effectLst>
              </a:rPr>
              <a:t> up to 0.1 </a:t>
            </a:r>
            <a:r>
              <a:rPr lang="it-IT" sz="3600" b="1" i="1" dirty="0" err="1" smtClean="0">
                <a:solidFill>
                  <a:srgbClr val="FF0000"/>
                </a:solidFill>
                <a:effectLst>
                  <a:outerShdw blurRad="38100" dist="38100" dir="2700000" algn="tl">
                    <a:srgbClr val="000000">
                      <a:alpha val="43137"/>
                    </a:srgbClr>
                  </a:outerShdw>
                </a:effectLst>
              </a:rPr>
              <a:t>ZeV</a:t>
            </a:r>
            <a:r>
              <a:rPr lang="it-IT" sz="3600" b="1" i="1" dirty="0" smtClean="0">
                <a:solidFill>
                  <a:srgbClr val="FF0000"/>
                </a:solidFill>
                <a:effectLst>
                  <a:outerShdw blurRad="38100" dist="38100" dir="2700000" algn="tl">
                    <a:srgbClr val="000000">
                      <a:alpha val="43137"/>
                    </a:srgbClr>
                  </a:outerShdw>
                </a:effectLst>
              </a:rPr>
              <a:t> </a:t>
            </a:r>
            <a:r>
              <a:rPr lang="it-IT" sz="3600" b="1" i="1" dirty="0" err="1" smtClean="0">
                <a:solidFill>
                  <a:srgbClr val="FF0000"/>
                </a:solidFill>
                <a:effectLst>
                  <a:outerShdw blurRad="38100" dist="38100" dir="2700000" algn="tl">
                    <a:srgbClr val="000000">
                      <a:alpha val="43137"/>
                    </a:srgbClr>
                  </a:outerShdw>
                </a:effectLst>
              </a:rPr>
              <a:t>energy</a:t>
            </a:r>
            <a:r>
              <a:rPr lang="it-IT" sz="3600" b="1" i="1" dirty="0" smtClean="0">
                <a:solidFill>
                  <a:srgbClr val="FF0000"/>
                </a:solidFill>
                <a:effectLst>
                  <a:outerShdw blurRad="38100" dist="38100" dir="2700000" algn="tl">
                    <a:srgbClr val="000000">
                      <a:alpha val="43137"/>
                    </a:srgbClr>
                  </a:outerShdw>
                </a:effectLst>
              </a:rPr>
              <a:t>: tau rate for WB </a:t>
            </a:r>
            <a:r>
              <a:rPr lang="it-IT" sz="3600" b="1" i="1" dirty="0" err="1" smtClean="0">
                <a:solidFill>
                  <a:srgbClr val="FF0000"/>
                </a:solidFill>
                <a:effectLst>
                  <a:outerShdw blurRad="38100" dist="38100" dir="2700000" algn="tl">
                    <a:srgbClr val="000000">
                      <a:alpha val="43137"/>
                    </a:srgbClr>
                  </a:outerShdw>
                </a:effectLst>
              </a:rPr>
              <a:t>flux</a:t>
            </a:r>
            <a:endParaRPr lang="it-IT" sz="3600" b="1" i="1" dirty="0">
              <a:solidFill>
                <a:srgbClr val="FF0000"/>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8000" contrast="100000"/>
                    </a14:imgEffect>
                  </a14:imgLayer>
                </a14:imgProps>
              </a:ext>
              <a:ext uri="{28A0092B-C50C-407E-A947-70E740481C1C}">
                <a14:useLocalDpi xmlns:a14="http://schemas.microsoft.com/office/drawing/2010/main" val="0"/>
              </a:ext>
            </a:extLst>
          </a:blip>
          <a:srcRect/>
          <a:stretch>
            <a:fillRect/>
          </a:stretch>
        </p:blipFill>
        <p:spPr bwMode="auto">
          <a:xfrm>
            <a:off x="467544" y="1865709"/>
            <a:ext cx="8343900"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25</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2179818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9592" y="704088"/>
            <a:ext cx="7787208" cy="780696"/>
          </a:xfrm>
        </p:spPr>
        <p:txBody>
          <a:bodyPr>
            <a:normAutofit fontScale="90000"/>
          </a:bodyPr>
          <a:lstStyle/>
          <a:p>
            <a:r>
              <a:rPr lang="it-IT" b="1" i="1" dirty="0" err="1" smtClean="0">
                <a:solidFill>
                  <a:srgbClr val="FF0000"/>
                </a:solidFill>
                <a:effectLst>
                  <a:outerShdw blurRad="38100" dist="38100" dir="2700000" algn="tl">
                    <a:srgbClr val="000000">
                      <a:alpha val="43137"/>
                    </a:srgbClr>
                  </a:outerShdw>
                </a:effectLst>
              </a:rPr>
              <a:t>Resonant</a:t>
            </a:r>
            <a:r>
              <a:rPr lang="it-IT" b="1" i="1" dirty="0" smtClean="0">
                <a:solidFill>
                  <a:srgbClr val="FF0000"/>
                </a:solidFill>
                <a:effectLst>
                  <a:outerShdw blurRad="38100" dist="38100" dir="2700000" algn="tl">
                    <a:srgbClr val="000000">
                      <a:alpha val="43137"/>
                    </a:srgbClr>
                  </a:outerShdw>
                </a:effectLst>
              </a:rPr>
              <a:t> </a:t>
            </a:r>
            <a:r>
              <a:rPr lang="it-IT" b="1" i="1" dirty="0" err="1" smtClean="0">
                <a:solidFill>
                  <a:srgbClr val="FF0000"/>
                </a:solidFill>
                <a:effectLst>
                  <a:outerShdw blurRad="38100" dist="38100" dir="2700000" algn="tl">
                    <a:srgbClr val="000000">
                      <a:alpha val="43137"/>
                    </a:srgbClr>
                  </a:outerShdw>
                </a:effectLst>
              </a:rPr>
              <a:t>Glashow</a:t>
            </a:r>
            <a:r>
              <a:rPr lang="it-IT" b="1" i="1" dirty="0" smtClean="0">
                <a:solidFill>
                  <a:srgbClr val="FF0000"/>
                </a:solidFill>
                <a:effectLst>
                  <a:outerShdw blurRad="38100" dist="38100" dir="2700000" algn="tl">
                    <a:srgbClr val="000000">
                      <a:alpha val="43137"/>
                    </a:srgbClr>
                  </a:outerShdw>
                </a:effectLst>
              </a:rPr>
              <a:t> </a:t>
            </a:r>
            <a:r>
              <a:rPr lang="it-IT" b="1" i="1" dirty="0" err="1" smtClean="0">
                <a:solidFill>
                  <a:srgbClr val="FF0000"/>
                </a:solidFill>
                <a:effectLst>
                  <a:outerShdw blurRad="38100" dist="38100" dir="2700000" algn="tl">
                    <a:srgbClr val="000000">
                      <a:alpha val="43137"/>
                    </a:srgbClr>
                  </a:outerShdw>
                </a:effectLst>
              </a:rPr>
              <a:t>contribute</a:t>
            </a:r>
            <a:endParaRPr lang="it-IT" b="1" i="1" dirty="0">
              <a:solidFill>
                <a:srgbClr val="FF0000"/>
              </a:solidFill>
              <a:effectLst>
                <a:outerShdw blurRad="38100" dist="38100" dir="2700000" algn="tl">
                  <a:srgbClr val="000000">
                    <a:alpha val="43137"/>
                  </a:srgbClr>
                </a:outerShdw>
              </a:effectLst>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10274"/>
            <a:ext cx="8233034" cy="5087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26</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4015189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088"/>
            <a:ext cx="8964488" cy="780696"/>
          </a:xfrm>
        </p:spPr>
        <p:txBody>
          <a:bodyPr>
            <a:normAutofit fontScale="90000"/>
          </a:bodyPr>
          <a:lstStyle/>
          <a:p>
            <a:r>
              <a:rPr lang="it-IT" b="1" i="1" dirty="0" smtClean="0">
                <a:effectLst>
                  <a:outerShdw blurRad="38100" dist="38100" dir="2700000" algn="tl">
                    <a:srgbClr val="000000">
                      <a:alpha val="43137"/>
                    </a:srgbClr>
                  </a:outerShdw>
                </a:effectLst>
              </a:rPr>
              <a:t>The  </a:t>
            </a:r>
            <a:r>
              <a:rPr lang="it-IT" b="1" i="1" dirty="0" err="1" smtClean="0">
                <a:effectLst>
                  <a:outerShdw blurRad="38100" dist="38100" dir="2700000" algn="tl">
                    <a:srgbClr val="000000">
                      <a:alpha val="43137"/>
                    </a:srgbClr>
                  </a:outerShdw>
                </a:effectLst>
              </a:rPr>
              <a:t>average</a:t>
            </a:r>
            <a:r>
              <a:rPr lang="it-IT" b="1" i="1" dirty="0" smtClean="0">
                <a:effectLst>
                  <a:outerShdw blurRad="38100" dist="38100" dir="2700000" algn="tl">
                    <a:srgbClr val="000000">
                      <a:alpha val="43137"/>
                    </a:srgbClr>
                  </a:outerShdw>
                </a:effectLst>
              </a:rPr>
              <a:t> </a:t>
            </a:r>
            <a:r>
              <a:rPr lang="it-IT" b="1" i="1" dirty="0" err="1" smtClean="0">
                <a:effectLst>
                  <a:outerShdw blurRad="38100" dist="38100" dir="2700000" algn="tl">
                    <a:srgbClr val="000000">
                      <a:alpha val="43137"/>
                    </a:srgbClr>
                  </a:outerShdw>
                </a:effectLst>
              </a:rPr>
              <a:t>muon</a:t>
            </a:r>
            <a:r>
              <a:rPr lang="it-IT" b="1" i="1" dirty="0" smtClean="0">
                <a:effectLst>
                  <a:outerShdw blurRad="38100" dist="38100" dir="2700000" algn="tl">
                    <a:srgbClr val="000000">
                      <a:alpha val="43137"/>
                    </a:srgbClr>
                  </a:outerShdw>
                </a:effectLst>
              </a:rPr>
              <a:t> rate </a:t>
            </a:r>
            <a:r>
              <a:rPr lang="it-IT" b="1" i="1" dirty="0" err="1" smtClean="0">
                <a:effectLst>
                  <a:outerShdw blurRad="38100" dist="38100" dir="2700000" algn="tl">
                    <a:srgbClr val="000000">
                      <a:alpha val="43137"/>
                    </a:srgbClr>
                  </a:outerShdw>
                </a:effectLst>
              </a:rPr>
              <a:t>upgoing</a:t>
            </a:r>
            <a:r>
              <a:rPr lang="it-IT" b="1" i="1" dirty="0" smtClean="0">
                <a:effectLst>
                  <a:outerShdw blurRad="38100" dist="38100" dir="2700000" algn="tl">
                    <a:srgbClr val="000000">
                      <a:alpha val="43137"/>
                    </a:srgbClr>
                  </a:outerShdw>
                </a:effectLst>
              </a:rPr>
              <a:t/>
            </a:r>
            <a:br>
              <a:rPr lang="it-IT" b="1" i="1" dirty="0" smtClean="0">
                <a:effectLst>
                  <a:outerShdw blurRad="38100" dist="38100" dir="2700000" algn="tl">
                    <a:srgbClr val="000000">
                      <a:alpha val="43137"/>
                    </a:srgbClr>
                  </a:outerShdw>
                </a:effectLst>
              </a:rPr>
            </a:br>
            <a:r>
              <a:rPr lang="it-IT" b="1" i="1" dirty="0" smtClean="0">
                <a:effectLst>
                  <a:outerShdw blurRad="38100" dist="38100" dir="2700000" algn="tl">
                    <a:srgbClr val="000000">
                      <a:alpha val="43137"/>
                    </a:srgbClr>
                  </a:outerShdw>
                </a:effectLst>
              </a:rPr>
              <a:t> by tau </a:t>
            </a:r>
            <a:r>
              <a:rPr lang="it-IT" b="1" i="1" dirty="0" err="1" smtClean="0">
                <a:effectLst>
                  <a:outerShdw blurRad="38100" dist="38100" dir="2700000" algn="tl">
                    <a:srgbClr val="000000">
                      <a:alpha val="43137"/>
                    </a:srgbClr>
                  </a:outerShdw>
                </a:effectLst>
              </a:rPr>
              <a:t>airshower</a:t>
            </a:r>
            <a:r>
              <a:rPr lang="it-IT" b="1" i="1" dirty="0" smtClean="0">
                <a:effectLst>
                  <a:outerShdw blurRad="38100" dist="38100" dir="2700000" algn="tl">
                    <a:srgbClr val="000000">
                      <a:alpha val="43137"/>
                    </a:srgbClr>
                  </a:outerShdw>
                </a:effectLst>
              </a:rPr>
              <a:t> </a:t>
            </a:r>
            <a:r>
              <a:rPr lang="it-IT" b="1" i="1" dirty="0" err="1" smtClean="0">
                <a:effectLst>
                  <a:outerShdw blurRad="38100" dist="38100" dir="2700000" algn="tl">
                    <a:srgbClr val="000000">
                      <a:alpha val="43137"/>
                    </a:srgbClr>
                  </a:outerShdw>
                </a:effectLst>
              </a:rPr>
              <a:t>ones</a:t>
            </a:r>
            <a:r>
              <a:rPr lang="it-IT" b="1" i="1" dirty="0" smtClean="0">
                <a:effectLst>
                  <a:outerShdw blurRad="38100" dist="38100" dir="2700000" algn="tl">
                    <a:srgbClr val="000000">
                      <a:alpha val="43137"/>
                    </a:srgbClr>
                  </a:outerShdw>
                </a:effectLst>
              </a:rPr>
              <a:t>&gt; </a:t>
            </a:r>
            <a:r>
              <a:rPr lang="it-IT" b="1" i="1" dirty="0" err="1" smtClean="0">
                <a:effectLst>
                  <a:outerShdw blurRad="38100" dist="38100" dir="2700000" algn="tl">
                    <a:srgbClr val="000000">
                      <a:alpha val="43137"/>
                    </a:srgbClr>
                  </a:outerShdw>
                </a:effectLst>
              </a:rPr>
              <a:t>atmospheric</a:t>
            </a:r>
            <a:endParaRPr lang="it-IT" b="1" i="1" dirty="0">
              <a:effectLst>
                <a:outerShdw blurRad="38100" dist="38100" dir="2700000" algn="tl">
                  <a:srgbClr val="000000">
                    <a:alpha val="43137"/>
                  </a:srgbClr>
                </a:outerShdw>
              </a:effectLst>
            </a:endParaRPr>
          </a:p>
        </p:txBody>
      </p:sp>
      <p:pic>
        <p:nvPicPr>
          <p:cNvPr id="2048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6000" contrast="98000"/>
                    </a14:imgEffect>
                  </a14:imgLayer>
                </a14:imgProps>
              </a:ext>
              <a:ext uri="{28A0092B-C50C-407E-A947-70E740481C1C}">
                <a14:useLocalDpi xmlns:a14="http://schemas.microsoft.com/office/drawing/2010/main" val="0"/>
              </a:ext>
            </a:extLst>
          </a:blip>
          <a:srcRect/>
          <a:stretch>
            <a:fillRect/>
          </a:stretch>
        </p:blipFill>
        <p:spPr bwMode="auto">
          <a:xfrm>
            <a:off x="433386" y="1700808"/>
            <a:ext cx="8277225"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27</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1427058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7355160" cy="708688"/>
          </a:xfrm>
        </p:spPr>
        <p:txBody>
          <a:bodyPr>
            <a:normAutofit fontScale="90000"/>
          </a:bodyPr>
          <a:lstStyle/>
          <a:p>
            <a:r>
              <a:rPr lang="it-IT" b="1" i="1" dirty="0" smtClean="0">
                <a:effectLst>
                  <a:outerShdw blurRad="38100" dist="38100" dir="2700000" algn="tl">
                    <a:srgbClr val="000000">
                      <a:alpha val="43137"/>
                    </a:srgbClr>
                  </a:outerShdw>
                </a:effectLst>
              </a:rPr>
              <a:t>Gamma and electron </a:t>
            </a:r>
            <a:r>
              <a:rPr lang="it-IT" b="1" i="1" dirty="0" err="1" smtClean="0">
                <a:effectLst>
                  <a:outerShdw blurRad="38100" dist="38100" dir="2700000" algn="tl">
                    <a:srgbClr val="000000">
                      <a:alpha val="43137"/>
                    </a:srgbClr>
                  </a:outerShdw>
                </a:effectLst>
              </a:rPr>
              <a:t>pairs</a:t>
            </a:r>
            <a:r>
              <a:rPr lang="it-IT" b="1" i="1" dirty="0" smtClean="0">
                <a:effectLst>
                  <a:outerShdw blurRad="38100" dist="38100" dir="2700000" algn="tl">
                    <a:srgbClr val="000000">
                      <a:alpha val="43137"/>
                    </a:srgbClr>
                  </a:outerShdw>
                </a:effectLst>
              </a:rPr>
              <a:t> by tau </a:t>
            </a:r>
            <a:r>
              <a:rPr lang="it-IT" b="1" i="1" dirty="0" err="1" smtClean="0">
                <a:effectLst>
                  <a:outerShdw blurRad="38100" dist="38100" dir="2700000" algn="tl">
                    <a:srgbClr val="000000">
                      <a:alpha val="43137"/>
                    </a:srgbClr>
                  </a:outerShdw>
                </a:effectLst>
              </a:rPr>
              <a:t>airshower</a:t>
            </a:r>
            <a:endParaRPr lang="it-IT" b="1" i="1" dirty="0">
              <a:effectLst>
                <a:outerShdw blurRad="38100" dist="38100" dir="2700000" algn="tl">
                  <a:srgbClr val="000000">
                    <a:alpha val="43137"/>
                  </a:srgbClr>
                </a:outerShdw>
              </a:effectLst>
            </a:endParaRPr>
          </a:p>
        </p:txBody>
      </p:sp>
      <p:pic>
        <p:nvPicPr>
          <p:cNvPr id="2150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6000" contrast="100000"/>
                    </a14:imgEffect>
                  </a14:imgLayer>
                </a14:imgProps>
              </a:ext>
              <a:ext uri="{28A0092B-C50C-407E-A947-70E740481C1C}">
                <a14:useLocalDpi xmlns:a14="http://schemas.microsoft.com/office/drawing/2010/main" val="0"/>
              </a:ext>
            </a:extLst>
          </a:blip>
          <a:srcRect/>
          <a:stretch>
            <a:fillRect/>
          </a:stretch>
        </p:blipFill>
        <p:spPr bwMode="auto">
          <a:xfrm>
            <a:off x="638175" y="1628800"/>
            <a:ext cx="786765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28</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1290075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329895"/>
            <a:ext cx="8982236" cy="1010873"/>
          </a:xfrm>
        </p:spPr>
        <p:txBody>
          <a:bodyPr>
            <a:noAutofit/>
          </a:bodyPr>
          <a:lstStyle/>
          <a:p>
            <a:r>
              <a:rPr lang="it-IT" sz="3600" b="1" i="1" dirty="0" smtClean="0">
                <a:solidFill>
                  <a:schemeClr val="accent1">
                    <a:lumMod val="75000"/>
                  </a:schemeClr>
                </a:solidFill>
                <a:effectLst>
                  <a:outerShdw blurRad="38100" dist="38100" dir="2700000" algn="tl">
                    <a:srgbClr val="000000">
                      <a:alpha val="43137"/>
                    </a:srgbClr>
                  </a:outerShdw>
                </a:effectLst>
              </a:rPr>
              <a:t>SD versus </a:t>
            </a:r>
            <a:r>
              <a:rPr lang="it-IT" sz="3600" b="1" i="1" dirty="0" err="1" smtClean="0">
                <a:solidFill>
                  <a:schemeClr val="accent1">
                    <a:lumMod val="75000"/>
                  </a:schemeClr>
                </a:solidFill>
                <a:effectLst>
                  <a:outerShdw blurRad="38100" dist="38100" dir="2700000" algn="tl">
                    <a:srgbClr val="000000">
                      <a:alpha val="43137"/>
                    </a:srgbClr>
                  </a:outerShdw>
                </a:effectLst>
              </a:rPr>
              <a:t>Fluorescence</a:t>
            </a:r>
            <a:r>
              <a:rPr lang="it-IT" sz="3600" b="1" i="1" dirty="0" smtClean="0">
                <a:solidFill>
                  <a:schemeClr val="accent1">
                    <a:lumMod val="75000"/>
                  </a:schemeClr>
                </a:solidFill>
                <a:effectLst>
                  <a:outerShdw blurRad="38100" dist="38100" dir="2700000" algn="tl">
                    <a:srgbClr val="000000">
                      <a:alpha val="43137"/>
                    </a:srgbClr>
                  </a:outerShdw>
                </a:effectLst>
              </a:rPr>
              <a:t> D </a:t>
            </a:r>
            <a:r>
              <a:rPr lang="it-IT" sz="3600" b="1" i="1" dirty="0" err="1" smtClean="0">
                <a:solidFill>
                  <a:schemeClr val="accent1">
                    <a:lumMod val="75000"/>
                  </a:schemeClr>
                </a:solidFill>
                <a:effectLst>
                  <a:outerShdw blurRad="38100" dist="38100" dir="2700000" algn="tl">
                    <a:srgbClr val="000000">
                      <a:alpha val="43137"/>
                    </a:srgbClr>
                  </a:outerShdw>
                </a:effectLst>
              </a:rPr>
              <a:t>event</a:t>
            </a:r>
            <a:r>
              <a:rPr lang="it-IT" sz="3600" b="1" i="1" dirty="0" smtClean="0">
                <a:solidFill>
                  <a:schemeClr val="accent1">
                    <a:lumMod val="75000"/>
                  </a:schemeClr>
                </a:solidFill>
                <a:effectLst>
                  <a:outerShdw blurRad="38100" dist="38100" dir="2700000" algn="tl">
                    <a:srgbClr val="000000">
                      <a:alpha val="43137"/>
                    </a:srgbClr>
                  </a:outerShdw>
                </a:effectLst>
              </a:rPr>
              <a:t> rate</a:t>
            </a:r>
            <a:r>
              <a:rPr lang="it-IT" sz="3600" b="1" i="1" dirty="0" smtClean="0">
                <a:solidFill>
                  <a:srgbClr val="00B0F0"/>
                </a:solidFill>
                <a:effectLst>
                  <a:outerShdw blurRad="38100" dist="38100" dir="2700000" algn="tl">
                    <a:srgbClr val="000000">
                      <a:alpha val="43137"/>
                    </a:srgbClr>
                  </a:outerShdw>
                </a:effectLst>
              </a:rPr>
              <a:t/>
            </a:r>
            <a:br>
              <a:rPr lang="it-IT" sz="3600" b="1" i="1" dirty="0" smtClean="0">
                <a:solidFill>
                  <a:srgbClr val="00B0F0"/>
                </a:solidFill>
                <a:effectLst>
                  <a:outerShdw blurRad="38100" dist="38100" dir="2700000" algn="tl">
                    <a:srgbClr val="000000">
                      <a:alpha val="43137"/>
                    </a:srgbClr>
                  </a:outerShdw>
                </a:effectLst>
              </a:rPr>
            </a:br>
            <a:r>
              <a:rPr lang="it-IT" sz="3600" b="1" i="1" dirty="0" smtClean="0">
                <a:solidFill>
                  <a:srgbClr val="FF0000"/>
                </a:solidFill>
                <a:effectLst>
                  <a:outerShdw blurRad="38100" dist="38100" dir="2700000" algn="tl">
                    <a:srgbClr val="000000">
                      <a:alpha val="43137"/>
                    </a:srgbClr>
                  </a:outerShdw>
                </a:effectLst>
              </a:rPr>
              <a:t>FLUORESCENCE </a:t>
            </a:r>
            <a:r>
              <a:rPr lang="it-IT" sz="3600" b="1" i="1" dirty="0" err="1" smtClean="0">
                <a:solidFill>
                  <a:srgbClr val="FF0000"/>
                </a:solidFill>
                <a:effectLst>
                  <a:outerShdw blurRad="38100" dist="38100" dir="2700000" algn="tl">
                    <a:srgbClr val="000000">
                      <a:alpha val="43137"/>
                    </a:srgbClr>
                  </a:outerShdw>
                </a:effectLst>
              </a:rPr>
              <a:t>win</a:t>
            </a:r>
            <a:r>
              <a:rPr lang="it-IT" sz="3600" b="1" i="1" dirty="0" smtClean="0">
                <a:solidFill>
                  <a:srgbClr val="FF0000"/>
                </a:solidFill>
                <a:effectLst>
                  <a:outerShdw blurRad="38100" dist="38100" dir="2700000" algn="tl">
                    <a:srgbClr val="000000">
                      <a:alpha val="43137"/>
                    </a:srgbClr>
                  </a:outerShdw>
                </a:effectLst>
              </a:rPr>
              <a:t> </a:t>
            </a:r>
            <a:r>
              <a:rPr lang="it-IT" sz="3600" b="1" i="1" dirty="0" err="1" smtClean="0">
                <a:solidFill>
                  <a:srgbClr val="FF0000"/>
                </a:solidFill>
                <a:effectLst>
                  <a:outerShdw blurRad="38100" dist="38100" dir="2700000" algn="tl">
                    <a:srgbClr val="000000">
                      <a:alpha val="43137"/>
                    </a:srgbClr>
                  </a:outerShdw>
                </a:effectLst>
              </a:rPr>
              <a:t>above</a:t>
            </a:r>
            <a:r>
              <a:rPr lang="it-IT" sz="3600" b="1" i="1" dirty="0" smtClean="0">
                <a:solidFill>
                  <a:srgbClr val="FF0000"/>
                </a:solidFill>
                <a:effectLst>
                  <a:outerShdw blurRad="38100" dist="38100" dir="2700000" algn="tl">
                    <a:srgbClr val="000000">
                      <a:alpha val="43137"/>
                    </a:srgbClr>
                  </a:outerShdw>
                </a:effectLst>
              </a:rPr>
              <a:t> </a:t>
            </a:r>
            <a:r>
              <a:rPr lang="it-IT" sz="3600" b="1" i="1" dirty="0" err="1" smtClean="0">
                <a:solidFill>
                  <a:srgbClr val="FF0000"/>
                </a:solidFill>
                <a:effectLst>
                  <a:outerShdw blurRad="38100" dist="38100" dir="2700000" algn="tl">
                    <a:srgbClr val="000000">
                      <a:alpha val="43137"/>
                    </a:srgbClr>
                  </a:outerShdw>
                </a:effectLst>
              </a:rPr>
              <a:t>EeV</a:t>
            </a:r>
            <a:r>
              <a:rPr lang="it-IT" sz="3600" b="1" i="1" dirty="0" smtClean="0">
                <a:solidFill>
                  <a:srgbClr val="FF0000"/>
                </a:solidFill>
                <a:effectLst>
                  <a:outerShdw blurRad="38100" dist="38100" dir="2700000" algn="tl">
                    <a:srgbClr val="000000">
                      <a:alpha val="43137"/>
                    </a:srgbClr>
                  </a:outerShdw>
                </a:effectLst>
              </a:rPr>
              <a:t> in AUGER</a:t>
            </a:r>
            <a:endParaRPr lang="it-IT" sz="3600" b="1" i="1" dirty="0">
              <a:solidFill>
                <a:srgbClr val="FF0000"/>
              </a:solidFill>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762000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ccia in giù 2"/>
          <p:cNvSpPr/>
          <p:nvPr/>
        </p:nvSpPr>
        <p:spPr>
          <a:xfrm>
            <a:off x="1763688" y="1988840"/>
            <a:ext cx="360040" cy="792088"/>
          </a:xfrm>
          <a:prstGeom prst="downArrow">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 name="Freccia in giù 4"/>
          <p:cNvSpPr/>
          <p:nvPr/>
        </p:nvSpPr>
        <p:spPr>
          <a:xfrm>
            <a:off x="4067944" y="2564904"/>
            <a:ext cx="360040" cy="792088"/>
          </a:xfrm>
          <a:prstGeom prst="downArrow">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Freccia in giù 5"/>
          <p:cNvSpPr/>
          <p:nvPr/>
        </p:nvSpPr>
        <p:spPr>
          <a:xfrm>
            <a:off x="5868144" y="1916832"/>
            <a:ext cx="648072" cy="1116124"/>
          </a:xfrm>
          <a:prstGeom prst="downArrow">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7" name="Freccia in giù 6"/>
          <p:cNvSpPr/>
          <p:nvPr/>
        </p:nvSpPr>
        <p:spPr>
          <a:xfrm>
            <a:off x="6804248" y="2636912"/>
            <a:ext cx="360040" cy="792088"/>
          </a:xfrm>
          <a:prstGeom prst="downArrow">
            <a:avLst/>
          </a:prstGeom>
          <a:solidFill>
            <a:schemeClr val="accent5">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Freccia in giù 7"/>
          <p:cNvSpPr/>
          <p:nvPr/>
        </p:nvSpPr>
        <p:spPr>
          <a:xfrm>
            <a:off x="3779912" y="1340768"/>
            <a:ext cx="360040" cy="792088"/>
          </a:xfrm>
          <a:prstGeom prst="downArrow">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4" name="Segnaposto piè di pagina 3"/>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9" name="Segnaposto numero diapositiva 8"/>
          <p:cNvSpPr>
            <a:spLocks noGrp="1"/>
          </p:cNvSpPr>
          <p:nvPr>
            <p:ph type="sldNum" sz="quarter" idx="12"/>
          </p:nvPr>
        </p:nvSpPr>
        <p:spPr/>
        <p:txBody>
          <a:bodyPr/>
          <a:lstStyle/>
          <a:p>
            <a:fld id="{7C9D316D-3337-493E-A464-4BE605C6A87B}" type="slidenum">
              <a:rPr lang="it-IT" smtClean="0">
                <a:solidFill>
                  <a:srgbClr val="04617B">
                    <a:shade val="90000"/>
                  </a:srgbClr>
                </a:solidFill>
              </a:rPr>
              <a:pPr/>
              <a:t>29</a:t>
            </a:fld>
            <a:endParaRPr lang="it-IT">
              <a:solidFill>
                <a:srgbClr val="04617B">
                  <a:shade val="90000"/>
                </a:srgbClr>
              </a:solidFill>
            </a:endParaRPr>
          </a:p>
        </p:txBody>
      </p:sp>
      <p:sp>
        <p:nvSpPr>
          <p:cNvPr id="11" name="Segnaposto data 10"/>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155801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848" y="2204864"/>
            <a:ext cx="5976664" cy="448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gnaposto piè di pagina 1"/>
          <p:cNvSpPr>
            <a:spLocks noGrp="1"/>
          </p:cNvSpPr>
          <p:nvPr>
            <p:ph type="ftr" sz="quarter" idx="11"/>
          </p:nvPr>
        </p:nvSpPr>
        <p:spPr/>
        <p:txBody>
          <a:bodyPr/>
          <a:lstStyle/>
          <a:p>
            <a:r>
              <a:rPr lang="it-IT" smtClean="0"/>
              <a:t>D.Fargion_ERICE_22-September-2019</a:t>
            </a:r>
            <a:endParaRPr lang="it-IT"/>
          </a:p>
        </p:txBody>
      </p:sp>
      <p:sp>
        <p:nvSpPr>
          <p:cNvPr id="3" name="Segnaposto numero diapositiva 2"/>
          <p:cNvSpPr>
            <a:spLocks noGrp="1"/>
          </p:cNvSpPr>
          <p:nvPr>
            <p:ph type="sldNum" sz="quarter" idx="12"/>
          </p:nvPr>
        </p:nvSpPr>
        <p:spPr/>
        <p:txBody>
          <a:bodyPr/>
          <a:lstStyle/>
          <a:p>
            <a:fld id="{7C9D316D-3337-493E-A464-4BE605C6A87B}" type="slidenum">
              <a:rPr lang="it-IT" smtClean="0"/>
              <a:pPr/>
              <a:t>3</a:t>
            </a:fld>
            <a:endParaRPr lang="it-IT"/>
          </a:p>
        </p:txBody>
      </p:sp>
      <p:sp>
        <p:nvSpPr>
          <p:cNvPr id="5" name="Segnaposto data 4"/>
          <p:cNvSpPr>
            <a:spLocks noGrp="1"/>
          </p:cNvSpPr>
          <p:nvPr>
            <p:ph type="dt" sz="half" idx="10"/>
          </p:nvPr>
        </p:nvSpPr>
        <p:spPr/>
        <p:txBody>
          <a:bodyPr/>
          <a:lstStyle/>
          <a:p>
            <a:r>
              <a:rPr lang="it-IT" smtClean="0"/>
              <a:t>22/09/2019</a:t>
            </a:r>
            <a:endParaRPr lang="it-IT"/>
          </a:p>
        </p:txBody>
      </p:sp>
      <p:sp>
        <p:nvSpPr>
          <p:cNvPr id="4" name="CasellaDiTesto 3"/>
          <p:cNvSpPr txBox="1"/>
          <p:nvPr/>
        </p:nvSpPr>
        <p:spPr>
          <a:xfrm>
            <a:off x="179513" y="764704"/>
            <a:ext cx="8964488" cy="1815882"/>
          </a:xfrm>
          <a:prstGeom prst="rect">
            <a:avLst/>
          </a:prstGeom>
          <a:noFill/>
        </p:spPr>
        <p:txBody>
          <a:bodyPr wrap="square" rtlCol="0">
            <a:spAutoFit/>
          </a:bodyPr>
          <a:lstStyle/>
          <a:p>
            <a:r>
              <a:rPr lang="it-IT" sz="3600" b="1" i="1" dirty="0" smtClean="0"/>
              <a:t>SIX NEUTRINO ASTRONOMY</a:t>
            </a:r>
          </a:p>
          <a:p>
            <a:r>
              <a:rPr lang="it-IT" sz="3600" b="1" i="1" dirty="0" err="1" smtClean="0"/>
              <a:t>Ruled</a:t>
            </a:r>
            <a:r>
              <a:rPr lang="it-IT" sz="3600" b="1" i="1" dirty="0" smtClean="0"/>
              <a:t> by neutrino mass :</a:t>
            </a:r>
          </a:p>
          <a:p>
            <a:r>
              <a:rPr lang="it-IT" sz="4000" b="1" i="1" dirty="0" smtClean="0">
                <a:solidFill>
                  <a:srgbClr val="00B050"/>
                </a:solidFill>
              </a:rPr>
              <a:t>Majorana?   </a:t>
            </a:r>
            <a:r>
              <a:rPr lang="it-IT" sz="4000" b="1" i="1" dirty="0" err="1" smtClean="0">
                <a:solidFill>
                  <a:srgbClr val="00B050"/>
                </a:solidFill>
              </a:rPr>
              <a:t>Dirac</a:t>
            </a:r>
            <a:r>
              <a:rPr lang="it-IT" sz="4000" b="1" i="1" dirty="0" smtClean="0">
                <a:solidFill>
                  <a:srgbClr val="00B050"/>
                </a:solidFill>
              </a:rPr>
              <a:t>?</a:t>
            </a:r>
            <a:endParaRPr lang="it-IT" sz="3600" b="1" i="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4446" y="1628800"/>
            <a:ext cx="8440366" cy="1872208"/>
          </a:xfrm>
        </p:spPr>
        <p:txBody>
          <a:bodyPr>
            <a:noAutofit/>
          </a:bodyPr>
          <a:lstStyle/>
          <a:p>
            <a:r>
              <a:rPr lang="it-IT" sz="4400" i="1" dirty="0" err="1" smtClean="0">
                <a:solidFill>
                  <a:srgbClr val="690529"/>
                </a:solidFill>
                <a:effectLst>
                  <a:outerShdw blurRad="38100" dist="38100" dir="2700000" algn="tl">
                    <a:srgbClr val="000000">
                      <a:alpha val="43137"/>
                    </a:srgbClr>
                  </a:outerShdw>
                </a:effectLst>
              </a:rPr>
              <a:t>Auger</a:t>
            </a:r>
            <a:r>
              <a:rPr lang="it-IT" sz="4400" i="1" dirty="0" smtClean="0">
                <a:solidFill>
                  <a:srgbClr val="690529"/>
                </a:solidFill>
                <a:effectLst>
                  <a:outerShdw blurRad="38100" dist="38100" dir="2700000" algn="tl">
                    <a:srgbClr val="000000">
                      <a:alpha val="43137"/>
                    </a:srgbClr>
                  </a:outerShdw>
                </a:effectLst>
              </a:rPr>
              <a:t> NON </a:t>
            </a:r>
            <a:r>
              <a:rPr lang="it-IT" sz="2800" b="1" i="1" dirty="0" err="1" smtClean="0">
                <a:solidFill>
                  <a:srgbClr val="690529"/>
                </a:solidFill>
                <a:effectLst>
                  <a:outerShdw blurRad="38100" dist="38100" dir="2700000" algn="tl">
                    <a:srgbClr val="000000">
                      <a:alpha val="43137"/>
                    </a:srgbClr>
                  </a:outerShdw>
                </a:effectLst>
              </a:rPr>
              <a:t>detection</a:t>
            </a:r>
            <a:r>
              <a:rPr lang="it-IT" sz="2800" b="1" i="1" dirty="0" smtClean="0">
                <a:solidFill>
                  <a:srgbClr val="690529"/>
                </a:solidFill>
                <a:effectLst>
                  <a:outerShdw blurRad="38100" dist="38100" dir="2700000" algn="tl">
                    <a:srgbClr val="000000">
                      <a:alpha val="43137"/>
                    </a:srgbClr>
                  </a:outerShdw>
                </a:effectLst>
              </a:rPr>
              <a:t> of Tau </a:t>
            </a:r>
            <a:r>
              <a:rPr lang="it-IT" sz="2800" b="1" i="1" dirty="0" err="1" smtClean="0">
                <a:solidFill>
                  <a:srgbClr val="690529"/>
                </a:solidFill>
                <a:effectLst>
                  <a:outerShdw blurRad="38100" dist="38100" dir="2700000" algn="tl">
                    <a:srgbClr val="000000">
                      <a:alpha val="43137"/>
                    </a:srgbClr>
                  </a:outerShdw>
                </a:effectLst>
              </a:rPr>
              <a:t>only</a:t>
            </a:r>
            <a:r>
              <a:rPr lang="it-IT" sz="2800" b="1" i="1" dirty="0" smtClean="0">
                <a:solidFill>
                  <a:srgbClr val="690529"/>
                </a:solidFill>
                <a:effectLst>
                  <a:outerShdw blurRad="38100" dist="38100" dir="2700000" algn="tl">
                    <a:srgbClr val="000000">
                      <a:alpha val="43137"/>
                    </a:srgbClr>
                  </a:outerShdw>
                </a:effectLst>
              </a:rPr>
              <a:t> by  Ground </a:t>
            </a:r>
            <a:r>
              <a:rPr lang="it-IT" sz="2800" b="1" i="1" dirty="0" err="1" smtClean="0">
                <a:solidFill>
                  <a:srgbClr val="690529"/>
                </a:solidFill>
                <a:effectLst>
                  <a:outerShdw blurRad="38100" dist="38100" dir="2700000" algn="tl">
                    <a:srgbClr val="000000">
                      <a:alpha val="43137"/>
                    </a:srgbClr>
                  </a:outerShdw>
                </a:effectLst>
              </a:rPr>
              <a:t>Detctors</a:t>
            </a:r>
            <a:r>
              <a:rPr lang="it-IT" sz="2800" b="1" i="1" dirty="0" smtClean="0">
                <a:solidFill>
                  <a:srgbClr val="690529"/>
                </a:solidFill>
                <a:effectLst>
                  <a:outerShdw blurRad="38100" dist="38100" dir="2700000" algn="tl">
                    <a:srgbClr val="000000">
                      <a:alpha val="43137"/>
                    </a:srgbClr>
                  </a:outerShdw>
                </a:effectLst>
              </a:rPr>
              <a:t>  </a:t>
            </a:r>
            <a:r>
              <a:rPr lang="it-IT" sz="2800" b="1" i="1" dirty="0" err="1" smtClean="0">
                <a:solidFill>
                  <a:srgbClr val="690529"/>
                </a:solidFill>
                <a:effectLst>
                  <a:outerShdw blurRad="38100" dist="38100" dir="2700000" algn="tl">
                    <a:srgbClr val="000000">
                      <a:alpha val="43137"/>
                    </a:srgbClr>
                  </a:outerShdw>
                </a:effectLst>
              </a:rPr>
              <a:t>because</a:t>
            </a:r>
            <a:r>
              <a:rPr lang="it-IT" sz="2800" b="1" i="1" dirty="0" smtClean="0">
                <a:solidFill>
                  <a:srgbClr val="690529"/>
                </a:solidFill>
                <a:effectLst>
                  <a:outerShdw blurRad="38100" dist="38100" dir="2700000" algn="tl">
                    <a:srgbClr val="000000">
                      <a:alpha val="43137"/>
                    </a:srgbClr>
                  </a:outerShdw>
                </a:effectLst>
              </a:rPr>
              <a:t>  </a:t>
            </a:r>
            <a:r>
              <a:rPr lang="it-IT" sz="2800" b="1" i="1" dirty="0" err="1" smtClean="0">
                <a:solidFill>
                  <a:srgbClr val="690529"/>
                </a:solidFill>
                <a:effectLst>
                  <a:outerShdw blurRad="38100" dist="38100" dir="2700000" algn="tl">
                    <a:srgbClr val="000000">
                      <a:alpha val="43137"/>
                    </a:srgbClr>
                  </a:outerShdw>
                </a:effectLst>
              </a:rPr>
              <a:t>only</a:t>
            </a:r>
            <a:r>
              <a:rPr lang="it-IT" sz="2800" b="1" i="1" dirty="0" smtClean="0">
                <a:solidFill>
                  <a:srgbClr val="690529"/>
                </a:solidFill>
                <a:effectLst>
                  <a:outerShdw blurRad="38100" dist="38100" dir="2700000" algn="tl">
                    <a:srgbClr val="000000">
                      <a:alpha val="43137"/>
                    </a:srgbClr>
                  </a:outerShdw>
                </a:effectLst>
              </a:rPr>
              <a:t> </a:t>
            </a:r>
            <a:r>
              <a:rPr lang="it-IT" sz="1800" b="1" i="1" dirty="0" smtClean="0">
                <a:solidFill>
                  <a:srgbClr val="690529"/>
                </a:solidFill>
                <a:effectLst>
                  <a:outerShdw blurRad="38100" dist="38100" dir="2700000" algn="tl">
                    <a:srgbClr val="000000">
                      <a:alpha val="43137"/>
                    </a:srgbClr>
                  </a:outerShdw>
                </a:effectLst>
              </a:rPr>
              <a:t> </a:t>
            </a:r>
            <a:r>
              <a:rPr lang="it-IT" sz="3200" b="1" i="1" dirty="0" err="1" smtClean="0">
                <a:solidFill>
                  <a:srgbClr val="690529"/>
                </a:solidFill>
                <a:effectLst>
                  <a:outerShdw blurRad="38100" dist="38100" dir="2700000" algn="tl">
                    <a:srgbClr val="000000">
                      <a:alpha val="43137"/>
                    </a:srgbClr>
                  </a:outerShdw>
                </a:effectLst>
              </a:rPr>
              <a:t>searching</a:t>
            </a:r>
            <a:r>
              <a:rPr lang="it-IT" sz="3200" b="1" i="1" dirty="0" smtClean="0">
                <a:solidFill>
                  <a:srgbClr val="690529"/>
                </a:solidFill>
                <a:effectLst>
                  <a:outerShdw blurRad="38100" dist="38100" dir="2700000" algn="tl">
                    <a:srgbClr val="000000">
                      <a:alpha val="43137"/>
                    </a:srgbClr>
                  </a:outerShdw>
                </a:effectLst>
              </a:rPr>
              <a:t> </a:t>
            </a:r>
            <a:r>
              <a:rPr lang="it-IT" sz="3200" b="1" i="1" dirty="0" err="1" smtClean="0">
                <a:solidFill>
                  <a:srgbClr val="690529"/>
                </a:solidFill>
                <a:effectLst>
                  <a:outerShdw blurRad="38100" dist="38100" dir="2700000" algn="tl">
                    <a:srgbClr val="000000">
                      <a:alpha val="43137"/>
                    </a:srgbClr>
                  </a:outerShdw>
                </a:effectLst>
              </a:rPr>
              <a:t>young</a:t>
            </a:r>
            <a:r>
              <a:rPr lang="it-IT" sz="3200" b="1" i="1" dirty="0" smtClean="0">
                <a:solidFill>
                  <a:srgbClr val="690529"/>
                </a:solidFill>
                <a:effectLst>
                  <a:outerShdw blurRad="38100" dist="38100" dir="2700000" algn="tl">
                    <a:srgbClr val="000000">
                      <a:alpha val="43137"/>
                    </a:srgbClr>
                  </a:outerShdw>
                </a:effectLst>
              </a:rPr>
              <a:t> </a:t>
            </a:r>
            <a:r>
              <a:rPr lang="it-IT" sz="3200" b="1" i="1" dirty="0" err="1" smtClean="0">
                <a:solidFill>
                  <a:srgbClr val="690529"/>
                </a:solidFill>
                <a:effectLst>
                  <a:outerShdw blurRad="38100" dist="38100" dir="2700000" algn="tl">
                    <a:srgbClr val="000000">
                      <a:alpha val="43137"/>
                    </a:srgbClr>
                  </a:outerShdw>
                </a:effectLst>
              </a:rPr>
              <a:t>showers</a:t>
            </a:r>
            <a:r>
              <a:rPr lang="it-IT" sz="3200" b="1" i="1" dirty="0" smtClean="0">
                <a:solidFill>
                  <a:srgbClr val="690529"/>
                </a:solidFill>
                <a:effectLst>
                  <a:outerShdw blurRad="38100" dist="38100" dir="2700000" algn="tl">
                    <a:srgbClr val="000000">
                      <a:alpha val="43137"/>
                    </a:srgbClr>
                  </a:outerShdw>
                </a:effectLst>
              </a:rPr>
              <a:t>.</a:t>
            </a:r>
            <a:r>
              <a:rPr lang="it-IT" sz="4400" b="1" i="1" dirty="0" smtClean="0">
                <a:solidFill>
                  <a:schemeClr val="accent5">
                    <a:lumMod val="75000"/>
                  </a:schemeClr>
                </a:solidFill>
                <a:effectLst>
                  <a:outerShdw blurRad="38100" dist="38100" dir="2700000" algn="tl">
                    <a:srgbClr val="000000">
                      <a:alpha val="43137"/>
                    </a:srgbClr>
                  </a:outerShdw>
                </a:effectLst>
              </a:rPr>
              <a:t/>
            </a:r>
            <a:br>
              <a:rPr lang="it-IT" sz="4400" b="1" i="1" dirty="0" smtClean="0">
                <a:solidFill>
                  <a:schemeClr val="accent5">
                    <a:lumMod val="75000"/>
                  </a:schemeClr>
                </a:solidFill>
                <a:effectLst>
                  <a:outerShdw blurRad="38100" dist="38100" dir="2700000" algn="tl">
                    <a:srgbClr val="000000">
                      <a:alpha val="43137"/>
                    </a:srgbClr>
                  </a:outerShdw>
                </a:effectLst>
              </a:rPr>
            </a:br>
            <a:r>
              <a:rPr lang="it-IT" sz="4400" b="1" i="1" dirty="0" smtClean="0">
                <a:solidFill>
                  <a:schemeClr val="accent5">
                    <a:lumMod val="75000"/>
                  </a:schemeClr>
                </a:solidFill>
                <a:effectLst>
                  <a:outerShdw blurRad="38100" dist="38100" dir="2700000" algn="tl">
                    <a:srgbClr val="000000">
                      <a:alpha val="43137"/>
                    </a:srgbClr>
                  </a:outerShdw>
                </a:effectLst>
              </a:rPr>
              <a:t> </a:t>
            </a:r>
            <a:r>
              <a:rPr lang="it-IT" sz="4400" b="1" i="1" dirty="0" err="1" smtClean="0">
                <a:solidFill>
                  <a:schemeClr val="accent5">
                    <a:lumMod val="75000"/>
                  </a:schemeClr>
                </a:solidFill>
                <a:effectLst>
                  <a:outerShdw blurRad="38100" dist="38100" dir="2700000" algn="tl">
                    <a:srgbClr val="000000">
                      <a:alpha val="43137"/>
                    </a:srgbClr>
                  </a:outerShdw>
                </a:effectLst>
              </a:rPr>
              <a:t>Much</a:t>
            </a:r>
            <a:r>
              <a:rPr lang="it-IT" sz="4400" b="1" i="1" dirty="0" smtClean="0">
                <a:solidFill>
                  <a:schemeClr val="accent5">
                    <a:lumMod val="75000"/>
                  </a:schemeClr>
                </a:solidFill>
                <a:effectLst>
                  <a:outerShdw blurRad="38100" dist="38100" dir="2700000" algn="tl">
                    <a:srgbClr val="000000">
                      <a:alpha val="43137"/>
                    </a:srgbClr>
                  </a:outerShdw>
                </a:effectLst>
              </a:rPr>
              <a:t> </a:t>
            </a:r>
            <a:r>
              <a:rPr lang="it-IT" sz="4400" b="1" i="1" dirty="0" err="1" smtClean="0">
                <a:solidFill>
                  <a:schemeClr val="accent5">
                    <a:lumMod val="75000"/>
                  </a:schemeClr>
                </a:solidFill>
                <a:effectLst>
                  <a:outerShdw blurRad="38100" dist="38100" dir="2700000" algn="tl">
                    <a:srgbClr val="000000">
                      <a:alpha val="43137"/>
                    </a:srgbClr>
                  </a:outerShdw>
                </a:effectLst>
              </a:rPr>
              <a:t>Much</a:t>
            </a:r>
            <a:r>
              <a:rPr lang="it-IT" sz="4400" b="1" i="1" dirty="0" smtClean="0">
                <a:solidFill>
                  <a:schemeClr val="accent5">
                    <a:lumMod val="75000"/>
                  </a:schemeClr>
                </a:solidFill>
                <a:effectLst>
                  <a:outerShdw blurRad="38100" dist="38100" dir="2700000" algn="tl">
                    <a:srgbClr val="000000">
                      <a:alpha val="43137"/>
                    </a:srgbClr>
                  </a:outerShdw>
                </a:effectLst>
              </a:rPr>
              <a:t> </a:t>
            </a:r>
            <a:r>
              <a:rPr lang="it-IT" sz="2800" b="1" i="1" dirty="0" err="1" smtClean="0">
                <a:solidFill>
                  <a:schemeClr val="tx2">
                    <a:lumMod val="75000"/>
                  </a:schemeClr>
                </a:solidFill>
                <a:effectLst>
                  <a:outerShdw blurRad="38100" dist="38100" dir="2700000" algn="tl">
                    <a:srgbClr val="000000">
                      <a:alpha val="43137"/>
                    </a:srgbClr>
                  </a:outerShdw>
                </a:effectLst>
              </a:rPr>
              <a:t>Better</a:t>
            </a:r>
            <a:r>
              <a:rPr lang="it-IT" sz="2800" b="1" i="1" dirty="0" smtClean="0">
                <a:solidFill>
                  <a:schemeClr val="tx2">
                    <a:lumMod val="75000"/>
                  </a:schemeClr>
                </a:solidFill>
                <a:effectLst>
                  <a:outerShdw blurRad="38100" dist="38100" dir="2700000" algn="tl">
                    <a:srgbClr val="000000">
                      <a:alpha val="43137"/>
                    </a:srgbClr>
                  </a:outerShdw>
                </a:effectLst>
              </a:rPr>
              <a:t>  </a:t>
            </a:r>
            <a:r>
              <a:rPr lang="it-IT" sz="2800" b="1" i="1" dirty="0" err="1" smtClean="0">
                <a:solidFill>
                  <a:schemeClr val="tx2">
                    <a:lumMod val="75000"/>
                  </a:schemeClr>
                </a:solidFill>
                <a:effectLst>
                  <a:outerShdw blurRad="38100" dist="38100" dir="2700000" algn="tl">
                    <a:srgbClr val="000000">
                      <a:alpha val="43137"/>
                    </a:srgbClr>
                  </a:outerShdw>
                </a:effectLst>
              </a:rPr>
              <a:t>would</a:t>
            </a:r>
            <a:r>
              <a:rPr lang="it-IT" sz="2800" b="1" i="1" dirty="0" smtClean="0">
                <a:solidFill>
                  <a:schemeClr val="tx2">
                    <a:lumMod val="75000"/>
                  </a:schemeClr>
                </a:solidFill>
                <a:effectLst>
                  <a:outerShdw blurRad="38100" dist="38100" dir="2700000" algn="tl">
                    <a:srgbClr val="000000">
                      <a:alpha val="43137"/>
                    </a:srgbClr>
                  </a:outerShdw>
                </a:effectLst>
              </a:rPr>
              <a:t> be  in night  the </a:t>
            </a:r>
            <a:r>
              <a:rPr lang="it-IT" sz="2800" b="1" i="1" dirty="0" err="1" smtClean="0">
                <a:solidFill>
                  <a:schemeClr val="tx2">
                    <a:lumMod val="75000"/>
                  </a:schemeClr>
                </a:solidFill>
                <a:effectLst>
                  <a:outerShdw blurRad="38100" dist="38100" dir="2700000" algn="tl">
                    <a:srgbClr val="000000">
                      <a:alpha val="43137"/>
                    </a:srgbClr>
                  </a:outerShdw>
                </a:effectLst>
              </a:rPr>
              <a:t>discover</a:t>
            </a:r>
            <a:r>
              <a:rPr lang="it-IT" sz="2800" b="1" i="1" dirty="0" smtClean="0">
                <a:solidFill>
                  <a:schemeClr val="tx2">
                    <a:lumMod val="75000"/>
                  </a:schemeClr>
                </a:solidFill>
                <a:effectLst>
                  <a:outerShdw blurRad="38100" dist="38100" dir="2700000" algn="tl">
                    <a:srgbClr val="000000">
                      <a:alpha val="43137"/>
                    </a:srgbClr>
                  </a:outerShdw>
                </a:effectLst>
              </a:rPr>
              <a:t> by </a:t>
            </a:r>
            <a:r>
              <a:rPr lang="it-IT" sz="2800" b="1" i="1" dirty="0" err="1" smtClean="0">
                <a:solidFill>
                  <a:schemeClr val="tx2">
                    <a:lumMod val="75000"/>
                  </a:schemeClr>
                </a:solidFill>
                <a:effectLst>
                  <a:outerShdw blurRad="38100" dist="38100" dir="2700000" algn="tl">
                    <a:srgbClr val="000000">
                      <a:alpha val="43137"/>
                    </a:srgbClr>
                  </a:outerShdw>
                </a:effectLst>
              </a:rPr>
              <a:t>Cherenkov</a:t>
            </a:r>
            <a:r>
              <a:rPr lang="it-IT" sz="2800" b="1" i="1" dirty="0" smtClean="0">
                <a:solidFill>
                  <a:schemeClr val="tx2">
                    <a:lumMod val="75000"/>
                  </a:schemeClr>
                </a:solidFill>
                <a:effectLst>
                  <a:outerShdw blurRad="38100" dist="38100" dir="2700000" algn="tl">
                    <a:srgbClr val="000000">
                      <a:alpha val="43137"/>
                    </a:srgbClr>
                  </a:outerShdw>
                </a:effectLst>
              </a:rPr>
              <a:t> or </a:t>
            </a:r>
            <a:r>
              <a:rPr lang="it-IT" sz="2800" b="1" i="1" dirty="0" err="1" smtClean="0">
                <a:solidFill>
                  <a:schemeClr val="tx2">
                    <a:lumMod val="75000"/>
                  </a:schemeClr>
                </a:solidFill>
                <a:effectLst>
                  <a:outerShdw blurRad="38100" dist="38100" dir="2700000" algn="tl">
                    <a:srgbClr val="000000">
                      <a:alpha val="43137"/>
                    </a:srgbClr>
                  </a:outerShdw>
                </a:effectLst>
              </a:rPr>
              <a:t>fluorescence</a:t>
            </a:r>
            <a:r>
              <a:rPr lang="it-IT" sz="2800" b="1" i="1" dirty="0">
                <a:solidFill>
                  <a:schemeClr val="tx2">
                    <a:lumMod val="75000"/>
                  </a:schemeClr>
                </a:solidFill>
                <a:effectLst>
                  <a:outerShdw blurRad="38100" dist="38100" dir="2700000" algn="tl">
                    <a:srgbClr val="000000">
                      <a:alpha val="43137"/>
                    </a:srgbClr>
                  </a:outerShdw>
                </a:effectLst>
              </a:rPr>
              <a:t> </a:t>
            </a:r>
            <a:r>
              <a:rPr lang="it-IT" sz="2800" b="1" i="1" dirty="0" err="1" smtClean="0">
                <a:solidFill>
                  <a:schemeClr val="tx2">
                    <a:lumMod val="75000"/>
                  </a:schemeClr>
                </a:solidFill>
                <a:effectLst>
                  <a:outerShdw blurRad="38100" dist="38100" dir="2700000" algn="tl">
                    <a:srgbClr val="000000">
                      <a:alpha val="43137"/>
                    </a:srgbClr>
                  </a:outerShdw>
                </a:effectLst>
              </a:rPr>
              <a:t>telescopes</a:t>
            </a:r>
            <a:r>
              <a:rPr lang="it-IT" sz="2800" b="1" i="1" dirty="0" smtClean="0">
                <a:solidFill>
                  <a:schemeClr val="tx2">
                    <a:lumMod val="75000"/>
                  </a:schemeClr>
                </a:solidFill>
                <a:effectLst>
                  <a:outerShdw blurRad="38100" dist="38100" dir="2700000" algn="tl">
                    <a:srgbClr val="000000">
                      <a:alpha val="43137"/>
                    </a:srgbClr>
                  </a:outerShdw>
                </a:effectLst>
              </a:rPr>
              <a:t>, </a:t>
            </a:r>
            <a:r>
              <a:rPr lang="it-IT" sz="3600" b="1" i="1" dirty="0" err="1" smtClean="0">
                <a:solidFill>
                  <a:schemeClr val="accent6">
                    <a:lumMod val="50000"/>
                  </a:schemeClr>
                </a:solidFill>
                <a:effectLst>
                  <a:outerShdw blurRad="38100" dist="38100" dir="2700000" algn="tl">
                    <a:srgbClr val="000000">
                      <a:alpha val="43137"/>
                    </a:srgbClr>
                  </a:outerShdw>
                </a:effectLst>
              </a:rPr>
              <a:t>because</a:t>
            </a:r>
            <a:r>
              <a:rPr lang="it-IT" sz="3600" b="1" i="1" dirty="0" smtClean="0">
                <a:solidFill>
                  <a:schemeClr val="accent6">
                    <a:lumMod val="50000"/>
                  </a:schemeClr>
                </a:solidFill>
                <a:effectLst>
                  <a:outerShdw blurRad="38100" dist="38100" dir="2700000" algn="tl">
                    <a:srgbClr val="000000">
                      <a:alpha val="43137"/>
                    </a:srgbClr>
                  </a:outerShdw>
                </a:effectLst>
              </a:rPr>
              <a:t> tau </a:t>
            </a:r>
            <a:r>
              <a:rPr lang="it-IT" sz="3600" b="1" i="1" dirty="0" err="1" smtClean="0">
                <a:solidFill>
                  <a:schemeClr val="accent6">
                    <a:lumMod val="50000"/>
                  </a:schemeClr>
                </a:solidFill>
                <a:effectLst>
                  <a:outerShdw blurRad="38100" dist="38100" dir="2700000" algn="tl">
                    <a:srgbClr val="000000">
                      <a:alpha val="43137"/>
                    </a:srgbClr>
                  </a:outerShdw>
                </a:effectLst>
              </a:rPr>
              <a:t>shower</a:t>
            </a:r>
            <a:r>
              <a:rPr lang="it-IT" sz="3600" b="1" i="1" dirty="0" smtClean="0">
                <a:solidFill>
                  <a:schemeClr val="accent6">
                    <a:lumMod val="50000"/>
                  </a:schemeClr>
                </a:solidFill>
                <a:effectLst>
                  <a:outerShdw blurRad="38100" dist="38100" dir="2700000" algn="tl">
                    <a:srgbClr val="000000">
                      <a:alpha val="43137"/>
                    </a:srgbClr>
                  </a:outerShdw>
                </a:effectLst>
              </a:rPr>
              <a:t> are  </a:t>
            </a:r>
            <a:r>
              <a:rPr lang="it-IT" sz="3600" b="1" i="1" dirty="0" err="1" smtClean="0">
                <a:solidFill>
                  <a:schemeClr val="accent6">
                    <a:lumMod val="50000"/>
                  </a:schemeClr>
                </a:solidFill>
                <a:effectLst>
                  <a:outerShdw blurRad="38100" dist="38100" dir="2700000" algn="tl">
                    <a:srgbClr val="000000">
                      <a:alpha val="43137"/>
                    </a:srgbClr>
                  </a:outerShdw>
                </a:effectLst>
              </a:rPr>
              <a:t>at</a:t>
            </a:r>
            <a:r>
              <a:rPr lang="it-IT" sz="3600" b="1" i="1" dirty="0" smtClean="0">
                <a:solidFill>
                  <a:schemeClr val="accent6">
                    <a:lumMod val="50000"/>
                  </a:schemeClr>
                </a:solidFill>
                <a:effectLst>
                  <a:outerShdw blurRad="38100" dist="38100" dir="2700000" algn="tl">
                    <a:srgbClr val="000000">
                      <a:alpha val="43137"/>
                    </a:srgbClr>
                  </a:outerShdw>
                </a:effectLst>
              </a:rPr>
              <a:t> high </a:t>
            </a:r>
            <a:r>
              <a:rPr lang="it-IT" sz="3600" b="1" i="1" dirty="0" err="1" smtClean="0">
                <a:solidFill>
                  <a:schemeClr val="accent6">
                    <a:lumMod val="50000"/>
                  </a:schemeClr>
                </a:solidFill>
                <a:effectLst>
                  <a:outerShdw blurRad="38100" dist="38100" dir="2700000" algn="tl">
                    <a:srgbClr val="000000">
                      <a:alpha val="43137"/>
                    </a:srgbClr>
                  </a:outerShdw>
                </a:effectLst>
              </a:rPr>
              <a:t>altitude</a:t>
            </a:r>
            <a:endParaRPr lang="it-IT" sz="3600" b="1" i="1" dirty="0">
              <a:solidFill>
                <a:schemeClr val="accent6">
                  <a:lumMod val="50000"/>
                </a:schemeClr>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6000" contrast="58000"/>
                    </a14:imgEffect>
                  </a14:imgLayer>
                </a14:imgProps>
              </a:ext>
              <a:ext uri="{28A0092B-C50C-407E-A947-70E740481C1C}">
                <a14:useLocalDpi xmlns:a14="http://schemas.microsoft.com/office/drawing/2010/main" val="0"/>
              </a:ext>
            </a:extLst>
          </a:blip>
          <a:srcRect/>
          <a:stretch>
            <a:fillRect/>
          </a:stretch>
        </p:blipFill>
        <p:spPr bwMode="auto">
          <a:xfrm>
            <a:off x="539552" y="3501008"/>
            <a:ext cx="8070154" cy="298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30</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40870351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088"/>
            <a:ext cx="8964488" cy="1212744"/>
          </a:xfrm>
        </p:spPr>
        <p:txBody>
          <a:bodyPr>
            <a:normAutofit fontScale="90000"/>
          </a:bodyPr>
          <a:lstStyle/>
          <a:p>
            <a:r>
              <a:rPr lang="it-IT" sz="4000" b="1" i="1" dirty="0" smtClean="0">
                <a:solidFill>
                  <a:schemeClr val="tx2">
                    <a:lumMod val="75000"/>
                  </a:schemeClr>
                </a:solidFill>
              </a:rPr>
              <a:t>    AUGER best </a:t>
            </a:r>
            <a:r>
              <a:rPr lang="it-IT" sz="4000" b="1" i="1" dirty="0" err="1" smtClean="0">
                <a:solidFill>
                  <a:schemeClr val="tx2">
                    <a:lumMod val="75000"/>
                  </a:schemeClr>
                </a:solidFill>
              </a:rPr>
              <a:t>view</a:t>
            </a:r>
            <a:r>
              <a:rPr lang="it-IT" sz="4000" b="1" i="1" dirty="0" smtClean="0">
                <a:solidFill>
                  <a:schemeClr val="tx2">
                    <a:lumMod val="75000"/>
                  </a:schemeClr>
                </a:solidFill>
              </a:rPr>
              <a:t> </a:t>
            </a:r>
            <a:r>
              <a:rPr lang="it-IT" sz="4000" b="1" i="1" dirty="0" err="1" smtClean="0">
                <a:solidFill>
                  <a:schemeClr val="tx2">
                    <a:lumMod val="75000"/>
                  </a:schemeClr>
                </a:solidFill>
              </a:rPr>
              <a:t>at</a:t>
            </a:r>
            <a:r>
              <a:rPr lang="it-IT" sz="4000" b="1" i="1" dirty="0" smtClean="0">
                <a:solidFill>
                  <a:schemeClr val="tx2">
                    <a:lumMod val="75000"/>
                  </a:schemeClr>
                </a:solidFill>
              </a:rPr>
              <a:t> </a:t>
            </a:r>
            <a:r>
              <a:rPr lang="it-IT" sz="4000" b="1" i="1" dirty="0" err="1" smtClean="0">
                <a:solidFill>
                  <a:schemeClr val="tx2">
                    <a:lumMod val="75000"/>
                  </a:schemeClr>
                </a:solidFill>
              </a:rPr>
              <a:t>horizons</a:t>
            </a:r>
            <a:r>
              <a:rPr lang="it-IT" sz="4000" b="1" i="1" dirty="0" smtClean="0">
                <a:solidFill>
                  <a:schemeClr val="tx2">
                    <a:lumMod val="75000"/>
                  </a:schemeClr>
                </a:solidFill>
              </a:rPr>
              <a:t>:</a:t>
            </a:r>
            <a:br>
              <a:rPr lang="it-IT" sz="4000" b="1" i="1" dirty="0" smtClean="0">
                <a:solidFill>
                  <a:schemeClr val="tx2">
                    <a:lumMod val="75000"/>
                  </a:schemeClr>
                </a:solidFill>
              </a:rPr>
            </a:br>
            <a:r>
              <a:rPr lang="it-IT" sz="4000" b="1" i="1" dirty="0" smtClean="0">
                <a:solidFill>
                  <a:schemeClr val="tx2">
                    <a:lumMod val="75000"/>
                  </a:schemeClr>
                </a:solidFill>
              </a:rPr>
              <a:t>    </a:t>
            </a:r>
            <a:r>
              <a:rPr lang="it-IT" sz="4000" b="1" i="1" dirty="0" err="1" smtClean="0">
                <a:solidFill>
                  <a:srgbClr val="FF0000"/>
                </a:solidFill>
              </a:rPr>
              <a:t>at</a:t>
            </a:r>
            <a:r>
              <a:rPr lang="it-IT" sz="4000" b="1" i="1" dirty="0" smtClean="0">
                <a:solidFill>
                  <a:srgbClr val="FF0000"/>
                </a:solidFill>
              </a:rPr>
              <a:t> 30-40 km </a:t>
            </a:r>
            <a:r>
              <a:rPr lang="it-IT" sz="4000" b="1" i="1" dirty="0" err="1" smtClean="0">
                <a:solidFill>
                  <a:srgbClr val="FF0000"/>
                </a:solidFill>
              </a:rPr>
              <a:t>altitude</a:t>
            </a:r>
            <a:r>
              <a:rPr lang="it-IT" sz="2700" b="1" i="1" dirty="0" smtClean="0">
                <a:solidFill>
                  <a:schemeClr val="tx2">
                    <a:lumMod val="75000"/>
                  </a:schemeClr>
                </a:solidFill>
              </a:rPr>
              <a:t>: </a:t>
            </a:r>
            <a:r>
              <a:rPr lang="it-IT" sz="2700" b="1" i="1" dirty="0" smtClean="0">
                <a:solidFill>
                  <a:schemeClr val="tx2">
                    <a:lumMod val="75000"/>
                  </a:schemeClr>
                </a:solidFill>
              </a:rPr>
              <a:t>Down-</a:t>
            </a:r>
            <a:r>
              <a:rPr lang="it-IT" sz="2700" b="1" i="1" dirty="0" err="1" smtClean="0">
                <a:solidFill>
                  <a:schemeClr val="tx2">
                    <a:lumMod val="75000"/>
                  </a:schemeClr>
                </a:solidFill>
              </a:rPr>
              <a:t>horizontal</a:t>
            </a:r>
            <a:r>
              <a:rPr lang="it-IT" sz="2700" b="1" i="1" dirty="0" smtClean="0">
                <a:solidFill>
                  <a:schemeClr val="tx2">
                    <a:lumMod val="75000"/>
                  </a:schemeClr>
                </a:solidFill>
              </a:rPr>
              <a:t> </a:t>
            </a:r>
            <a:r>
              <a:rPr lang="it-IT" sz="2700" b="1" i="1" dirty="0" err="1" smtClean="0">
                <a:solidFill>
                  <a:schemeClr val="tx2">
                    <a:lumMod val="75000"/>
                  </a:schemeClr>
                </a:solidFill>
              </a:rPr>
              <a:t>Hadron</a:t>
            </a:r>
            <a:r>
              <a:rPr lang="it-IT" sz="2700" b="1" i="1" dirty="0" smtClean="0">
                <a:solidFill>
                  <a:schemeClr val="tx2">
                    <a:lumMod val="75000"/>
                  </a:schemeClr>
                </a:solidFill>
              </a:rPr>
              <a:t> </a:t>
            </a:r>
            <a:r>
              <a:rPr lang="it-IT" sz="2700" b="1" i="1" dirty="0" smtClean="0">
                <a:solidFill>
                  <a:schemeClr val="tx2">
                    <a:lumMod val="75000"/>
                  </a:schemeClr>
                </a:solidFill>
              </a:rPr>
              <a:t>UHECR </a:t>
            </a:r>
            <a:r>
              <a:rPr lang="it-IT" b="1" i="1" dirty="0" smtClean="0">
                <a:solidFill>
                  <a:schemeClr val="tx2">
                    <a:lumMod val="75000"/>
                  </a:schemeClr>
                </a:solidFill>
              </a:rPr>
              <a:t/>
            </a:r>
            <a:br>
              <a:rPr lang="it-IT" b="1" i="1" dirty="0" smtClean="0">
                <a:solidFill>
                  <a:schemeClr val="tx2">
                    <a:lumMod val="75000"/>
                  </a:schemeClr>
                </a:solidFill>
              </a:rPr>
            </a:br>
            <a:r>
              <a:rPr lang="it-IT" b="1" i="1" dirty="0" smtClean="0">
                <a:solidFill>
                  <a:schemeClr val="tx2">
                    <a:lumMod val="75000"/>
                  </a:schemeClr>
                </a:solidFill>
              </a:rPr>
              <a:t>  </a:t>
            </a:r>
            <a:r>
              <a:rPr lang="it-IT" sz="4000" b="1" i="1" dirty="0" err="1" smtClean="0">
                <a:solidFill>
                  <a:schemeClr val="accent2">
                    <a:lumMod val="75000"/>
                  </a:schemeClr>
                </a:solidFill>
              </a:rPr>
              <a:t>at</a:t>
            </a:r>
            <a:r>
              <a:rPr lang="it-IT" sz="4000" b="1" i="1" dirty="0" smtClean="0">
                <a:solidFill>
                  <a:schemeClr val="accent2">
                    <a:lumMod val="75000"/>
                  </a:schemeClr>
                </a:solidFill>
              </a:rPr>
              <a:t> 5-15 km: UPWARD Tau </a:t>
            </a:r>
            <a:r>
              <a:rPr lang="it-IT" sz="4000" b="1" i="1" dirty="0" err="1" smtClean="0">
                <a:solidFill>
                  <a:schemeClr val="accent2">
                    <a:lumMod val="75000"/>
                  </a:schemeClr>
                </a:solidFill>
              </a:rPr>
              <a:t>Airshowers</a:t>
            </a:r>
            <a:endParaRPr lang="it-IT" sz="4000" b="1" i="1" dirty="0">
              <a:solidFill>
                <a:schemeClr val="accent2">
                  <a:lumMod val="75000"/>
                </a:schemeClr>
              </a:solidFill>
            </a:endParaRPr>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31</a:t>
            </a:fld>
            <a:endParaRPr lang="it-IT"/>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965109"/>
            <a:ext cx="7848872" cy="470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5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1064128"/>
            <a:ext cx="7272808" cy="492664"/>
          </a:xfrm>
        </p:spPr>
        <p:txBody>
          <a:bodyPr>
            <a:normAutofit fontScale="90000"/>
          </a:bodyPr>
          <a:lstStyle/>
          <a:p>
            <a:r>
              <a:rPr lang="it-IT" sz="4000" b="1" i="1" dirty="0" err="1" smtClean="0"/>
              <a:t>Fluorescence</a:t>
            </a:r>
            <a:r>
              <a:rPr lang="it-IT" sz="4000" b="1" i="1" dirty="0" smtClean="0"/>
              <a:t> and </a:t>
            </a:r>
            <a:r>
              <a:rPr lang="it-IT" sz="4000" b="1" i="1" dirty="0" err="1" smtClean="0"/>
              <a:t>Cherenkov</a:t>
            </a:r>
            <a:r>
              <a:rPr lang="it-IT" sz="4000" b="1" i="1" dirty="0" smtClean="0"/>
              <a:t>  </a:t>
            </a:r>
            <a:r>
              <a:rPr lang="it-IT" sz="4000" b="1" i="1" dirty="0"/>
              <a:t>c</a:t>
            </a:r>
            <a:r>
              <a:rPr lang="it-IT" sz="4000" b="1" i="1" dirty="0" smtClean="0"/>
              <a:t>ooperative  </a:t>
            </a:r>
            <a:r>
              <a:rPr lang="it-IT" sz="4000" b="1" i="1" dirty="0" err="1" smtClean="0"/>
              <a:t>lights</a:t>
            </a:r>
            <a:r>
              <a:rPr lang="it-IT" sz="4000" b="1" i="1" dirty="0" smtClean="0"/>
              <a:t>:   </a:t>
            </a:r>
            <a:r>
              <a:rPr lang="it-IT" sz="4000" b="1" i="1" dirty="0" err="1" smtClean="0"/>
              <a:t>Same</a:t>
            </a:r>
            <a:r>
              <a:rPr lang="it-IT" sz="4000" b="1" i="1" dirty="0" smtClean="0"/>
              <a:t> </a:t>
            </a:r>
            <a:r>
              <a:rPr lang="it-IT" sz="4000" b="1" i="1" dirty="0" err="1" smtClean="0"/>
              <a:t>telescope</a:t>
            </a:r>
            <a:endParaRPr lang="it-IT" sz="4000" b="1" i="1" dirty="0"/>
          </a:p>
        </p:txBody>
      </p:sp>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32</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30" y="1700808"/>
            <a:ext cx="6405562" cy="481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0" y="1700808"/>
            <a:ext cx="853440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7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8887" y="704088"/>
            <a:ext cx="8237913" cy="1174588"/>
          </a:xfrm>
        </p:spPr>
        <p:txBody>
          <a:bodyPr>
            <a:normAutofit fontScale="90000"/>
          </a:bodyPr>
          <a:lstStyle/>
          <a:p>
            <a:r>
              <a:rPr lang="it-IT" b="1" i="1" dirty="0" err="1" smtClean="0">
                <a:solidFill>
                  <a:srgbClr val="FF0000"/>
                </a:solidFill>
                <a:effectLst>
                  <a:outerShdw blurRad="38100" dist="38100" dir="2700000" algn="tl">
                    <a:srgbClr val="000000">
                      <a:alpha val="43137"/>
                    </a:srgbClr>
                  </a:outerShdw>
                </a:effectLst>
              </a:rPr>
              <a:t>Cherenkov</a:t>
            </a:r>
            <a:r>
              <a:rPr lang="it-IT" b="1" i="1" dirty="0" smtClean="0">
                <a:solidFill>
                  <a:srgbClr val="FF0000"/>
                </a:solidFill>
                <a:effectLst>
                  <a:outerShdw blurRad="38100" dist="38100" dir="2700000" algn="tl">
                    <a:srgbClr val="000000">
                      <a:alpha val="43137"/>
                    </a:srgbClr>
                  </a:outerShdw>
                </a:effectLst>
              </a:rPr>
              <a:t> for </a:t>
            </a:r>
            <a:r>
              <a:rPr lang="it-IT" b="1" i="1" dirty="0" err="1" smtClean="0">
                <a:solidFill>
                  <a:srgbClr val="FF0000"/>
                </a:solidFill>
                <a:effectLst>
                  <a:outerShdw blurRad="38100" dist="38100" dir="2700000" algn="tl">
                    <a:srgbClr val="000000">
                      <a:alpha val="43137"/>
                    </a:srgbClr>
                  </a:outerShdw>
                </a:effectLst>
              </a:rPr>
              <a:t>Fluorescence</a:t>
            </a:r>
            <a:r>
              <a:rPr lang="it-IT" b="1" i="1" dirty="0" smtClean="0">
                <a:solidFill>
                  <a:srgbClr val="FF0000"/>
                </a:solidFill>
                <a:effectLst>
                  <a:outerShdw blurRad="38100" dist="38100" dir="2700000" algn="tl">
                    <a:srgbClr val="000000">
                      <a:alpha val="43137"/>
                    </a:srgbClr>
                  </a:outerShdw>
                </a:effectLst>
              </a:rPr>
              <a:t> </a:t>
            </a:r>
            <a:r>
              <a:rPr lang="it-IT" b="1" i="1" dirty="0" err="1" smtClean="0">
                <a:solidFill>
                  <a:srgbClr val="FF0000"/>
                </a:solidFill>
                <a:effectLst>
                  <a:outerShdw blurRad="38100" dist="38100" dir="2700000" algn="tl">
                    <a:srgbClr val="000000">
                      <a:alpha val="43137"/>
                    </a:srgbClr>
                  </a:outerShdw>
                </a:effectLst>
              </a:rPr>
              <a:t>taus</a:t>
            </a:r>
            <a:endParaRPr lang="it-IT" b="1" i="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57" y="2132856"/>
            <a:ext cx="9256427" cy="337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solidFill>
                  <a:srgbClr val="04617B">
                    <a:shade val="90000"/>
                  </a:srgbClr>
                </a:solidFill>
              </a:rPr>
              <a:t>D.Fargion_ERICE_22-September-2019</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7C9D316D-3337-493E-A464-4BE605C6A87B}" type="slidenum">
              <a:rPr lang="it-IT" smtClean="0">
                <a:solidFill>
                  <a:srgbClr val="04617B">
                    <a:shade val="90000"/>
                  </a:srgbClr>
                </a:solidFill>
              </a:rPr>
              <a:pPr/>
              <a:t>33</a:t>
            </a:fld>
            <a:endParaRPr lang="it-IT">
              <a:solidFill>
                <a:srgbClr val="04617B">
                  <a:shade val="90000"/>
                </a:srgbClr>
              </a:solidFill>
            </a:endParaRPr>
          </a:p>
        </p:txBody>
      </p:sp>
      <p:sp>
        <p:nvSpPr>
          <p:cNvPr id="6" name="Segnaposto data 5"/>
          <p:cNvSpPr>
            <a:spLocks noGrp="1"/>
          </p:cNvSpPr>
          <p:nvPr>
            <p:ph type="dt" sz="half" idx="10"/>
          </p:nvPr>
        </p:nvSpPr>
        <p:spPr/>
        <p:txBody>
          <a:bodyPr/>
          <a:lstStyle/>
          <a:p>
            <a:r>
              <a:rPr lang="it-IT" smtClean="0">
                <a:solidFill>
                  <a:srgbClr val="04617B">
                    <a:shade val="90000"/>
                  </a:srgbClr>
                </a:solidFill>
              </a:rPr>
              <a:t>22/09/2019</a:t>
            </a:r>
            <a:endParaRPr lang="it-IT">
              <a:solidFill>
                <a:srgbClr val="04617B">
                  <a:shade val="90000"/>
                </a:srgbClr>
              </a:solidFill>
            </a:endParaRPr>
          </a:p>
        </p:txBody>
      </p:sp>
    </p:spTree>
    <p:extLst>
      <p:ext uri="{BB962C8B-B14F-4D97-AF65-F5344CB8AC3E}">
        <p14:creationId xmlns:p14="http://schemas.microsoft.com/office/powerpoint/2010/main" val="8165839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692696"/>
            <a:ext cx="8229600" cy="1143000"/>
          </a:xfrm>
        </p:spPr>
        <p:txBody>
          <a:bodyPr>
            <a:noAutofit/>
          </a:bodyPr>
          <a:lstStyle/>
          <a:p>
            <a:r>
              <a:rPr lang="it-IT" sz="4000" b="1" i="1" dirty="0" smtClean="0">
                <a:solidFill>
                  <a:schemeClr val="tx1"/>
                </a:solidFill>
              </a:rPr>
              <a:t>NEW</a:t>
            </a:r>
            <a:r>
              <a:rPr lang="it-IT" sz="4000" b="1" i="1" dirty="0" smtClean="0">
                <a:solidFill>
                  <a:schemeClr val="accent4">
                    <a:lumMod val="50000"/>
                  </a:schemeClr>
                </a:solidFill>
              </a:rPr>
              <a:t>:  </a:t>
            </a:r>
            <a:r>
              <a:rPr lang="it-IT" sz="4000" b="1" i="1" dirty="0" err="1" smtClean="0">
                <a:solidFill>
                  <a:schemeClr val="accent4">
                    <a:lumMod val="50000"/>
                  </a:schemeClr>
                </a:solidFill>
              </a:rPr>
              <a:t>Muon</a:t>
            </a:r>
            <a:r>
              <a:rPr lang="it-IT" sz="4000" b="1" i="1" dirty="0" smtClean="0">
                <a:solidFill>
                  <a:schemeClr val="accent4">
                    <a:lumMod val="50000"/>
                  </a:schemeClr>
                </a:solidFill>
              </a:rPr>
              <a:t>  TOMOGRAPHY   in ETNA</a:t>
            </a:r>
            <a:br>
              <a:rPr lang="it-IT" sz="4000" b="1" i="1" dirty="0" smtClean="0">
                <a:solidFill>
                  <a:schemeClr val="accent4">
                    <a:lumMod val="50000"/>
                  </a:schemeClr>
                </a:solidFill>
              </a:rPr>
            </a:br>
            <a:r>
              <a:rPr lang="it-IT" sz="4000" b="1" i="1" dirty="0" smtClean="0">
                <a:solidFill>
                  <a:schemeClr val="accent4">
                    <a:lumMod val="50000"/>
                  </a:schemeClr>
                </a:solidFill>
              </a:rPr>
              <a:t>ALSO  FOR TAU  </a:t>
            </a:r>
            <a:r>
              <a:rPr lang="it-IT" sz="4000" b="1" i="1" dirty="0" err="1" smtClean="0">
                <a:solidFill>
                  <a:schemeClr val="accent4">
                    <a:lumMod val="50000"/>
                  </a:schemeClr>
                </a:solidFill>
              </a:rPr>
              <a:t>airshowers</a:t>
            </a:r>
            <a:r>
              <a:rPr lang="it-IT" sz="4000" b="1" i="1" dirty="0">
                <a:solidFill>
                  <a:schemeClr val="accent4">
                    <a:lumMod val="50000"/>
                  </a:schemeClr>
                </a:solidFill>
              </a:rPr>
              <a:t/>
            </a:r>
            <a:br>
              <a:rPr lang="it-IT" sz="4000" b="1" i="1" dirty="0">
                <a:solidFill>
                  <a:schemeClr val="accent4">
                    <a:lumMod val="50000"/>
                  </a:schemeClr>
                </a:solidFill>
              </a:rPr>
            </a:br>
            <a:r>
              <a:rPr lang="it-IT" sz="4000" b="1" i="1" dirty="0">
                <a:solidFill>
                  <a:schemeClr val="accent4">
                    <a:lumMod val="50000"/>
                  </a:schemeClr>
                </a:solidFill>
              </a:rPr>
              <a:t>arXiv:1805.11612v1 </a:t>
            </a:r>
          </a:p>
        </p:txBody>
      </p:sp>
      <p:sp>
        <p:nvSpPr>
          <p:cNvPr id="3" name="Segnaposto contenuto 2"/>
          <p:cNvSpPr>
            <a:spLocks noGrp="1"/>
          </p:cNvSpPr>
          <p:nvPr>
            <p:ph idx="1"/>
          </p:nvPr>
        </p:nvSpPr>
        <p:spPr/>
        <p:txBody>
          <a:bodyPr>
            <a:normAutofit/>
          </a:bodyPr>
          <a:lstStyle/>
          <a:p>
            <a:r>
              <a:rPr lang="it-IT" sz="4000" b="1" i="1" dirty="0" smtClean="0">
                <a:solidFill>
                  <a:srgbClr val="FF0000"/>
                </a:solidFill>
              </a:rPr>
              <a:t>The MEV </a:t>
            </a:r>
            <a:r>
              <a:rPr lang="it-IT" sz="4000" b="1" i="1" dirty="0" err="1" smtClean="0">
                <a:solidFill>
                  <a:srgbClr val="FF0000"/>
                </a:solidFill>
              </a:rPr>
              <a:t>project</a:t>
            </a:r>
            <a:r>
              <a:rPr lang="it-IT" sz="4000" b="1" i="1" dirty="0" smtClean="0">
                <a:solidFill>
                  <a:srgbClr val="FF0000"/>
                </a:solidFill>
              </a:rPr>
              <a:t>: design and </a:t>
            </a:r>
            <a:r>
              <a:rPr lang="it-IT" sz="4000" b="1" i="1" dirty="0" err="1" smtClean="0">
                <a:solidFill>
                  <a:srgbClr val="FF0000"/>
                </a:solidFill>
              </a:rPr>
              <a:t>testing</a:t>
            </a:r>
            <a:r>
              <a:rPr lang="it-IT" sz="4000" b="1" i="1" dirty="0" smtClean="0">
                <a:solidFill>
                  <a:srgbClr val="FF0000"/>
                </a:solidFill>
              </a:rPr>
              <a:t> of a new high-</a:t>
            </a:r>
            <a:r>
              <a:rPr lang="it-IT" sz="4000" b="1" i="1" dirty="0" err="1" smtClean="0">
                <a:solidFill>
                  <a:srgbClr val="FF0000"/>
                </a:solidFill>
              </a:rPr>
              <a:t>resolution</a:t>
            </a:r>
            <a:r>
              <a:rPr lang="it-IT" sz="4000" b="1" i="1" dirty="0" smtClean="0">
                <a:solidFill>
                  <a:srgbClr val="FF0000"/>
                </a:solidFill>
              </a:rPr>
              <a:t> </a:t>
            </a:r>
            <a:r>
              <a:rPr lang="it-IT" sz="4000" b="1" i="1" dirty="0" err="1" smtClean="0">
                <a:solidFill>
                  <a:srgbClr val="FF0000"/>
                </a:solidFill>
              </a:rPr>
              <a:t>telescope</a:t>
            </a:r>
            <a:r>
              <a:rPr lang="it-IT" sz="4000" b="1" i="1" dirty="0" smtClean="0">
                <a:solidFill>
                  <a:srgbClr val="FF0000"/>
                </a:solidFill>
              </a:rPr>
              <a:t> for </a:t>
            </a:r>
            <a:r>
              <a:rPr lang="it-IT" sz="4000" b="1" i="1" dirty="0" err="1" smtClean="0">
                <a:solidFill>
                  <a:srgbClr val="FF0000"/>
                </a:solidFill>
              </a:rPr>
              <a:t>Muography</a:t>
            </a:r>
            <a:r>
              <a:rPr lang="it-IT" sz="4000" b="1" i="1" dirty="0" smtClean="0">
                <a:solidFill>
                  <a:srgbClr val="FF0000"/>
                </a:solidFill>
              </a:rPr>
              <a:t> of Etna Volcano </a:t>
            </a:r>
            <a:r>
              <a:rPr lang="it-IT" sz="4000" b="1" dirty="0" smtClean="0"/>
              <a:t>D. Lo Presti1,2 </a:t>
            </a:r>
            <a:r>
              <a:rPr lang="it-IT" sz="4000" b="1" dirty="0" err="1" smtClean="0"/>
              <a:t>at</a:t>
            </a:r>
            <a:r>
              <a:rPr lang="it-IT" sz="4000" b="1" dirty="0" smtClean="0"/>
              <a:t> </a:t>
            </a:r>
            <a:r>
              <a:rPr lang="it-IT" sz="4000" b="1" dirty="0" err="1" smtClean="0"/>
              <a:t>all</a:t>
            </a:r>
            <a:r>
              <a:rPr lang="it-IT" sz="4000" b="1" dirty="0" smtClean="0"/>
              <a:t>.</a:t>
            </a:r>
          </a:p>
          <a:p>
            <a:r>
              <a:rPr lang="en-US" b="1" i="1" dirty="0" smtClean="0">
                <a:solidFill>
                  <a:srgbClr val="FF0000"/>
                </a:solidFill>
                <a:effectLst>
                  <a:outerShdw blurRad="38100" dist="38100" dir="2700000" algn="tl">
                    <a:srgbClr val="000000">
                      <a:alpha val="43137"/>
                    </a:srgbClr>
                  </a:outerShdw>
                </a:effectLst>
              </a:rPr>
              <a:t>Each PS plane, therefore, is a matrix of N × N pixels, with N = 99. </a:t>
            </a:r>
            <a:endParaRPr lang="it-IT" b="1" i="1" dirty="0">
              <a:solidFill>
                <a:srgbClr val="FF0000"/>
              </a:solidFill>
              <a:effectLst>
                <a:outerShdw blurRad="38100" dist="38100" dir="2700000" algn="tl">
                  <a:srgbClr val="000000">
                    <a:alpha val="43137"/>
                  </a:srgbClr>
                </a:outerShdw>
              </a:effectLst>
            </a:endParaRPr>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34</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1794177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988840"/>
            <a:ext cx="7571184" cy="576064"/>
          </a:xfrm>
        </p:spPr>
        <p:txBody>
          <a:bodyPr>
            <a:noAutofit/>
          </a:bodyPr>
          <a:lstStyle/>
          <a:p>
            <a:r>
              <a:rPr lang="it-IT" sz="3200" b="1" i="1" dirty="0" smtClean="0">
                <a:solidFill>
                  <a:schemeClr val="accent5">
                    <a:lumMod val="50000"/>
                  </a:schemeClr>
                </a:solidFill>
                <a:effectLst>
                  <a:outerShdw blurRad="38100" dist="38100" dir="2700000" algn="tl">
                    <a:srgbClr val="000000">
                      <a:alpha val="43137"/>
                    </a:srgbClr>
                  </a:outerShdw>
                </a:effectLst>
              </a:rPr>
              <a:t>DETECTOR ALREADY    </a:t>
            </a:r>
            <a:r>
              <a:rPr lang="it-IT" sz="3200" b="1" i="1" dirty="0" err="1" smtClean="0">
                <a:solidFill>
                  <a:schemeClr val="accent5">
                    <a:lumMod val="50000"/>
                  </a:schemeClr>
                </a:solidFill>
                <a:effectLst>
                  <a:outerShdw blurRad="38100" dist="38100" dir="2700000" algn="tl">
                    <a:srgbClr val="000000">
                      <a:alpha val="43137"/>
                    </a:srgbClr>
                  </a:outerShdw>
                </a:effectLst>
              </a:rPr>
              <a:t>tested</a:t>
            </a:r>
            <a:r>
              <a:rPr lang="it-IT" sz="3200" b="1" i="1" dirty="0" smtClean="0">
                <a:solidFill>
                  <a:schemeClr val="accent5">
                    <a:lumMod val="50000"/>
                  </a:schemeClr>
                </a:solidFill>
                <a:effectLst>
                  <a:outerShdw blurRad="38100" dist="38100" dir="2700000" algn="tl">
                    <a:srgbClr val="000000">
                      <a:alpha val="43137"/>
                    </a:srgbClr>
                  </a:outerShdw>
                </a:effectLst>
              </a:rPr>
              <a:t>:</a:t>
            </a:r>
            <a:br>
              <a:rPr lang="it-IT" sz="3200" b="1" i="1" dirty="0" smtClean="0">
                <a:solidFill>
                  <a:schemeClr val="accent5">
                    <a:lumMod val="50000"/>
                  </a:schemeClr>
                </a:solidFill>
                <a:effectLst>
                  <a:outerShdw blurRad="38100" dist="38100" dir="2700000" algn="tl">
                    <a:srgbClr val="000000">
                      <a:alpha val="43137"/>
                    </a:srgbClr>
                  </a:outerShdw>
                </a:effectLst>
              </a:rPr>
            </a:br>
            <a:r>
              <a:rPr lang="it-IT" sz="3200" b="1" i="1" dirty="0" err="1" smtClean="0">
                <a:solidFill>
                  <a:schemeClr val="accent5">
                    <a:lumMod val="50000"/>
                  </a:schemeClr>
                </a:solidFill>
                <a:effectLst>
                  <a:outerShdw blurRad="38100" dist="38100" dir="2700000" algn="tl">
                    <a:srgbClr val="000000">
                      <a:alpha val="43137"/>
                    </a:srgbClr>
                  </a:outerShdw>
                </a:effectLst>
              </a:rPr>
              <a:t>one</a:t>
            </a:r>
            <a:r>
              <a:rPr lang="it-IT" sz="3200" b="1" i="1" dirty="0" smtClean="0">
                <a:solidFill>
                  <a:schemeClr val="accent5">
                    <a:lumMod val="50000"/>
                  </a:schemeClr>
                </a:solidFill>
                <a:effectLst>
                  <a:outerShdw blurRad="38100" dist="38100" dir="2700000" algn="tl">
                    <a:srgbClr val="000000">
                      <a:alpha val="43137"/>
                    </a:srgbClr>
                  </a:outerShdw>
                </a:effectLst>
              </a:rPr>
              <a:t> </a:t>
            </a:r>
            <a:r>
              <a:rPr lang="it-IT" sz="3200" b="1" i="1" dirty="0" err="1" smtClean="0">
                <a:solidFill>
                  <a:schemeClr val="accent5">
                    <a:lumMod val="50000"/>
                  </a:schemeClr>
                </a:solidFill>
                <a:effectLst>
                  <a:outerShdw blurRad="38100" dist="38100" dir="2700000" algn="tl">
                    <a:srgbClr val="000000">
                      <a:alpha val="43137"/>
                    </a:srgbClr>
                  </a:outerShdw>
                </a:effectLst>
              </a:rPr>
              <a:t>year</a:t>
            </a:r>
            <a:r>
              <a:rPr lang="it-IT" sz="3200" b="1" i="1" dirty="0" smtClean="0">
                <a:solidFill>
                  <a:schemeClr val="accent5">
                    <a:lumMod val="50000"/>
                  </a:schemeClr>
                </a:solidFill>
                <a:effectLst>
                  <a:outerShdw blurRad="38100" dist="38100" dir="2700000" algn="tl">
                    <a:srgbClr val="000000">
                      <a:alpha val="43137"/>
                    </a:srgbClr>
                  </a:outerShdw>
                </a:effectLst>
              </a:rPr>
              <a:t> on 3000 </a:t>
            </a:r>
            <a:r>
              <a:rPr lang="it-IT" sz="3200" b="1" i="1" dirty="0" err="1" smtClean="0">
                <a:solidFill>
                  <a:schemeClr val="accent5">
                    <a:lumMod val="50000"/>
                  </a:schemeClr>
                </a:solidFill>
                <a:effectLst>
                  <a:outerShdw blurRad="38100" dist="38100" dir="2700000" algn="tl">
                    <a:srgbClr val="000000">
                      <a:alpha val="43137"/>
                    </a:srgbClr>
                  </a:outerShdw>
                </a:effectLst>
              </a:rPr>
              <a:t>meter</a:t>
            </a:r>
            <a:r>
              <a:rPr lang="it-IT" sz="3200" b="1" i="1" dirty="0" smtClean="0">
                <a:solidFill>
                  <a:schemeClr val="accent5">
                    <a:lumMod val="50000"/>
                  </a:schemeClr>
                </a:solidFill>
                <a:effectLst>
                  <a:outerShdw blurRad="38100" dist="38100" dir="2700000" algn="tl">
                    <a:srgbClr val="000000">
                      <a:alpha val="43137"/>
                    </a:srgbClr>
                  </a:outerShdw>
                </a:effectLst>
              </a:rPr>
              <a:t> on ETNA-</a:t>
            </a:r>
            <a:r>
              <a:rPr lang="it-IT" sz="3200" b="1" i="1" dirty="0"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 a </a:t>
            </a:r>
            <a:r>
              <a:rPr lang="it-IT" sz="3200" b="1" i="1" dirty="0" err="1"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few</a:t>
            </a:r>
            <a:r>
              <a:rPr lang="it-IT" sz="3200" b="1" i="1" dirty="0"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 (12-24) in twin </a:t>
            </a:r>
            <a:r>
              <a:rPr lang="it-IT" sz="3200" b="1" i="1" dirty="0" err="1"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circle</a:t>
            </a:r>
            <a:r>
              <a:rPr lang="it-IT" sz="3200" b="1" i="1" dirty="0"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  </a:t>
            </a:r>
            <a:r>
              <a:rPr lang="it-IT" sz="3200" b="1" i="1" dirty="0" err="1"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would</a:t>
            </a:r>
            <a:r>
              <a:rPr lang="it-IT" sz="3200" b="1" i="1" dirty="0"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 be </a:t>
            </a:r>
            <a:r>
              <a:rPr lang="it-IT" sz="3200" b="1" i="1" dirty="0" smtClean="0">
                <a:solidFill>
                  <a:srgbClr val="FF0000"/>
                </a:solidFill>
                <a:effectLst>
                  <a:outerShdw blurRad="38100" dist="38100" dir="2700000" algn="tl">
                    <a:srgbClr val="000000">
                      <a:alpha val="43137"/>
                    </a:srgbClr>
                  </a:outerShdw>
                </a:effectLst>
                <a:sym typeface="Wingdings" panose="05000000000000000000" pitchFamily="2" charset="2"/>
              </a:rPr>
              <a:t>COMPARABLE or </a:t>
            </a:r>
            <a:r>
              <a:rPr lang="it-IT" sz="3200" b="1" i="1" dirty="0" err="1" smtClean="0">
                <a:solidFill>
                  <a:srgbClr val="FF0000"/>
                </a:solidFill>
                <a:effectLst>
                  <a:outerShdw blurRad="38100" dist="38100" dir="2700000" algn="tl">
                    <a:srgbClr val="000000">
                      <a:alpha val="43137"/>
                    </a:srgbClr>
                  </a:outerShdw>
                </a:effectLst>
                <a:sym typeface="Wingdings" panose="05000000000000000000" pitchFamily="2" charset="2"/>
              </a:rPr>
              <a:t>even</a:t>
            </a:r>
            <a:r>
              <a:rPr lang="it-IT" sz="3200" b="1" i="1" dirty="0" smtClean="0">
                <a:solidFill>
                  <a:srgbClr val="FF0000"/>
                </a:solidFill>
                <a:effectLst>
                  <a:outerShdw blurRad="38100" dist="38100" dir="2700000" algn="tl">
                    <a:srgbClr val="000000">
                      <a:alpha val="43137"/>
                    </a:srgbClr>
                  </a:outerShdw>
                </a:effectLst>
                <a:sym typeface="Wingdings" panose="05000000000000000000" pitchFamily="2" charset="2"/>
              </a:rPr>
              <a:t> </a:t>
            </a:r>
            <a:r>
              <a:rPr lang="it-IT" sz="3200" b="1" i="1" dirty="0" err="1" smtClean="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better</a:t>
            </a:r>
            <a:r>
              <a:rPr lang="it-IT" sz="3200" b="1" i="1" dirty="0" smtClean="0">
                <a:solidFill>
                  <a:srgbClr val="FF0000"/>
                </a:solidFill>
                <a:effectLst>
                  <a:outerShdw blurRad="38100" dist="38100" dir="2700000" algn="tl">
                    <a:srgbClr val="000000">
                      <a:alpha val="43137"/>
                    </a:srgbClr>
                  </a:outerShdw>
                </a:effectLst>
                <a:sym typeface="Wingdings" panose="05000000000000000000" pitchFamily="2" charset="2"/>
              </a:rPr>
              <a:t> </a:t>
            </a:r>
            <a:r>
              <a:rPr lang="it-IT" sz="3200" b="1" i="1" dirty="0" err="1" smtClean="0">
                <a:solidFill>
                  <a:srgbClr val="FF0000"/>
                </a:solidFill>
                <a:effectLst>
                  <a:outerShdw blurRad="38100" dist="38100" dir="2700000" algn="tl">
                    <a:srgbClr val="000000">
                      <a:alpha val="43137"/>
                    </a:srgbClr>
                  </a:outerShdw>
                </a:effectLst>
                <a:sym typeface="Wingdings" panose="05000000000000000000" pitchFamily="2" charset="2"/>
              </a:rPr>
              <a:t>than</a:t>
            </a:r>
            <a:r>
              <a:rPr lang="it-IT" sz="3200" b="1" i="1" dirty="0" smtClean="0">
                <a:solidFill>
                  <a:srgbClr val="FF0000"/>
                </a:solidFill>
                <a:effectLst>
                  <a:outerShdw blurRad="38100" dist="38100" dir="2700000" algn="tl">
                    <a:srgbClr val="000000">
                      <a:alpha val="43137"/>
                    </a:srgbClr>
                  </a:outerShdw>
                </a:effectLst>
                <a:sym typeface="Wingdings" panose="05000000000000000000" pitchFamily="2" charset="2"/>
              </a:rPr>
              <a:t> ICECUBE </a:t>
            </a:r>
            <a:r>
              <a:rPr lang="it-IT" sz="3200" b="1" i="1" dirty="0" err="1" smtClean="0">
                <a:solidFill>
                  <a:srgbClr val="FF0000"/>
                </a:solidFill>
                <a:effectLst>
                  <a:outerShdw blurRad="38100" dist="38100" dir="2700000" algn="tl">
                    <a:srgbClr val="000000">
                      <a:alpha val="43137"/>
                    </a:srgbClr>
                  </a:outerShdw>
                </a:effectLst>
                <a:sym typeface="Wingdings" panose="05000000000000000000" pitchFamily="2" charset="2"/>
              </a:rPr>
              <a:t>above</a:t>
            </a:r>
            <a:r>
              <a:rPr lang="it-IT" sz="3200" b="1" i="1" dirty="0" smtClean="0">
                <a:solidFill>
                  <a:srgbClr val="FF0000"/>
                </a:solidFill>
                <a:effectLst>
                  <a:outerShdw blurRad="38100" dist="38100" dir="2700000" algn="tl">
                    <a:srgbClr val="000000">
                      <a:alpha val="43137"/>
                    </a:srgbClr>
                  </a:outerShdw>
                </a:effectLst>
                <a:sym typeface="Wingdings" panose="05000000000000000000" pitchFamily="2" charset="2"/>
              </a:rPr>
              <a:t> 20 PEV </a:t>
            </a:r>
            <a:r>
              <a:rPr lang="it-IT" sz="3200" b="1" i="1" dirty="0" err="1" smtClean="0">
                <a:solidFill>
                  <a:srgbClr val="FF0000"/>
                </a:solidFill>
                <a:effectLst>
                  <a:outerShdw blurRad="38100" dist="38100" dir="2700000" algn="tl">
                    <a:srgbClr val="000000">
                      <a:alpha val="43137"/>
                    </a:srgbClr>
                  </a:outerShdw>
                </a:effectLst>
                <a:sym typeface="Wingdings" panose="05000000000000000000" pitchFamily="2" charset="2"/>
              </a:rPr>
              <a:t>energy</a:t>
            </a:r>
            <a:r>
              <a:rPr lang="it-IT" sz="3200" b="1" i="1" dirty="0" smtClean="0">
                <a:solidFill>
                  <a:srgbClr val="FF0000"/>
                </a:solidFill>
                <a:effectLst>
                  <a:outerShdw blurRad="38100" dist="38100" dir="2700000" algn="tl">
                    <a:srgbClr val="000000">
                      <a:alpha val="43137"/>
                    </a:srgbClr>
                  </a:outerShdw>
                </a:effectLst>
                <a:sym typeface="Wingdings" panose="05000000000000000000" pitchFamily="2" charset="2"/>
              </a:rPr>
              <a:t> for Tau Neutrino </a:t>
            </a:r>
            <a:r>
              <a:rPr lang="it-IT" sz="3200" b="1" i="1" dirty="0" err="1" smtClean="0">
                <a:solidFill>
                  <a:srgbClr val="FF0000"/>
                </a:solidFill>
                <a:effectLst>
                  <a:outerShdw blurRad="38100" dist="38100" dir="2700000" algn="tl">
                    <a:srgbClr val="000000">
                      <a:alpha val="43137"/>
                    </a:srgbClr>
                  </a:outerShdw>
                </a:effectLst>
                <a:sym typeface="Wingdings" panose="05000000000000000000" pitchFamily="2" charset="2"/>
              </a:rPr>
              <a:t>event</a:t>
            </a:r>
            <a:endParaRPr lang="it-IT" sz="3200" b="1" i="1" dirty="0">
              <a:solidFill>
                <a:srgbClr val="FF0000"/>
              </a:solidFill>
              <a:effectLst>
                <a:outerShdw blurRad="38100" dist="38100" dir="2700000" algn="tl">
                  <a:srgbClr val="000000">
                    <a:alpha val="43137"/>
                  </a:srgbClr>
                </a:outerShdw>
              </a:effectLst>
            </a:endParaRPr>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35</a:t>
            </a:fld>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783954"/>
            <a:ext cx="52292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gnaposto data 5"/>
          <p:cNvSpPr>
            <a:spLocks noGrp="1"/>
          </p:cNvSpPr>
          <p:nvPr>
            <p:ph type="dt" sz="half" idx="10"/>
          </p:nvPr>
        </p:nvSpPr>
        <p:spPr/>
        <p:txBody>
          <a:bodyPr/>
          <a:lstStyle/>
          <a:p>
            <a:r>
              <a:rPr lang="it-IT" smtClean="0"/>
              <a:t>22/09/2019</a:t>
            </a:r>
            <a:endParaRPr lang="it-IT"/>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881" y="4581128"/>
            <a:ext cx="2286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378" y="2743200"/>
            <a:ext cx="1543005" cy="183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96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16632"/>
            <a:ext cx="9299376" cy="581772"/>
          </a:xfrm>
        </p:spPr>
        <p:txBody>
          <a:bodyPr>
            <a:normAutofit fontScale="90000"/>
          </a:bodyPr>
          <a:lstStyle/>
          <a:p>
            <a:r>
              <a:rPr lang="it-IT" b="1" i="1" dirty="0" smtClean="0">
                <a:solidFill>
                  <a:srgbClr val="C00000"/>
                </a:solidFill>
              </a:rPr>
              <a:t>Neutrino </a:t>
            </a:r>
            <a:r>
              <a:rPr lang="it-IT" b="1" i="1" dirty="0" err="1" smtClean="0">
                <a:solidFill>
                  <a:srgbClr val="C00000"/>
                </a:solidFill>
              </a:rPr>
              <a:t>muon</a:t>
            </a:r>
            <a:r>
              <a:rPr lang="it-IT" b="1" i="1" dirty="0" smtClean="0">
                <a:solidFill>
                  <a:srgbClr val="C00000"/>
                </a:solidFill>
              </a:rPr>
              <a:t> versus tau </a:t>
            </a:r>
            <a:r>
              <a:rPr lang="it-IT" b="1" i="1" dirty="0" err="1" smtClean="0">
                <a:solidFill>
                  <a:srgbClr val="C00000"/>
                </a:solidFill>
              </a:rPr>
              <a:t>Astronomy</a:t>
            </a:r>
            <a:endParaRPr lang="it-IT" b="1" i="1" dirty="0">
              <a:solidFill>
                <a:srgbClr val="C00000"/>
              </a:solidFill>
            </a:endParaRPr>
          </a:p>
        </p:txBody>
      </p:sp>
      <p:sp>
        <p:nvSpPr>
          <p:cNvPr id="3" name="Segnaposto contenuto 2"/>
          <p:cNvSpPr>
            <a:spLocks noGrp="1"/>
          </p:cNvSpPr>
          <p:nvPr>
            <p:ph idx="1"/>
          </p:nvPr>
        </p:nvSpPr>
        <p:spPr>
          <a:xfrm>
            <a:off x="-36512" y="620688"/>
            <a:ext cx="8712968" cy="5688632"/>
          </a:xfrm>
        </p:spPr>
        <p:txBody>
          <a:bodyPr>
            <a:normAutofit fontScale="92500" lnSpcReduction="20000"/>
          </a:bodyPr>
          <a:lstStyle/>
          <a:p>
            <a:endParaRPr lang="it-IT" sz="2000" b="1" i="1" dirty="0">
              <a:solidFill>
                <a:srgbClr val="C00000"/>
              </a:solidFill>
            </a:endParaRPr>
          </a:p>
          <a:p>
            <a:r>
              <a:rPr lang="it-IT" sz="2800" b="1" i="1" dirty="0" err="1" smtClean="0">
                <a:solidFill>
                  <a:schemeClr val="accent6">
                    <a:lumMod val="50000"/>
                  </a:schemeClr>
                </a:solidFill>
              </a:rPr>
              <a:t>cascades</a:t>
            </a:r>
            <a:r>
              <a:rPr lang="it-IT" sz="2800" b="1" i="1" dirty="0" smtClean="0">
                <a:solidFill>
                  <a:schemeClr val="accent6">
                    <a:lumMod val="50000"/>
                  </a:schemeClr>
                </a:solidFill>
              </a:rPr>
              <a:t> </a:t>
            </a:r>
            <a:r>
              <a:rPr lang="it-IT" sz="2800" b="1" i="1" dirty="0" smtClean="0">
                <a:solidFill>
                  <a:schemeClr val="accent6">
                    <a:lumMod val="50000"/>
                  </a:schemeClr>
                </a:solidFill>
              </a:rPr>
              <a:t>or </a:t>
            </a:r>
            <a:r>
              <a:rPr lang="it-IT" sz="2800" b="1" i="1" dirty="0" err="1" smtClean="0">
                <a:solidFill>
                  <a:schemeClr val="accent6">
                    <a:lumMod val="50000"/>
                  </a:schemeClr>
                </a:solidFill>
              </a:rPr>
              <a:t>showers</a:t>
            </a:r>
            <a:r>
              <a:rPr lang="it-IT" sz="2800" b="1" i="1" dirty="0" smtClean="0">
                <a:solidFill>
                  <a:schemeClr val="accent6">
                    <a:lumMod val="50000"/>
                  </a:schemeClr>
                </a:solidFill>
              </a:rPr>
              <a:t> are </a:t>
            </a:r>
            <a:r>
              <a:rPr lang="it-IT" sz="2000" b="1" i="1" dirty="0" err="1">
                <a:solidFill>
                  <a:srgbClr val="C00000"/>
                </a:solidFill>
              </a:rPr>
              <a:t>Smeared</a:t>
            </a:r>
            <a:r>
              <a:rPr lang="it-IT" sz="2000" b="1" i="1" dirty="0">
                <a:solidFill>
                  <a:srgbClr val="C00000"/>
                </a:solidFill>
              </a:rPr>
              <a:t>  in </a:t>
            </a:r>
            <a:r>
              <a:rPr lang="it-IT" sz="2000" b="1" i="1" dirty="0" err="1">
                <a:solidFill>
                  <a:srgbClr val="C00000"/>
                </a:solidFill>
              </a:rPr>
              <a:t>spherical</a:t>
            </a:r>
            <a:r>
              <a:rPr lang="it-IT" sz="2000" b="1" i="1" dirty="0">
                <a:solidFill>
                  <a:srgbClr val="C00000"/>
                </a:solidFill>
              </a:rPr>
              <a:t> </a:t>
            </a:r>
            <a:r>
              <a:rPr lang="it-IT" sz="2000" b="1" i="1" dirty="0" smtClean="0">
                <a:solidFill>
                  <a:srgbClr val="C00000"/>
                </a:solidFill>
              </a:rPr>
              <a:t> </a:t>
            </a:r>
            <a:r>
              <a:rPr lang="it-IT" sz="2000" b="1" i="1" dirty="0" err="1" smtClean="0">
                <a:solidFill>
                  <a:srgbClr val="C00000"/>
                </a:solidFill>
              </a:rPr>
              <a:t>balls</a:t>
            </a:r>
            <a:r>
              <a:rPr lang="it-IT" sz="2000" b="1" i="1" dirty="0" smtClean="0">
                <a:solidFill>
                  <a:srgbClr val="C00000"/>
                </a:solidFill>
              </a:rPr>
              <a:t>. </a:t>
            </a:r>
            <a:r>
              <a:rPr lang="it-IT" sz="2000" b="1" i="1" dirty="0" smtClean="0">
                <a:solidFill>
                  <a:srgbClr val="C00000"/>
                </a:solidFill>
              </a:rPr>
              <a:t>Do </a:t>
            </a:r>
            <a:r>
              <a:rPr lang="it-IT" sz="2000" b="1" i="1" dirty="0" err="1" smtClean="0">
                <a:solidFill>
                  <a:srgbClr val="C00000"/>
                </a:solidFill>
              </a:rPr>
              <a:t>not</a:t>
            </a:r>
            <a:r>
              <a:rPr lang="it-IT" sz="2000" b="1" i="1" dirty="0" smtClean="0">
                <a:solidFill>
                  <a:srgbClr val="C00000"/>
                </a:solidFill>
              </a:rPr>
              <a:t> </a:t>
            </a:r>
            <a:r>
              <a:rPr lang="it-IT" sz="2000" b="1" i="1" dirty="0" err="1" smtClean="0">
                <a:solidFill>
                  <a:srgbClr val="C00000"/>
                </a:solidFill>
              </a:rPr>
              <a:t>make</a:t>
            </a:r>
            <a:r>
              <a:rPr lang="it-IT" sz="2000" b="1" i="1" dirty="0" smtClean="0">
                <a:solidFill>
                  <a:srgbClr val="C00000"/>
                </a:solidFill>
              </a:rPr>
              <a:t> </a:t>
            </a:r>
            <a:r>
              <a:rPr lang="it-IT" sz="2000" b="1" i="1" dirty="0" err="1" smtClean="0">
                <a:solidFill>
                  <a:srgbClr val="C00000"/>
                </a:solidFill>
              </a:rPr>
              <a:t>astronomy</a:t>
            </a:r>
            <a:r>
              <a:rPr lang="it-IT" sz="2000" b="1" i="1" dirty="0" smtClean="0">
                <a:solidFill>
                  <a:srgbClr val="C00000"/>
                </a:solidFill>
              </a:rPr>
              <a:t>.  Tau </a:t>
            </a:r>
            <a:r>
              <a:rPr lang="it-IT" sz="2000" b="1" i="1" dirty="0" err="1" smtClean="0">
                <a:solidFill>
                  <a:srgbClr val="C00000"/>
                </a:solidFill>
              </a:rPr>
              <a:t>below</a:t>
            </a:r>
            <a:r>
              <a:rPr lang="it-IT" sz="2000" b="1" i="1" dirty="0" smtClean="0">
                <a:solidFill>
                  <a:srgbClr val="C00000"/>
                </a:solidFill>
              </a:rPr>
              <a:t> </a:t>
            </a:r>
            <a:r>
              <a:rPr lang="it-IT" sz="2000" b="1" i="1" dirty="0" err="1" smtClean="0">
                <a:solidFill>
                  <a:srgbClr val="C00000"/>
                </a:solidFill>
              </a:rPr>
              <a:t>tens</a:t>
            </a:r>
            <a:r>
              <a:rPr lang="it-IT" sz="2000" b="1" i="1" dirty="0" smtClean="0">
                <a:solidFill>
                  <a:srgbClr val="C00000"/>
                </a:solidFill>
              </a:rPr>
              <a:t> </a:t>
            </a:r>
            <a:r>
              <a:rPr lang="it-IT" sz="2000" b="1" i="1" dirty="0" err="1" smtClean="0">
                <a:solidFill>
                  <a:srgbClr val="C00000"/>
                </a:solidFill>
              </a:rPr>
              <a:t>TeV</a:t>
            </a:r>
            <a:r>
              <a:rPr lang="it-IT" sz="2000" b="1" i="1" dirty="0" smtClean="0">
                <a:solidFill>
                  <a:srgbClr val="C00000"/>
                </a:solidFill>
              </a:rPr>
              <a:t> are </a:t>
            </a:r>
            <a:r>
              <a:rPr lang="it-IT" sz="2000" b="1" i="1" dirty="0" err="1" smtClean="0">
                <a:solidFill>
                  <a:srgbClr val="C00000"/>
                </a:solidFill>
              </a:rPr>
              <a:t>also</a:t>
            </a:r>
            <a:r>
              <a:rPr lang="it-IT" sz="2000" b="1" i="1" dirty="0" smtClean="0">
                <a:solidFill>
                  <a:srgbClr val="C00000"/>
                </a:solidFill>
              </a:rPr>
              <a:t> </a:t>
            </a:r>
            <a:r>
              <a:rPr lang="it-IT" sz="2000" b="1" i="1" dirty="0" smtClean="0">
                <a:solidFill>
                  <a:srgbClr val="C00000"/>
                </a:solidFill>
              </a:rPr>
              <a:t>  </a:t>
            </a:r>
            <a:r>
              <a:rPr lang="it-IT" sz="2000" b="1" i="1" dirty="0" err="1" smtClean="0">
                <a:solidFill>
                  <a:srgbClr val="C00000"/>
                </a:solidFill>
              </a:rPr>
              <a:t>showering</a:t>
            </a:r>
            <a:r>
              <a:rPr lang="it-IT" sz="2000" b="1" i="1" dirty="0" smtClean="0">
                <a:solidFill>
                  <a:srgbClr val="C00000"/>
                </a:solidFill>
              </a:rPr>
              <a:t>.  Tau Double bang to be </a:t>
            </a:r>
            <a:r>
              <a:rPr lang="it-IT" sz="2000" b="1" i="1" dirty="0" err="1" smtClean="0">
                <a:solidFill>
                  <a:srgbClr val="C00000"/>
                </a:solidFill>
              </a:rPr>
              <a:t>found</a:t>
            </a:r>
            <a:r>
              <a:rPr lang="it-IT" sz="2000" b="1" i="1" dirty="0" smtClean="0">
                <a:solidFill>
                  <a:srgbClr val="C00000"/>
                </a:solidFill>
              </a:rPr>
              <a:t> </a:t>
            </a:r>
            <a:r>
              <a:rPr lang="it-IT" sz="2000" b="1" i="1" dirty="0" smtClean="0">
                <a:solidFill>
                  <a:srgbClr val="C00000"/>
                </a:solidFill>
              </a:rPr>
              <a:t> in </a:t>
            </a:r>
            <a:r>
              <a:rPr lang="it-IT" sz="2000" b="1" i="1" dirty="0" err="1" smtClean="0">
                <a:solidFill>
                  <a:srgbClr val="C00000"/>
                </a:solidFill>
              </a:rPr>
              <a:t>better</a:t>
            </a:r>
            <a:r>
              <a:rPr lang="it-IT" sz="2000" b="1" i="1" dirty="0" smtClean="0">
                <a:solidFill>
                  <a:srgbClr val="C00000"/>
                </a:solidFill>
              </a:rPr>
              <a:t> </a:t>
            </a:r>
            <a:r>
              <a:rPr lang="it-IT" sz="2000" b="1" i="1" dirty="0" err="1" smtClean="0">
                <a:solidFill>
                  <a:srgbClr val="C00000"/>
                </a:solidFill>
              </a:rPr>
              <a:t>shape</a:t>
            </a:r>
            <a:r>
              <a:rPr lang="it-IT" sz="2000" b="1" i="1" dirty="0" smtClean="0">
                <a:solidFill>
                  <a:srgbClr val="C00000"/>
                </a:solidFill>
              </a:rPr>
              <a:t> and </a:t>
            </a:r>
            <a:r>
              <a:rPr lang="it-IT" sz="2000" b="1" i="1" dirty="0" err="1" smtClean="0">
                <a:solidFill>
                  <a:srgbClr val="C00000"/>
                </a:solidFill>
              </a:rPr>
              <a:t>signals</a:t>
            </a:r>
            <a:r>
              <a:rPr lang="it-IT" sz="2000" b="1" i="1" dirty="0" smtClean="0">
                <a:solidFill>
                  <a:srgbClr val="C00000"/>
                </a:solidFill>
              </a:rPr>
              <a:t>.</a:t>
            </a:r>
            <a:endParaRPr lang="it-IT" sz="2000" b="1" i="1" dirty="0" smtClean="0">
              <a:solidFill>
                <a:srgbClr val="C00000"/>
              </a:solidFill>
            </a:endParaRPr>
          </a:p>
          <a:p>
            <a:endParaRPr lang="it-IT" sz="2400" b="1" i="1" dirty="0" smtClean="0">
              <a:solidFill>
                <a:schemeClr val="accent6">
                  <a:lumMod val="50000"/>
                </a:schemeClr>
              </a:solidFill>
            </a:endParaRPr>
          </a:p>
          <a:p>
            <a:r>
              <a:rPr lang="it-IT" sz="2400" b="1" i="1" dirty="0" err="1" smtClean="0">
                <a:solidFill>
                  <a:schemeClr val="accent6">
                    <a:lumMod val="50000"/>
                  </a:schemeClr>
                </a:solidFill>
              </a:rPr>
              <a:t>Muons</a:t>
            </a:r>
            <a:r>
              <a:rPr lang="it-IT" sz="2400" b="1" i="1" dirty="0" smtClean="0">
                <a:solidFill>
                  <a:schemeClr val="accent6">
                    <a:lumMod val="50000"/>
                  </a:schemeClr>
                </a:solidFill>
              </a:rPr>
              <a:t>  are </a:t>
            </a:r>
            <a:r>
              <a:rPr lang="it-IT" sz="2400" b="1" i="1" dirty="0" err="1" smtClean="0">
                <a:solidFill>
                  <a:schemeClr val="accent6">
                    <a:lumMod val="50000"/>
                  </a:schemeClr>
                </a:solidFill>
              </a:rPr>
              <a:t>offering</a:t>
            </a:r>
            <a:r>
              <a:rPr lang="it-IT" sz="2400" b="1" i="1" dirty="0" smtClean="0">
                <a:solidFill>
                  <a:schemeClr val="accent6">
                    <a:lumMod val="50000"/>
                  </a:schemeClr>
                </a:solidFill>
              </a:rPr>
              <a:t> </a:t>
            </a:r>
            <a:r>
              <a:rPr lang="it-IT" sz="2400" b="1" i="1" dirty="0" err="1" smtClean="0">
                <a:solidFill>
                  <a:schemeClr val="accent6">
                    <a:lumMod val="50000"/>
                  </a:schemeClr>
                </a:solidFill>
              </a:rPr>
              <a:t>better</a:t>
            </a:r>
            <a:r>
              <a:rPr lang="it-IT" sz="2400" b="1" i="1" dirty="0" smtClean="0">
                <a:solidFill>
                  <a:schemeClr val="accent6">
                    <a:lumMod val="50000"/>
                  </a:schemeClr>
                </a:solidFill>
              </a:rPr>
              <a:t> </a:t>
            </a:r>
            <a:r>
              <a:rPr lang="it-IT" sz="2400" b="1" i="1" dirty="0" err="1" smtClean="0">
                <a:solidFill>
                  <a:schemeClr val="accent6">
                    <a:lumMod val="50000"/>
                  </a:schemeClr>
                </a:solidFill>
              </a:rPr>
              <a:t>longer</a:t>
            </a:r>
            <a:r>
              <a:rPr lang="it-IT" sz="2400" b="1" i="1" dirty="0" smtClean="0">
                <a:solidFill>
                  <a:schemeClr val="accent6">
                    <a:lumMod val="50000"/>
                  </a:schemeClr>
                </a:solidFill>
              </a:rPr>
              <a:t>  </a:t>
            </a:r>
            <a:r>
              <a:rPr lang="it-IT" sz="2400" b="1" i="1" dirty="0" err="1" smtClean="0">
                <a:solidFill>
                  <a:schemeClr val="accent6">
                    <a:lumMod val="50000"/>
                  </a:schemeClr>
                </a:solidFill>
              </a:rPr>
              <a:t>tracks</a:t>
            </a:r>
            <a:r>
              <a:rPr lang="it-IT" sz="2400" b="1" i="1" dirty="0" smtClean="0">
                <a:solidFill>
                  <a:schemeClr val="accent6">
                    <a:lumMod val="50000"/>
                  </a:schemeClr>
                </a:solidFill>
              </a:rPr>
              <a:t> , </a:t>
            </a:r>
            <a:r>
              <a:rPr lang="it-IT" sz="2400" b="1" i="1" dirty="0" err="1" smtClean="0">
                <a:solidFill>
                  <a:schemeClr val="accent6">
                    <a:lumMod val="50000"/>
                  </a:schemeClr>
                </a:solidFill>
              </a:rPr>
              <a:t>reaching</a:t>
            </a:r>
            <a:r>
              <a:rPr lang="it-IT" sz="2400" b="1" i="1" dirty="0" smtClean="0">
                <a:solidFill>
                  <a:schemeClr val="accent6">
                    <a:lumMod val="50000"/>
                  </a:schemeClr>
                </a:solidFill>
              </a:rPr>
              <a:t> </a:t>
            </a:r>
            <a:r>
              <a:rPr lang="it-IT" sz="2400" b="1" i="1" dirty="0" err="1" smtClean="0">
                <a:solidFill>
                  <a:schemeClr val="accent6">
                    <a:lumMod val="50000"/>
                  </a:schemeClr>
                </a:solidFill>
              </a:rPr>
              <a:t>kilometers</a:t>
            </a:r>
            <a:r>
              <a:rPr lang="it-IT" sz="2400" b="1" i="1" dirty="0" smtClean="0">
                <a:solidFill>
                  <a:schemeClr val="accent6">
                    <a:lumMod val="50000"/>
                  </a:schemeClr>
                </a:solidFill>
              </a:rPr>
              <a:t> </a:t>
            </a:r>
            <a:r>
              <a:rPr lang="it-IT" sz="2400" b="1" i="1" dirty="0" err="1" smtClean="0">
                <a:solidFill>
                  <a:schemeClr val="accent6">
                    <a:lumMod val="50000"/>
                  </a:schemeClr>
                </a:solidFill>
              </a:rPr>
              <a:t>sizes</a:t>
            </a:r>
            <a:r>
              <a:rPr lang="it-IT" sz="2400" b="1" i="1" dirty="0" smtClean="0">
                <a:solidFill>
                  <a:schemeClr val="accent6">
                    <a:lumMod val="50000"/>
                  </a:schemeClr>
                </a:solidFill>
              </a:rPr>
              <a:t> , </a:t>
            </a:r>
            <a:r>
              <a:rPr lang="it-IT" sz="2400" b="1" i="1" dirty="0" err="1" smtClean="0">
                <a:solidFill>
                  <a:schemeClr val="accent6">
                    <a:lumMod val="50000"/>
                  </a:schemeClr>
                </a:solidFill>
              </a:rPr>
              <a:t>much</a:t>
            </a:r>
            <a:r>
              <a:rPr lang="it-IT" sz="2400" b="1" i="1" dirty="0" smtClean="0">
                <a:solidFill>
                  <a:schemeClr val="accent6">
                    <a:lumMod val="50000"/>
                  </a:schemeClr>
                </a:solidFill>
              </a:rPr>
              <a:t>  </a:t>
            </a:r>
            <a:r>
              <a:rPr lang="it-IT" sz="2400" b="1" i="1" dirty="0" err="1" smtClean="0">
                <a:solidFill>
                  <a:schemeClr val="accent6">
                    <a:lumMod val="50000"/>
                  </a:schemeClr>
                </a:solidFill>
              </a:rPr>
              <a:t>sharper</a:t>
            </a:r>
            <a:r>
              <a:rPr lang="it-IT" sz="2400" b="1" i="1" dirty="0" smtClean="0">
                <a:solidFill>
                  <a:schemeClr val="accent6">
                    <a:lumMod val="50000"/>
                  </a:schemeClr>
                </a:solidFill>
              </a:rPr>
              <a:t> in  </a:t>
            </a:r>
            <a:r>
              <a:rPr lang="it-IT" sz="2400" b="1" i="1" dirty="0" err="1" smtClean="0">
                <a:solidFill>
                  <a:schemeClr val="accent6">
                    <a:lumMod val="50000"/>
                  </a:schemeClr>
                </a:solidFill>
              </a:rPr>
              <a:t>their</a:t>
            </a:r>
            <a:r>
              <a:rPr lang="it-IT" sz="2400" b="1" i="1" dirty="0" smtClean="0">
                <a:solidFill>
                  <a:schemeClr val="accent6">
                    <a:lumMod val="50000"/>
                  </a:schemeClr>
                </a:solidFill>
              </a:rPr>
              <a:t> </a:t>
            </a:r>
            <a:r>
              <a:rPr lang="it-IT" sz="2400" b="1" i="1" dirty="0" err="1" smtClean="0">
                <a:solidFill>
                  <a:schemeClr val="accent6">
                    <a:lumMod val="50000"/>
                  </a:schemeClr>
                </a:solidFill>
              </a:rPr>
              <a:t>angular</a:t>
            </a:r>
            <a:r>
              <a:rPr lang="it-IT" sz="2400" b="1" i="1" dirty="0" smtClean="0">
                <a:solidFill>
                  <a:schemeClr val="accent6">
                    <a:lumMod val="50000"/>
                  </a:schemeClr>
                </a:solidFill>
              </a:rPr>
              <a:t> </a:t>
            </a:r>
            <a:r>
              <a:rPr lang="it-IT" sz="2400" b="1" i="1" dirty="0" smtClean="0">
                <a:solidFill>
                  <a:schemeClr val="accent6">
                    <a:lumMod val="50000"/>
                  </a:schemeClr>
                </a:solidFill>
              </a:rPr>
              <a:t> </a:t>
            </a:r>
            <a:r>
              <a:rPr lang="it-IT" sz="2400" b="1" i="1" dirty="0" err="1" smtClean="0">
                <a:solidFill>
                  <a:schemeClr val="accent6">
                    <a:lumMod val="50000"/>
                  </a:schemeClr>
                </a:solidFill>
              </a:rPr>
              <a:t>resolution</a:t>
            </a:r>
            <a:r>
              <a:rPr lang="it-IT" sz="2400" b="1" i="1" dirty="0" smtClean="0">
                <a:solidFill>
                  <a:schemeClr val="accent6">
                    <a:lumMod val="50000"/>
                  </a:schemeClr>
                </a:solidFill>
              </a:rPr>
              <a:t>. </a:t>
            </a:r>
          </a:p>
          <a:p>
            <a:endParaRPr lang="it-IT" sz="2800" b="1" i="1" dirty="0" smtClean="0"/>
          </a:p>
          <a:p>
            <a:r>
              <a:rPr lang="it-IT" sz="2800" b="1" i="1" dirty="0" err="1" smtClean="0">
                <a:solidFill>
                  <a:srgbClr val="0070C0"/>
                </a:solidFill>
              </a:rPr>
              <a:t>Highest</a:t>
            </a:r>
            <a:r>
              <a:rPr lang="it-IT" sz="2800" b="1" i="1" dirty="0" smtClean="0">
                <a:solidFill>
                  <a:srgbClr val="0070C0"/>
                </a:solidFill>
              </a:rPr>
              <a:t> </a:t>
            </a:r>
            <a:r>
              <a:rPr lang="it-IT" sz="2800" b="1" i="1" dirty="0" err="1" smtClean="0">
                <a:solidFill>
                  <a:srgbClr val="0070C0"/>
                </a:solidFill>
              </a:rPr>
              <a:t>TeVs</a:t>
            </a:r>
            <a:r>
              <a:rPr lang="it-IT" sz="2800" b="1" i="1" dirty="0" smtClean="0">
                <a:solidFill>
                  <a:srgbClr val="0070C0"/>
                </a:solidFill>
              </a:rPr>
              <a:t> </a:t>
            </a:r>
            <a:r>
              <a:rPr lang="it-IT" sz="2800" b="1" i="1" dirty="0" err="1" smtClean="0">
                <a:solidFill>
                  <a:srgbClr val="0070C0"/>
                </a:solidFill>
              </a:rPr>
              <a:t>Muon</a:t>
            </a:r>
            <a:r>
              <a:rPr lang="it-IT" sz="2800" b="1" i="1" dirty="0" smtClean="0">
                <a:solidFill>
                  <a:srgbClr val="0070C0"/>
                </a:solidFill>
              </a:rPr>
              <a:t>, </a:t>
            </a:r>
            <a:r>
              <a:rPr lang="it-IT" sz="2800" b="1" i="1" dirty="0" err="1" smtClean="0">
                <a:solidFill>
                  <a:srgbClr val="0070C0"/>
                </a:solidFill>
              </a:rPr>
              <a:t>while</a:t>
            </a:r>
            <a:r>
              <a:rPr lang="it-IT" sz="2800" b="1" i="1" dirty="0" smtClean="0">
                <a:solidFill>
                  <a:srgbClr val="0070C0"/>
                </a:solidFill>
              </a:rPr>
              <a:t> </a:t>
            </a:r>
            <a:r>
              <a:rPr lang="it-IT" sz="2800" b="1" i="1" dirty="0" err="1" smtClean="0">
                <a:solidFill>
                  <a:srgbClr val="0070C0"/>
                </a:solidFill>
              </a:rPr>
              <a:t>travelling</a:t>
            </a:r>
            <a:r>
              <a:rPr lang="it-IT" sz="2800" b="1" i="1" dirty="0" smtClean="0">
                <a:solidFill>
                  <a:srgbClr val="0070C0"/>
                </a:solidFill>
              </a:rPr>
              <a:t> </a:t>
            </a:r>
            <a:r>
              <a:rPr lang="it-IT" sz="2800" b="1" i="1" dirty="0" err="1" smtClean="0">
                <a:solidFill>
                  <a:srgbClr val="0070C0"/>
                </a:solidFill>
              </a:rPr>
              <a:t>across</a:t>
            </a:r>
            <a:r>
              <a:rPr lang="it-IT" sz="2800" b="1" i="1" dirty="0" smtClean="0">
                <a:solidFill>
                  <a:srgbClr val="0070C0"/>
                </a:solidFill>
              </a:rPr>
              <a:t> the </a:t>
            </a:r>
            <a:r>
              <a:rPr lang="it-IT" sz="2800" b="1" i="1" dirty="0" err="1" smtClean="0">
                <a:solidFill>
                  <a:srgbClr val="0070C0"/>
                </a:solidFill>
              </a:rPr>
              <a:t>Icecube</a:t>
            </a:r>
            <a:r>
              <a:rPr lang="it-IT" sz="2800" b="1" i="1" dirty="0" smtClean="0">
                <a:solidFill>
                  <a:srgbClr val="0070C0"/>
                </a:solidFill>
              </a:rPr>
              <a:t> from side to side, </a:t>
            </a:r>
            <a:r>
              <a:rPr lang="it-IT" sz="2800" b="1" i="1" dirty="0" err="1" smtClean="0">
                <a:solidFill>
                  <a:srgbClr val="0070C0"/>
                </a:solidFill>
              </a:rPr>
              <a:t>may</a:t>
            </a:r>
            <a:r>
              <a:rPr lang="it-IT" sz="2800" b="1" i="1" dirty="0" smtClean="0">
                <a:solidFill>
                  <a:srgbClr val="0070C0"/>
                </a:solidFill>
              </a:rPr>
              <a:t> </a:t>
            </a:r>
            <a:r>
              <a:rPr lang="it-IT" sz="2800" b="1" i="1" dirty="0" err="1" smtClean="0">
                <a:solidFill>
                  <a:srgbClr val="0070C0"/>
                </a:solidFill>
              </a:rPr>
              <a:t>reach</a:t>
            </a:r>
            <a:r>
              <a:rPr lang="it-IT" sz="2800" b="1" i="1" dirty="0" smtClean="0">
                <a:solidFill>
                  <a:srgbClr val="0070C0"/>
                </a:solidFill>
              </a:rPr>
              <a:t> </a:t>
            </a:r>
            <a:r>
              <a:rPr lang="it-IT" sz="2800" b="1" i="1" dirty="0" err="1" smtClean="0">
                <a:solidFill>
                  <a:srgbClr val="0070C0"/>
                </a:solidFill>
              </a:rPr>
              <a:t>wider</a:t>
            </a:r>
            <a:r>
              <a:rPr lang="it-IT" sz="2800" b="1" i="1" dirty="0" smtClean="0">
                <a:solidFill>
                  <a:srgbClr val="0070C0"/>
                </a:solidFill>
              </a:rPr>
              <a:t> target detection </a:t>
            </a:r>
            <a:r>
              <a:rPr lang="it-IT" sz="2800" b="1" i="1" dirty="0" err="1" smtClean="0">
                <a:solidFill>
                  <a:srgbClr val="0070C0"/>
                </a:solidFill>
              </a:rPr>
              <a:t>volumes</a:t>
            </a:r>
            <a:r>
              <a:rPr lang="it-IT" sz="2800" b="1" i="1" dirty="0" smtClean="0">
                <a:solidFill>
                  <a:srgbClr val="0070C0"/>
                </a:solidFill>
              </a:rPr>
              <a:t> and rate </a:t>
            </a:r>
            <a:r>
              <a:rPr lang="it-IT" sz="2800" b="1" i="1" dirty="0" err="1" smtClean="0">
                <a:solidFill>
                  <a:srgbClr val="0070C0"/>
                </a:solidFill>
              </a:rPr>
              <a:t>of</a:t>
            </a:r>
            <a:r>
              <a:rPr lang="it-IT" sz="2800" b="1" i="1" dirty="0" smtClean="0">
                <a:solidFill>
                  <a:srgbClr val="0070C0"/>
                </a:solidFill>
              </a:rPr>
              <a:t>  </a:t>
            </a:r>
            <a:r>
              <a:rPr lang="it-IT" sz="2800" b="1" i="1" dirty="0" err="1" smtClean="0">
                <a:solidFill>
                  <a:srgbClr val="0070C0"/>
                </a:solidFill>
              </a:rPr>
              <a:t>events</a:t>
            </a:r>
            <a:r>
              <a:rPr lang="it-IT" sz="2800" b="1" i="1" dirty="0" smtClean="0">
                <a:solidFill>
                  <a:srgbClr val="0070C0"/>
                </a:solidFill>
              </a:rPr>
              <a:t>: the </a:t>
            </a:r>
            <a:r>
              <a:rPr lang="it-IT" sz="2800" b="1" i="1" dirty="0" err="1" smtClean="0">
                <a:solidFill>
                  <a:srgbClr val="0070C0"/>
                </a:solidFill>
              </a:rPr>
              <a:t>trough</a:t>
            </a:r>
            <a:r>
              <a:rPr lang="it-IT" sz="2800" b="1" i="1" dirty="0" smtClean="0">
                <a:solidFill>
                  <a:srgbClr val="0070C0"/>
                </a:solidFill>
              </a:rPr>
              <a:t> </a:t>
            </a:r>
            <a:r>
              <a:rPr lang="it-IT" sz="2800" b="1" i="1" dirty="0" err="1" smtClean="0">
                <a:solidFill>
                  <a:srgbClr val="0070C0"/>
                </a:solidFill>
              </a:rPr>
              <a:t>going</a:t>
            </a:r>
            <a:r>
              <a:rPr lang="it-IT" sz="2800" b="1" i="1" dirty="0" smtClean="0">
                <a:solidFill>
                  <a:srgbClr val="0070C0"/>
                </a:solidFill>
              </a:rPr>
              <a:t> </a:t>
            </a:r>
            <a:r>
              <a:rPr lang="it-IT" sz="2800" b="1" i="1" dirty="0" err="1" smtClean="0">
                <a:solidFill>
                  <a:srgbClr val="0070C0"/>
                </a:solidFill>
              </a:rPr>
              <a:t>tracks</a:t>
            </a:r>
            <a:r>
              <a:rPr lang="it-IT" sz="2800" b="1" i="1" dirty="0" smtClean="0">
                <a:solidFill>
                  <a:srgbClr val="0070C0"/>
                </a:solidFill>
              </a:rPr>
              <a:t>. </a:t>
            </a:r>
          </a:p>
          <a:p>
            <a:endParaRPr lang="it-IT" sz="1600" b="1" i="1" dirty="0" smtClean="0"/>
          </a:p>
          <a:p>
            <a:r>
              <a:rPr lang="it-IT" b="1" i="1" dirty="0" err="1" smtClean="0">
                <a:solidFill>
                  <a:schemeClr val="accent6">
                    <a:lumMod val="50000"/>
                  </a:schemeClr>
                </a:solidFill>
              </a:rPr>
              <a:t>Since</a:t>
            </a:r>
            <a:r>
              <a:rPr lang="it-IT" b="1" i="1" dirty="0" smtClean="0">
                <a:solidFill>
                  <a:schemeClr val="accent6">
                    <a:lumMod val="50000"/>
                  </a:schemeClr>
                </a:solidFill>
              </a:rPr>
              <a:t> 2013 </a:t>
            </a:r>
            <a:r>
              <a:rPr lang="it-IT" b="1" i="1" dirty="0" err="1" smtClean="0">
                <a:solidFill>
                  <a:schemeClr val="accent6">
                    <a:lumMod val="50000"/>
                  </a:schemeClr>
                </a:solidFill>
              </a:rPr>
              <a:t>Icecube</a:t>
            </a:r>
            <a:r>
              <a:rPr lang="it-IT" b="1" i="1" dirty="0" smtClean="0">
                <a:solidFill>
                  <a:schemeClr val="accent6">
                    <a:lumMod val="50000"/>
                  </a:schemeClr>
                </a:solidFill>
              </a:rPr>
              <a:t>  </a:t>
            </a:r>
            <a:r>
              <a:rPr lang="it-IT" b="1" i="1" dirty="0" err="1" smtClean="0">
                <a:solidFill>
                  <a:srgbClr val="FF0000"/>
                </a:solidFill>
              </a:rPr>
              <a:t>find</a:t>
            </a:r>
            <a:r>
              <a:rPr lang="it-IT" b="1" i="1" dirty="0">
                <a:solidFill>
                  <a:srgbClr val="FF0000"/>
                </a:solidFill>
              </a:rPr>
              <a:t> </a:t>
            </a:r>
            <a:r>
              <a:rPr lang="it-IT" b="1" i="1" dirty="0" smtClean="0">
                <a:solidFill>
                  <a:srgbClr val="FF0000"/>
                </a:solidFill>
              </a:rPr>
              <a:t> no </a:t>
            </a:r>
            <a:r>
              <a:rPr lang="it-IT" b="1" i="1" dirty="0" err="1" smtClean="0">
                <a:solidFill>
                  <a:srgbClr val="FF0000"/>
                </a:solidFill>
              </a:rPr>
              <a:t>any</a:t>
            </a:r>
            <a:r>
              <a:rPr lang="it-IT" b="1" i="1" dirty="0" smtClean="0">
                <a:solidFill>
                  <a:srgbClr val="FF0000"/>
                </a:solidFill>
              </a:rPr>
              <a:t>  </a:t>
            </a:r>
            <a:r>
              <a:rPr lang="it-IT" b="1" i="1" dirty="0" err="1" smtClean="0">
                <a:solidFill>
                  <a:srgbClr val="FF0000"/>
                </a:solidFill>
              </a:rPr>
              <a:t>muon</a:t>
            </a:r>
            <a:r>
              <a:rPr lang="it-IT" b="1" i="1" dirty="0" smtClean="0">
                <a:solidFill>
                  <a:srgbClr val="FF0000"/>
                </a:solidFill>
              </a:rPr>
              <a:t>  neutrino </a:t>
            </a:r>
            <a:r>
              <a:rPr lang="it-IT" b="1" i="1" dirty="0" err="1" smtClean="0">
                <a:solidFill>
                  <a:srgbClr val="FF0000"/>
                </a:solidFill>
              </a:rPr>
              <a:t>track</a:t>
            </a:r>
            <a:r>
              <a:rPr lang="it-IT" b="1" i="1" dirty="0" smtClean="0">
                <a:solidFill>
                  <a:srgbClr val="FF0000"/>
                </a:solidFill>
              </a:rPr>
              <a:t>   self </a:t>
            </a:r>
            <a:r>
              <a:rPr lang="it-IT" b="1" i="1" dirty="0" err="1" smtClean="0">
                <a:solidFill>
                  <a:srgbClr val="FF0000"/>
                </a:solidFill>
              </a:rPr>
              <a:t>clustering</a:t>
            </a:r>
            <a:r>
              <a:rPr lang="it-IT" b="1" i="1" dirty="0" smtClean="0">
                <a:solidFill>
                  <a:srgbClr val="FF0000"/>
                </a:solidFill>
              </a:rPr>
              <a:t> </a:t>
            </a:r>
            <a:r>
              <a:rPr lang="it-IT" b="1" i="1" dirty="0" err="1" smtClean="0">
                <a:solidFill>
                  <a:srgbClr val="FF0000"/>
                </a:solidFill>
              </a:rPr>
              <a:t>nor</a:t>
            </a:r>
            <a:r>
              <a:rPr lang="it-IT" b="1" i="1" dirty="0" smtClean="0">
                <a:solidFill>
                  <a:srgbClr val="FF0000"/>
                </a:solidFill>
              </a:rPr>
              <a:t>  </a:t>
            </a:r>
            <a:r>
              <a:rPr lang="it-IT" b="1" i="1" dirty="0" err="1" smtClean="0">
                <a:solidFill>
                  <a:srgbClr val="FF0000"/>
                </a:solidFill>
              </a:rPr>
              <a:t>overlapping</a:t>
            </a:r>
            <a:r>
              <a:rPr lang="it-IT" b="1" i="1" dirty="0" smtClean="0">
                <a:solidFill>
                  <a:srgbClr val="FF0000"/>
                </a:solidFill>
              </a:rPr>
              <a:t>  with </a:t>
            </a:r>
            <a:r>
              <a:rPr lang="it-IT" b="1" i="1" dirty="0" err="1" smtClean="0">
                <a:solidFill>
                  <a:srgbClr val="FF0000"/>
                </a:solidFill>
              </a:rPr>
              <a:t>known</a:t>
            </a:r>
            <a:r>
              <a:rPr lang="it-IT" b="1" i="1" dirty="0" smtClean="0">
                <a:solidFill>
                  <a:srgbClr val="FF0000"/>
                </a:solidFill>
              </a:rPr>
              <a:t> gamma </a:t>
            </a:r>
            <a:r>
              <a:rPr lang="it-IT" b="1" i="1" dirty="0" err="1" smtClean="0">
                <a:solidFill>
                  <a:srgbClr val="FF0000"/>
                </a:solidFill>
              </a:rPr>
              <a:t>sources</a:t>
            </a:r>
            <a:r>
              <a:rPr lang="it-IT" b="1" i="1" dirty="0" smtClean="0">
                <a:solidFill>
                  <a:srgbClr val="FF0000"/>
                </a:solidFill>
              </a:rPr>
              <a:t>,  </a:t>
            </a:r>
            <a:r>
              <a:rPr lang="it-IT" b="1" i="1" dirty="0" err="1" smtClean="0">
                <a:solidFill>
                  <a:srgbClr val="FF0000"/>
                </a:solidFill>
              </a:rPr>
              <a:t>while</a:t>
            </a:r>
            <a:r>
              <a:rPr lang="it-IT" b="1" i="1" dirty="0" smtClean="0">
                <a:solidFill>
                  <a:srgbClr val="FF0000"/>
                </a:solidFill>
              </a:rPr>
              <a:t>  ARGO, </a:t>
            </a:r>
            <a:r>
              <a:rPr lang="it-IT" b="1" i="1" dirty="0" err="1" smtClean="0">
                <a:solidFill>
                  <a:srgbClr val="FF0000"/>
                </a:solidFill>
              </a:rPr>
              <a:t>Hawc</a:t>
            </a:r>
            <a:r>
              <a:rPr lang="it-IT" b="1" i="1" dirty="0" smtClean="0">
                <a:solidFill>
                  <a:srgbClr val="FF0000"/>
                </a:solidFill>
              </a:rPr>
              <a:t>  </a:t>
            </a:r>
            <a:r>
              <a:rPr lang="it-IT" b="1" i="1" dirty="0" err="1" smtClean="0">
                <a:solidFill>
                  <a:srgbClr val="FF0000"/>
                </a:solidFill>
              </a:rPr>
              <a:t>tens</a:t>
            </a:r>
            <a:r>
              <a:rPr lang="it-IT" b="1" i="1" dirty="0" smtClean="0">
                <a:solidFill>
                  <a:srgbClr val="FF0000"/>
                </a:solidFill>
              </a:rPr>
              <a:t> </a:t>
            </a:r>
            <a:r>
              <a:rPr lang="it-IT" b="1" i="1" dirty="0" err="1" smtClean="0">
                <a:solidFill>
                  <a:srgbClr val="FF0000"/>
                </a:solidFill>
              </a:rPr>
              <a:t>TeVs</a:t>
            </a:r>
            <a:r>
              <a:rPr lang="it-IT" b="1" i="1" dirty="0" smtClean="0">
                <a:solidFill>
                  <a:srgbClr val="FF0000"/>
                </a:solidFill>
              </a:rPr>
              <a:t>  </a:t>
            </a:r>
            <a:r>
              <a:rPr lang="it-IT" b="1" i="1" dirty="0" err="1" smtClean="0">
                <a:solidFill>
                  <a:srgbClr val="FF0000"/>
                </a:solidFill>
              </a:rPr>
              <a:t>maps</a:t>
            </a:r>
            <a:r>
              <a:rPr lang="it-IT" b="1" i="1" dirty="0" smtClean="0">
                <a:solidFill>
                  <a:srgbClr val="FF0000"/>
                </a:solidFill>
              </a:rPr>
              <a:t> </a:t>
            </a:r>
            <a:r>
              <a:rPr lang="it-IT" b="1" i="1" dirty="0" err="1" smtClean="0">
                <a:solidFill>
                  <a:srgbClr val="FF0000"/>
                </a:solidFill>
              </a:rPr>
              <a:t>showed</a:t>
            </a:r>
            <a:r>
              <a:rPr lang="it-IT" b="1" i="1" dirty="0" smtClean="0">
                <a:solidFill>
                  <a:srgbClr val="FF0000"/>
                </a:solidFill>
              </a:rPr>
              <a:t> </a:t>
            </a:r>
            <a:r>
              <a:rPr lang="it-IT" b="1" i="1" dirty="0" err="1" smtClean="0">
                <a:solidFill>
                  <a:srgbClr val="FF0000"/>
                </a:solidFill>
              </a:rPr>
              <a:t>galactic</a:t>
            </a:r>
            <a:r>
              <a:rPr lang="it-IT" b="1" i="1" dirty="0" smtClean="0">
                <a:solidFill>
                  <a:srgbClr val="FF0000"/>
                </a:solidFill>
              </a:rPr>
              <a:t> </a:t>
            </a:r>
            <a:r>
              <a:rPr lang="it-IT" b="1" i="1" dirty="0" err="1" smtClean="0">
                <a:solidFill>
                  <a:srgbClr val="FF0000"/>
                </a:solidFill>
              </a:rPr>
              <a:t>plane</a:t>
            </a:r>
            <a:r>
              <a:rPr lang="it-IT" b="1" i="1" dirty="0" smtClean="0">
                <a:solidFill>
                  <a:srgbClr val="FF0000"/>
                </a:solidFill>
              </a:rPr>
              <a:t> and </a:t>
            </a:r>
            <a:r>
              <a:rPr lang="it-IT" b="1" i="1" dirty="0" err="1" smtClean="0">
                <a:solidFill>
                  <a:srgbClr val="FF0000"/>
                </a:solidFill>
              </a:rPr>
              <a:t>well</a:t>
            </a:r>
            <a:r>
              <a:rPr lang="it-IT" b="1" i="1" dirty="0" smtClean="0">
                <a:solidFill>
                  <a:srgbClr val="FF0000"/>
                </a:solidFill>
              </a:rPr>
              <a:t> </a:t>
            </a:r>
            <a:r>
              <a:rPr lang="it-IT" b="1" i="1" dirty="0" err="1" smtClean="0">
                <a:solidFill>
                  <a:srgbClr val="FF0000"/>
                </a:solidFill>
              </a:rPr>
              <a:t>defined</a:t>
            </a:r>
            <a:r>
              <a:rPr lang="it-IT" b="1" i="1" dirty="0" smtClean="0">
                <a:solidFill>
                  <a:srgbClr val="FF0000"/>
                </a:solidFill>
              </a:rPr>
              <a:t> </a:t>
            </a:r>
            <a:r>
              <a:rPr lang="it-IT" b="1" i="1" dirty="0" err="1" smtClean="0">
                <a:solidFill>
                  <a:srgbClr val="FF0000"/>
                </a:solidFill>
              </a:rPr>
              <a:t>sources</a:t>
            </a:r>
            <a:r>
              <a:rPr lang="it-IT" sz="2000" b="1" i="1" dirty="0" smtClean="0">
                <a:solidFill>
                  <a:schemeClr val="accent6">
                    <a:lumMod val="50000"/>
                  </a:schemeClr>
                </a:solidFill>
              </a:rPr>
              <a:t>. </a:t>
            </a:r>
          </a:p>
        </p:txBody>
      </p:sp>
      <p:sp>
        <p:nvSpPr>
          <p:cNvPr id="4" name="Segnaposto data 3"/>
          <p:cNvSpPr>
            <a:spLocks noGrp="1"/>
          </p:cNvSpPr>
          <p:nvPr>
            <p:ph type="dt" sz="half" idx="10"/>
          </p:nvPr>
        </p:nvSpPr>
        <p:spPr/>
        <p:txBody>
          <a:bodyPr/>
          <a:lstStyle/>
          <a:p>
            <a:r>
              <a:rPr lang="it-IT" dirty="0" smtClean="0"/>
              <a:t>22/09/2019</a:t>
            </a:r>
            <a:endParaRPr lang="it-IT" dirty="0"/>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36</a:t>
            </a:fld>
            <a:endParaRPr lang="it-IT"/>
          </a:p>
        </p:txBody>
      </p:sp>
    </p:spTree>
    <p:extLst>
      <p:ext uri="{BB962C8B-B14F-4D97-AF65-F5344CB8AC3E}">
        <p14:creationId xmlns:p14="http://schemas.microsoft.com/office/powerpoint/2010/main" val="327802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704088"/>
            <a:ext cx="7931224" cy="636680"/>
          </a:xfrm>
        </p:spPr>
        <p:txBody>
          <a:bodyPr>
            <a:noAutofit/>
          </a:bodyPr>
          <a:lstStyle/>
          <a:p>
            <a:r>
              <a:rPr lang="it-IT" sz="4400" b="1" i="1" dirty="0" smtClean="0">
                <a:solidFill>
                  <a:schemeClr val="accent1">
                    <a:lumMod val="75000"/>
                  </a:schemeClr>
                </a:solidFill>
                <a:effectLst>
                  <a:outerShdw blurRad="38100" dist="38100" dir="2700000" algn="tl">
                    <a:srgbClr val="000000">
                      <a:alpha val="43137"/>
                    </a:srgbClr>
                  </a:outerShdw>
                </a:effectLst>
              </a:rPr>
              <a:t>2013 . The ICECUBE by  </a:t>
            </a:r>
            <a:r>
              <a:rPr lang="it-IT" sz="4400" b="1" i="1" dirty="0" err="1" smtClean="0">
                <a:solidFill>
                  <a:schemeClr val="accent1">
                    <a:lumMod val="75000"/>
                  </a:schemeClr>
                </a:solidFill>
                <a:effectLst>
                  <a:outerShdw blurRad="38100" dist="38100" dir="2700000" algn="tl">
                    <a:srgbClr val="000000">
                      <a:alpha val="43137"/>
                    </a:srgbClr>
                  </a:outerShdw>
                </a:effectLst>
              </a:rPr>
              <a:t>flavor</a:t>
            </a:r>
            <a:r>
              <a:rPr lang="it-IT" sz="4400" b="1" i="1" dirty="0" smtClean="0">
                <a:solidFill>
                  <a:schemeClr val="accent1">
                    <a:lumMod val="75000"/>
                  </a:schemeClr>
                </a:solidFill>
                <a:effectLst>
                  <a:outerShdw blurRad="38100" dist="38100" dir="2700000" algn="tl">
                    <a:srgbClr val="000000">
                      <a:alpha val="43137"/>
                    </a:srgbClr>
                  </a:outerShdw>
                </a:effectLst>
              </a:rPr>
              <a:t> </a:t>
            </a:r>
            <a:r>
              <a:rPr lang="it-IT" sz="4400" b="1" i="1" dirty="0" err="1" smtClean="0">
                <a:solidFill>
                  <a:schemeClr val="accent1">
                    <a:lumMod val="75000"/>
                  </a:schemeClr>
                </a:solidFill>
                <a:effectLst>
                  <a:outerShdw blurRad="38100" dist="38100" dir="2700000" algn="tl">
                    <a:srgbClr val="000000">
                      <a:alpha val="43137"/>
                    </a:srgbClr>
                  </a:outerShdw>
                </a:effectLst>
              </a:rPr>
              <a:t>revolution</a:t>
            </a:r>
            <a:r>
              <a:rPr lang="it-IT" sz="4400" b="1" i="1" dirty="0" smtClean="0">
                <a:solidFill>
                  <a:schemeClr val="accent1">
                    <a:lumMod val="75000"/>
                  </a:schemeClr>
                </a:solidFill>
                <a:effectLst>
                  <a:outerShdw blurRad="38100" dist="38100" dir="2700000" algn="tl">
                    <a:srgbClr val="000000">
                      <a:alpha val="43137"/>
                    </a:srgbClr>
                  </a:outerShdw>
                </a:effectLst>
              </a:rPr>
              <a:t>: From </a:t>
            </a:r>
            <a:r>
              <a:rPr lang="it-IT" sz="4400" b="1" i="1" dirty="0" err="1" smtClean="0">
                <a:solidFill>
                  <a:schemeClr val="accent1">
                    <a:lumMod val="75000"/>
                  </a:schemeClr>
                </a:solidFill>
                <a:effectLst>
                  <a:outerShdw blurRad="38100" dist="38100" dir="2700000" algn="tl">
                    <a:srgbClr val="000000">
                      <a:alpha val="43137"/>
                    </a:srgbClr>
                  </a:outerShdw>
                </a:effectLst>
              </a:rPr>
              <a:t>track</a:t>
            </a:r>
            <a:r>
              <a:rPr lang="it-IT" sz="4400" b="1" i="1" dirty="0" smtClean="0">
                <a:solidFill>
                  <a:schemeClr val="accent1">
                    <a:lumMod val="75000"/>
                  </a:schemeClr>
                </a:solidFill>
                <a:effectLst>
                  <a:outerShdw blurRad="38100" dist="38100" dir="2700000" algn="tl">
                    <a:srgbClr val="000000">
                      <a:alpha val="43137"/>
                    </a:srgbClr>
                  </a:outerShdw>
                </a:effectLst>
              </a:rPr>
              <a:t> to </a:t>
            </a:r>
            <a:r>
              <a:rPr lang="it-IT" sz="4400" b="1" i="1" dirty="0" err="1" smtClean="0">
                <a:solidFill>
                  <a:schemeClr val="accent1">
                    <a:lumMod val="75000"/>
                  </a:schemeClr>
                </a:solidFill>
                <a:effectLst>
                  <a:outerShdw blurRad="38100" dist="38100" dir="2700000" algn="tl">
                    <a:srgbClr val="000000">
                      <a:alpha val="43137"/>
                    </a:srgbClr>
                  </a:outerShdw>
                </a:effectLst>
              </a:rPr>
              <a:t>showers</a:t>
            </a:r>
            <a:endParaRPr lang="it-IT" sz="4400" b="1" i="1" dirty="0">
              <a:solidFill>
                <a:schemeClr val="accent1">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6899190" cy="41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37</a:t>
            </a:fld>
            <a:endParaRPr lang="it-IT"/>
          </a:p>
        </p:txBody>
      </p:sp>
      <p:sp>
        <p:nvSpPr>
          <p:cNvPr id="8" name="Segnaposto data 7"/>
          <p:cNvSpPr>
            <a:spLocks noGrp="1"/>
          </p:cNvSpPr>
          <p:nvPr>
            <p:ph type="dt" sz="half" idx="10"/>
          </p:nvPr>
        </p:nvSpPr>
        <p:spPr/>
        <p:txBody>
          <a:bodyPr/>
          <a:lstStyle/>
          <a:p>
            <a:r>
              <a:rPr lang="it-IT" smtClean="0"/>
              <a:t>22/09/2019</a:t>
            </a:r>
            <a:endParaRPr lang="it-IT"/>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472" y="1575862"/>
            <a:ext cx="5978798" cy="528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ccia in giù 5"/>
          <p:cNvSpPr/>
          <p:nvPr/>
        </p:nvSpPr>
        <p:spPr>
          <a:xfrm rot="15472547">
            <a:off x="2969521" y="3707787"/>
            <a:ext cx="1224136" cy="1173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in giù 13"/>
          <p:cNvSpPr/>
          <p:nvPr/>
        </p:nvSpPr>
        <p:spPr>
          <a:xfrm rot="1075567">
            <a:off x="5914201" y="4039487"/>
            <a:ext cx="1224136" cy="1173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60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38</a:t>
            </a:fld>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441334" cy="496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422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692696"/>
            <a:ext cx="7972452" cy="1296152"/>
          </a:xfrm>
        </p:spPr>
        <p:txBody>
          <a:bodyPr>
            <a:noAutofit/>
          </a:bodyPr>
          <a:lstStyle/>
          <a:p>
            <a:r>
              <a:rPr lang="it-IT" sz="3600" b="1" i="1" dirty="0" smtClean="0">
                <a:solidFill>
                  <a:srgbClr val="00B050"/>
                </a:solidFill>
              </a:rPr>
              <a:t>Neutrino </a:t>
            </a:r>
            <a:r>
              <a:rPr lang="it-IT" sz="3600" b="1" i="1" dirty="0" err="1" smtClean="0">
                <a:solidFill>
                  <a:srgbClr val="00B050"/>
                </a:solidFill>
              </a:rPr>
              <a:t>Telescope</a:t>
            </a:r>
            <a:r>
              <a:rPr lang="it-IT" sz="3600" b="1" i="1" dirty="0" smtClean="0">
                <a:solidFill>
                  <a:srgbClr val="00B050"/>
                </a:solidFill>
              </a:rPr>
              <a:t> </a:t>
            </a:r>
            <a:r>
              <a:rPr lang="it-IT" sz="3600" b="1" i="1" dirty="0" err="1" smtClean="0">
                <a:solidFill>
                  <a:srgbClr val="00B050"/>
                </a:solidFill>
              </a:rPr>
              <a:t>screened</a:t>
            </a:r>
            <a:r>
              <a:rPr lang="it-IT" sz="3600" b="1" i="1" dirty="0" smtClean="0">
                <a:solidFill>
                  <a:srgbClr val="00B050"/>
                </a:solidFill>
              </a:rPr>
              <a:t> by </a:t>
            </a:r>
            <a:r>
              <a:rPr lang="it-IT" sz="3600" b="1" i="1" dirty="0" err="1" smtClean="0">
                <a:solidFill>
                  <a:srgbClr val="00B050"/>
                </a:solidFill>
              </a:rPr>
              <a:t>Ice</a:t>
            </a:r>
            <a:r>
              <a:rPr lang="it-IT" sz="3600" b="1" i="1" dirty="0" smtClean="0">
                <a:solidFill>
                  <a:srgbClr val="00B050"/>
                </a:solidFill>
              </a:rPr>
              <a:t> Top array ( veto </a:t>
            </a:r>
            <a:r>
              <a:rPr lang="it-IT" sz="3600" b="1" i="1" dirty="0" err="1" smtClean="0">
                <a:solidFill>
                  <a:srgbClr val="00B050"/>
                </a:solidFill>
              </a:rPr>
              <a:t>detecting</a:t>
            </a:r>
            <a:r>
              <a:rPr lang="it-IT" sz="3600" b="1" i="1" dirty="0" smtClean="0">
                <a:solidFill>
                  <a:srgbClr val="00B050"/>
                </a:solidFill>
              </a:rPr>
              <a:t> </a:t>
            </a:r>
            <a:r>
              <a:rPr lang="it-IT" sz="3600" b="1" i="1" dirty="0" err="1" smtClean="0">
                <a:solidFill>
                  <a:srgbClr val="00B050"/>
                </a:solidFill>
              </a:rPr>
              <a:t>airshowers</a:t>
            </a:r>
            <a:r>
              <a:rPr lang="it-IT" sz="3600" b="1" i="1" dirty="0">
                <a:solidFill>
                  <a:srgbClr val="00B050"/>
                </a:solidFill>
              </a:rPr>
              <a:t>)</a:t>
            </a:r>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39</a:t>
            </a:fld>
            <a:endParaRPr lang="it-IT"/>
          </a:p>
        </p:txBody>
      </p:sp>
      <p:pic>
        <p:nvPicPr>
          <p:cNvPr id="101378" name="Picture 2" descr="Risultato immagini per telescope icecube"/>
          <p:cNvPicPr>
            <a:picLocks noChangeAspect="1" noChangeArrowheads="1"/>
          </p:cNvPicPr>
          <p:nvPr/>
        </p:nvPicPr>
        <p:blipFill>
          <a:blip r:embed="rId2"/>
          <a:srcRect/>
          <a:stretch>
            <a:fillRect/>
          </a:stretch>
        </p:blipFill>
        <p:spPr bwMode="auto">
          <a:xfrm>
            <a:off x="2571736" y="2285992"/>
            <a:ext cx="5715000" cy="42862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4</a:t>
            </a:fld>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52" y="620688"/>
            <a:ext cx="8896005" cy="529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490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i="1" dirty="0">
                <a:solidFill>
                  <a:schemeClr val="accent5">
                    <a:lumMod val="75000"/>
                  </a:schemeClr>
                </a:solidFill>
              </a:rPr>
              <a:t>a</a:t>
            </a:r>
            <a:r>
              <a:rPr lang="it-IT" b="1" i="1" dirty="0" smtClean="0">
                <a:solidFill>
                  <a:schemeClr val="accent5">
                    <a:lumMod val="75000"/>
                  </a:schemeClr>
                </a:solidFill>
              </a:rPr>
              <a:t> </a:t>
            </a:r>
            <a:r>
              <a:rPr lang="it-IT" b="1" i="1" dirty="0" err="1">
                <a:solidFill>
                  <a:schemeClr val="accent5">
                    <a:lumMod val="75000"/>
                  </a:schemeClr>
                </a:solidFill>
              </a:rPr>
              <a:t>c</a:t>
            </a:r>
            <a:r>
              <a:rPr lang="it-IT" b="1" i="1" dirty="0" err="1" smtClean="0">
                <a:solidFill>
                  <a:schemeClr val="accent5">
                    <a:lumMod val="75000"/>
                  </a:schemeClr>
                </a:solidFill>
              </a:rPr>
              <a:t>ritical</a:t>
            </a:r>
            <a:r>
              <a:rPr lang="it-IT" b="1" i="1" dirty="0" smtClean="0">
                <a:solidFill>
                  <a:schemeClr val="accent5">
                    <a:lumMod val="75000"/>
                  </a:schemeClr>
                </a:solidFill>
              </a:rPr>
              <a:t> </a:t>
            </a:r>
            <a:r>
              <a:rPr lang="it-IT" b="1" i="1" dirty="0" err="1" smtClean="0">
                <a:solidFill>
                  <a:schemeClr val="accent5">
                    <a:lumMod val="75000"/>
                  </a:schemeClr>
                </a:solidFill>
              </a:rPr>
              <a:t>view</a:t>
            </a:r>
            <a:r>
              <a:rPr lang="it-IT" b="1" i="1" dirty="0" smtClean="0">
                <a:solidFill>
                  <a:schemeClr val="accent5">
                    <a:lumMod val="75000"/>
                  </a:schemeClr>
                </a:solidFill>
              </a:rPr>
              <a:t> of </a:t>
            </a:r>
            <a:r>
              <a:rPr lang="it-IT" b="1" i="1" dirty="0" err="1" smtClean="0">
                <a:solidFill>
                  <a:schemeClr val="accent5">
                    <a:lumMod val="75000"/>
                  </a:schemeClr>
                </a:solidFill>
              </a:rPr>
              <a:t>Icecube</a:t>
            </a:r>
            <a:r>
              <a:rPr lang="it-IT" b="1" i="1" dirty="0" smtClean="0">
                <a:solidFill>
                  <a:schemeClr val="accent5">
                    <a:lumMod val="75000"/>
                  </a:schemeClr>
                </a:solidFill>
              </a:rPr>
              <a:t> </a:t>
            </a:r>
            <a:r>
              <a:rPr lang="it-IT" b="1" i="1" dirty="0" err="1" smtClean="0">
                <a:solidFill>
                  <a:schemeClr val="accent5">
                    <a:lumMod val="75000"/>
                  </a:schemeClr>
                </a:solidFill>
              </a:rPr>
              <a:t>results</a:t>
            </a:r>
            <a:endParaRPr lang="it-IT" b="1" i="1" dirty="0">
              <a:solidFill>
                <a:schemeClr val="accent5">
                  <a:lumMod val="75000"/>
                </a:schemeClr>
              </a:solidFill>
            </a:endParaRPr>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40</a:t>
            </a:fld>
            <a:endParaRPr lang="it-IT"/>
          </a:p>
        </p:txBody>
      </p:sp>
      <p:sp>
        <p:nvSpPr>
          <p:cNvPr id="7" name="Rettangolo 6"/>
          <p:cNvSpPr/>
          <p:nvPr/>
        </p:nvSpPr>
        <p:spPr>
          <a:xfrm>
            <a:off x="304478" y="1846292"/>
            <a:ext cx="8820472" cy="1107996"/>
          </a:xfrm>
          <a:prstGeom prst="rect">
            <a:avLst/>
          </a:prstGeom>
        </p:spPr>
        <p:txBody>
          <a:bodyPr wrap="square">
            <a:spAutoFit/>
          </a:bodyPr>
          <a:lstStyle/>
          <a:p>
            <a:r>
              <a:rPr lang="it-IT" sz="6600" dirty="0"/>
              <a:t>arXiv:1808.10493v4</a:t>
            </a:r>
          </a:p>
        </p:txBody>
      </p:sp>
      <p:sp>
        <p:nvSpPr>
          <p:cNvPr id="8" name="Rettangolo 7"/>
          <p:cNvSpPr/>
          <p:nvPr/>
        </p:nvSpPr>
        <p:spPr>
          <a:xfrm>
            <a:off x="539552" y="2828836"/>
            <a:ext cx="7344816" cy="3046988"/>
          </a:xfrm>
          <a:prstGeom prst="rect">
            <a:avLst/>
          </a:prstGeom>
        </p:spPr>
        <p:txBody>
          <a:bodyPr wrap="square">
            <a:spAutoFit/>
          </a:bodyPr>
          <a:lstStyle/>
          <a:p>
            <a:r>
              <a:rPr lang="en-US" sz="4000" b="1" i="1" dirty="0">
                <a:solidFill>
                  <a:schemeClr val="accent1">
                    <a:lumMod val="75000"/>
                  </a:schemeClr>
                </a:solidFill>
              </a:rPr>
              <a:t>No guaranteed neutrino astronomy without (enough)</a:t>
            </a:r>
          </a:p>
          <a:p>
            <a:r>
              <a:rPr lang="en-US" sz="4000" b="1" i="1" dirty="0">
                <a:solidFill>
                  <a:schemeClr val="accent1">
                    <a:lumMod val="75000"/>
                  </a:schemeClr>
                </a:solidFill>
              </a:rPr>
              <a:t>double bang tau and downward HESE muon </a:t>
            </a:r>
            <a:r>
              <a:rPr lang="en-US" sz="4000" b="1" i="1" dirty="0" smtClean="0">
                <a:solidFill>
                  <a:schemeClr val="accent1">
                    <a:lumMod val="75000"/>
                  </a:schemeClr>
                </a:solidFill>
              </a:rPr>
              <a:t>tracks</a:t>
            </a:r>
          </a:p>
          <a:p>
            <a:r>
              <a:rPr lang="en-US" sz="3200" b="1" dirty="0" smtClean="0">
                <a:solidFill>
                  <a:schemeClr val="accent5">
                    <a:lumMod val="75000"/>
                  </a:schemeClr>
                </a:solidFill>
              </a:rPr>
              <a:t>DF, </a:t>
            </a:r>
            <a:r>
              <a:rPr lang="en-US" sz="3200" b="1" dirty="0" err="1" smtClean="0">
                <a:solidFill>
                  <a:schemeClr val="accent5">
                    <a:lumMod val="75000"/>
                  </a:schemeClr>
                </a:solidFill>
              </a:rPr>
              <a:t>M.Khlopov,P.Oliva,P</a:t>
            </a:r>
            <a:r>
              <a:rPr lang="en-US" sz="3200" b="1" dirty="0" smtClean="0">
                <a:solidFill>
                  <a:schemeClr val="accent5">
                    <a:lumMod val="75000"/>
                  </a:schemeClr>
                </a:solidFill>
              </a:rPr>
              <a:t>. </a:t>
            </a:r>
            <a:r>
              <a:rPr lang="en-US" sz="3200" b="1" dirty="0" err="1" smtClean="0">
                <a:solidFill>
                  <a:schemeClr val="accent5">
                    <a:lumMod val="75000"/>
                  </a:schemeClr>
                </a:solidFill>
              </a:rPr>
              <a:t>Lucentini</a:t>
            </a:r>
            <a:endParaRPr lang="it-IT" sz="3200" b="1" dirty="0">
              <a:solidFill>
                <a:schemeClr val="accent5">
                  <a:lumMod val="75000"/>
                </a:schemeClr>
              </a:solidFill>
            </a:endParaRPr>
          </a:p>
        </p:txBody>
      </p:sp>
    </p:spTree>
    <p:extLst>
      <p:ext uri="{BB962C8B-B14F-4D97-AF65-F5344CB8AC3E}">
        <p14:creationId xmlns:p14="http://schemas.microsoft.com/office/powerpoint/2010/main" val="27298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41</a:t>
            </a:fld>
            <a:endParaRPr lang="it-IT"/>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9337154" cy="664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ccia in giù 2"/>
          <p:cNvSpPr/>
          <p:nvPr/>
        </p:nvSpPr>
        <p:spPr>
          <a:xfrm>
            <a:off x="5148064" y="3429000"/>
            <a:ext cx="360040" cy="57606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p:cNvSpPr/>
          <p:nvPr/>
        </p:nvSpPr>
        <p:spPr>
          <a:xfrm rot="16200000">
            <a:off x="3779912" y="260648"/>
            <a:ext cx="504056" cy="1008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2317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000" b="1" i="1" dirty="0" err="1" smtClean="0"/>
              <a:t>Two</a:t>
            </a:r>
            <a:r>
              <a:rPr lang="it-IT" sz="4000" b="1" i="1" dirty="0" smtClean="0"/>
              <a:t> (</a:t>
            </a:r>
            <a:r>
              <a:rPr lang="it-IT" sz="4000" b="1" i="1" dirty="0" err="1" smtClean="0"/>
              <a:t>unprobable</a:t>
            </a:r>
            <a:r>
              <a:rPr lang="it-IT" sz="4000" b="1" i="1" dirty="0" smtClean="0"/>
              <a:t>) Tau double bangs </a:t>
            </a:r>
            <a:r>
              <a:rPr lang="it-IT" sz="4000" b="1" i="1" dirty="0" err="1" smtClean="0"/>
              <a:t>within</a:t>
            </a:r>
            <a:r>
              <a:rPr lang="it-IT" sz="4000" b="1" i="1" dirty="0" smtClean="0"/>
              <a:t> 36</a:t>
            </a:r>
            <a:br>
              <a:rPr lang="it-IT" sz="4000" b="1" i="1" dirty="0" smtClean="0"/>
            </a:br>
            <a:r>
              <a:rPr lang="it-IT" sz="4000" b="1" i="1" dirty="0" smtClean="0"/>
              <a:t>UHE </a:t>
            </a:r>
            <a:r>
              <a:rPr lang="it-IT" sz="4000" b="1" i="1" dirty="0" err="1" smtClean="0"/>
              <a:t>events</a:t>
            </a:r>
            <a:r>
              <a:rPr lang="it-IT" sz="4000" b="1" i="1" dirty="0" smtClean="0"/>
              <a:t> </a:t>
            </a:r>
            <a:r>
              <a:rPr lang="it-IT" sz="4000" b="1" i="1" dirty="0" err="1" smtClean="0"/>
              <a:t>above</a:t>
            </a:r>
            <a:r>
              <a:rPr lang="it-IT" sz="4000" b="1" i="1" dirty="0" smtClean="0"/>
              <a:t> 100 </a:t>
            </a:r>
            <a:r>
              <a:rPr lang="it-IT" sz="4000" b="1" i="1" dirty="0" err="1" smtClean="0"/>
              <a:t>TeV</a:t>
            </a:r>
            <a:r>
              <a:rPr lang="it-IT" sz="4000" b="1" i="1" dirty="0" smtClean="0"/>
              <a:t>:  Too </a:t>
            </a:r>
            <a:r>
              <a:rPr lang="it-IT" sz="4000" b="1" i="1" dirty="0" err="1" smtClean="0"/>
              <a:t>few</a:t>
            </a:r>
            <a:r>
              <a:rPr lang="it-IT" sz="4000" b="1" i="1" dirty="0" smtClean="0"/>
              <a:t>!</a:t>
            </a:r>
            <a:endParaRPr lang="it-IT" sz="4000" b="1" i="1" dirty="0"/>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42</a:t>
            </a:fld>
            <a:endParaRPr lang="it-IT"/>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8600" y="2420888"/>
            <a:ext cx="10981388" cy="5328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376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1658448"/>
          </a:xfrm>
          <a:ln>
            <a:solidFill>
              <a:srgbClr val="FF0000"/>
            </a:solidFill>
          </a:ln>
        </p:spPr>
        <p:txBody>
          <a:bodyPr>
            <a:noAutofit/>
          </a:bodyPr>
          <a:lstStyle/>
          <a:p>
            <a:r>
              <a:rPr lang="it-IT" sz="3200" b="1" i="1" dirty="0" err="1" smtClean="0">
                <a:solidFill>
                  <a:schemeClr val="accent1">
                    <a:lumMod val="50000"/>
                  </a:schemeClr>
                </a:solidFill>
              </a:rPr>
              <a:t>Both</a:t>
            </a:r>
            <a:r>
              <a:rPr lang="it-IT" sz="3200" b="1" i="1" dirty="0" smtClean="0">
                <a:solidFill>
                  <a:schemeClr val="accent1">
                    <a:lumMod val="50000"/>
                  </a:schemeClr>
                </a:solidFill>
              </a:rPr>
              <a:t> Tau neutrino </a:t>
            </a:r>
            <a:r>
              <a:rPr lang="it-IT" sz="3200" b="1" i="1" dirty="0" err="1" smtClean="0">
                <a:solidFill>
                  <a:schemeClr val="accent1">
                    <a:lumMod val="50000"/>
                  </a:schemeClr>
                </a:solidFill>
              </a:rPr>
              <a:t>events</a:t>
            </a:r>
            <a:r>
              <a:rPr lang="it-IT" sz="3200" b="1" i="1" dirty="0" smtClean="0">
                <a:solidFill>
                  <a:schemeClr val="accent1">
                    <a:lumMod val="50000"/>
                  </a:schemeClr>
                </a:solidFill>
              </a:rPr>
              <a:t> </a:t>
            </a:r>
            <a:r>
              <a:rPr lang="it-IT" sz="3200" b="1" i="1" dirty="0" err="1" smtClean="0">
                <a:solidFill>
                  <a:schemeClr val="accent1">
                    <a:lumMod val="50000"/>
                  </a:schemeClr>
                </a:solidFill>
              </a:rPr>
              <a:t>claimed</a:t>
            </a:r>
            <a:r>
              <a:rPr lang="it-IT" sz="3200" b="1" i="1" dirty="0" smtClean="0">
                <a:solidFill>
                  <a:schemeClr val="accent1">
                    <a:lumMod val="50000"/>
                  </a:schemeClr>
                </a:solidFill>
              </a:rPr>
              <a:t> by ICECUBE </a:t>
            </a:r>
            <a:r>
              <a:rPr lang="it-IT" sz="3200" b="1" i="1" dirty="0" err="1" smtClean="0">
                <a:solidFill>
                  <a:schemeClr val="accent1">
                    <a:lumMod val="50000"/>
                  </a:schemeClr>
                </a:solidFill>
              </a:rPr>
              <a:t>found</a:t>
            </a:r>
            <a:r>
              <a:rPr lang="it-IT" sz="3200" b="1" i="1" dirty="0" smtClean="0">
                <a:solidFill>
                  <a:schemeClr val="accent1">
                    <a:lumMod val="50000"/>
                  </a:schemeClr>
                </a:solidFill>
              </a:rPr>
              <a:t> </a:t>
            </a:r>
            <a:r>
              <a:rPr lang="it-IT" sz="3200" b="1" i="1" dirty="0" smtClean="0">
                <a:solidFill>
                  <a:schemeClr val="accent1">
                    <a:lumMod val="50000"/>
                  </a:schemeClr>
                </a:solidFill>
              </a:rPr>
              <a:t>in </a:t>
            </a:r>
            <a:r>
              <a:rPr lang="it-IT" sz="3200" b="1" i="1" dirty="0" smtClean="0">
                <a:solidFill>
                  <a:schemeClr val="accent1">
                    <a:lumMod val="50000"/>
                  </a:schemeClr>
                </a:solidFill>
              </a:rPr>
              <a:t>the </a:t>
            </a:r>
            <a:r>
              <a:rPr lang="it-IT" sz="3200" b="1" i="1" dirty="0" err="1" smtClean="0">
                <a:solidFill>
                  <a:schemeClr val="accent1">
                    <a:lumMod val="50000"/>
                  </a:schemeClr>
                </a:solidFill>
              </a:rPr>
              <a:t>noisy</a:t>
            </a:r>
            <a:r>
              <a:rPr lang="it-IT" sz="3200" b="1" i="1" dirty="0" smtClean="0">
                <a:solidFill>
                  <a:schemeClr val="accent1">
                    <a:lumMod val="50000"/>
                  </a:schemeClr>
                </a:solidFill>
              </a:rPr>
              <a:t>  </a:t>
            </a:r>
            <a:r>
              <a:rPr lang="it-IT" sz="3200" b="1" i="1" dirty="0" err="1" smtClean="0">
                <a:solidFill>
                  <a:schemeClr val="accent1">
                    <a:lumMod val="50000"/>
                  </a:schemeClr>
                </a:solidFill>
              </a:rPr>
              <a:t>extreme</a:t>
            </a:r>
            <a:r>
              <a:rPr lang="it-IT" sz="3200" b="1" i="1" dirty="0" smtClean="0">
                <a:solidFill>
                  <a:schemeClr val="accent1">
                    <a:lumMod val="50000"/>
                  </a:schemeClr>
                </a:solidFill>
              </a:rPr>
              <a:t>  </a:t>
            </a:r>
            <a:r>
              <a:rPr lang="it-IT" sz="3200" b="1" i="1" dirty="0" err="1" smtClean="0">
                <a:solidFill>
                  <a:schemeClr val="accent1">
                    <a:lumMod val="50000"/>
                  </a:schemeClr>
                </a:solidFill>
              </a:rPr>
              <a:t>regions</a:t>
            </a:r>
            <a:r>
              <a:rPr lang="it-IT" sz="3200" b="1" i="1" dirty="0">
                <a:solidFill>
                  <a:schemeClr val="accent1">
                    <a:lumMod val="50000"/>
                  </a:schemeClr>
                </a:solidFill>
              </a:rPr>
              <a:t> </a:t>
            </a:r>
            <a:r>
              <a:rPr lang="it-IT" sz="3200" b="1" i="1" dirty="0" err="1" smtClean="0">
                <a:solidFill>
                  <a:schemeClr val="accent1">
                    <a:lumMod val="50000"/>
                  </a:schemeClr>
                </a:solidFill>
              </a:rPr>
              <a:t>w</a:t>
            </a:r>
            <a:r>
              <a:rPr lang="it-IT" sz="3200" b="1" i="1" dirty="0" err="1" smtClean="0">
                <a:solidFill>
                  <a:schemeClr val="accent1">
                    <a:lumMod val="50000"/>
                  </a:schemeClr>
                </a:solidFill>
              </a:rPr>
              <a:t>hile</a:t>
            </a:r>
            <a:r>
              <a:rPr lang="it-IT" sz="3200" b="1" i="1" dirty="0" smtClean="0">
                <a:solidFill>
                  <a:schemeClr val="accent1">
                    <a:lumMod val="50000"/>
                  </a:schemeClr>
                </a:solidFill>
              </a:rPr>
              <a:t> </a:t>
            </a:r>
            <a:r>
              <a:rPr lang="it-IT" sz="3200" b="1" i="1" dirty="0" err="1" smtClean="0">
                <a:solidFill>
                  <a:schemeClr val="accent1">
                    <a:lumMod val="50000"/>
                  </a:schemeClr>
                </a:solidFill>
              </a:rPr>
              <a:t>being</a:t>
            </a:r>
            <a:r>
              <a:rPr lang="it-IT" sz="3200" b="1" i="1" dirty="0" smtClean="0">
                <a:solidFill>
                  <a:schemeClr val="accent1">
                    <a:lumMod val="50000"/>
                  </a:schemeClr>
                </a:solidFill>
              </a:rPr>
              <a:t> </a:t>
            </a:r>
            <a:r>
              <a:rPr lang="it-IT" sz="3200" b="1" i="1" dirty="0" err="1" smtClean="0">
                <a:solidFill>
                  <a:schemeClr val="accent1">
                    <a:lumMod val="50000"/>
                  </a:schemeClr>
                </a:solidFill>
              </a:rPr>
              <a:t>absent</a:t>
            </a:r>
            <a:r>
              <a:rPr lang="it-IT" sz="3200" b="1" i="1" dirty="0" smtClean="0">
                <a:solidFill>
                  <a:schemeClr val="accent1">
                    <a:lumMod val="50000"/>
                  </a:schemeClr>
                </a:solidFill>
              </a:rPr>
              <a:t> </a:t>
            </a:r>
            <a:r>
              <a:rPr lang="it-IT" sz="3200" b="1" i="1" dirty="0" smtClean="0">
                <a:solidFill>
                  <a:schemeClr val="accent1">
                    <a:lumMod val="50000"/>
                  </a:schemeClr>
                </a:solidFill>
              </a:rPr>
              <a:t>in </a:t>
            </a:r>
            <a:r>
              <a:rPr lang="it-IT" sz="3200" b="1" i="1" dirty="0" err="1" smtClean="0">
                <a:solidFill>
                  <a:schemeClr val="accent1">
                    <a:lumMod val="50000"/>
                  </a:schemeClr>
                </a:solidFill>
              </a:rPr>
              <a:t>most</a:t>
            </a:r>
            <a:r>
              <a:rPr lang="it-IT" sz="3200" b="1" i="1" dirty="0" smtClean="0">
                <a:solidFill>
                  <a:schemeClr val="accent1">
                    <a:lumMod val="50000"/>
                  </a:schemeClr>
                </a:solidFill>
              </a:rPr>
              <a:t> </a:t>
            </a:r>
            <a:r>
              <a:rPr lang="it-IT" sz="3200" b="1" i="1" dirty="0" err="1" smtClean="0">
                <a:solidFill>
                  <a:schemeClr val="accent1">
                    <a:lumMod val="50000"/>
                  </a:schemeClr>
                </a:solidFill>
              </a:rPr>
              <a:t>probable</a:t>
            </a:r>
            <a:r>
              <a:rPr lang="it-IT" sz="3200" b="1" i="1" dirty="0" smtClean="0">
                <a:solidFill>
                  <a:schemeClr val="accent1">
                    <a:lumMod val="50000"/>
                  </a:schemeClr>
                </a:solidFill>
              </a:rPr>
              <a:t> area</a:t>
            </a:r>
            <a:endParaRPr lang="it-IT" sz="3200" b="1" i="1" dirty="0">
              <a:solidFill>
                <a:schemeClr val="accent1">
                  <a:lumMod val="50000"/>
                </a:schemeClr>
              </a:solidFill>
            </a:endParaRPr>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43</a:t>
            </a:fld>
            <a:endParaRPr lang="it-IT"/>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228690"/>
            <a:ext cx="5356056" cy="436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ccia in giù 6"/>
          <p:cNvSpPr/>
          <p:nvPr/>
        </p:nvSpPr>
        <p:spPr>
          <a:xfrm>
            <a:off x="3563888" y="1772816"/>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a:off x="4716016" y="1772816"/>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21221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a:srcRect/>
          <a:stretch>
            <a:fillRect/>
          </a:stretch>
        </p:blipFill>
        <p:spPr bwMode="auto">
          <a:xfrm>
            <a:off x="701675" y="980728"/>
            <a:ext cx="7740650" cy="5035550"/>
          </a:xfrm>
          <a:prstGeom prst="rect">
            <a:avLst/>
          </a:prstGeom>
          <a:noFill/>
          <a:ln w="9525">
            <a:solidFill>
              <a:schemeClr val="accent1">
                <a:shade val="95000"/>
                <a:satMod val="105000"/>
                <a:alpha val="48000"/>
              </a:schemeClr>
            </a:solidFill>
            <a:miter lim="800000"/>
            <a:headEnd/>
            <a:tailEnd/>
          </a:ln>
          <a:effectLst/>
        </p:spPr>
      </p:pic>
      <p:cxnSp>
        <p:nvCxnSpPr>
          <p:cNvPr id="6" name="Connettore 1 5"/>
          <p:cNvCxnSpPr/>
          <p:nvPr/>
        </p:nvCxnSpPr>
        <p:spPr>
          <a:xfrm rot="5400000">
            <a:off x="1678761" y="3250405"/>
            <a:ext cx="4071966" cy="1588"/>
          </a:xfrm>
          <a:prstGeom prst="line">
            <a:avLst/>
          </a:prstGeom>
          <a:ln w="19050">
            <a:solidFill>
              <a:schemeClr val="accent1">
                <a:shade val="95000"/>
                <a:satMod val="105000"/>
                <a:alpha val="38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Ovale 2"/>
          <p:cNvSpPr/>
          <p:nvPr/>
        </p:nvSpPr>
        <p:spPr>
          <a:xfrm rot="1080000">
            <a:off x="7081342" y="4723411"/>
            <a:ext cx="472031" cy="652675"/>
          </a:xfrm>
          <a:prstGeom prst="ellipse">
            <a:avLst/>
          </a:prstGeom>
          <a:solidFill>
            <a:schemeClr val="accent1">
              <a:alpha val="1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rot="1080000">
            <a:off x="3509165" y="3990017"/>
            <a:ext cx="472031" cy="652675"/>
          </a:xfrm>
          <a:prstGeom prst="ellipse">
            <a:avLst/>
          </a:prstGeom>
          <a:solidFill>
            <a:schemeClr val="accent1">
              <a:alpha val="1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p:cNvSpPr/>
          <p:nvPr/>
        </p:nvSpPr>
        <p:spPr>
          <a:xfrm>
            <a:off x="7173341" y="116632"/>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a:off x="3601164" y="116632"/>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331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fade">
                                      <p:cBhvr>
                                        <p:cTn id="7" dur="500"/>
                                        <p:tgtEl>
                                          <p:spTgt spid="402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i="1" dirty="0" err="1" smtClean="0"/>
              <a:t>Maybe</a:t>
            </a:r>
            <a:r>
              <a:rPr lang="it-IT" sz="3600" b="1" i="1" dirty="0" smtClean="0"/>
              <a:t> a </a:t>
            </a:r>
            <a:r>
              <a:rPr lang="it-IT" sz="3600" b="1" i="1" dirty="0" err="1" smtClean="0"/>
              <a:t>final</a:t>
            </a:r>
            <a:r>
              <a:rPr lang="it-IT" sz="3600" b="1" i="1" dirty="0" smtClean="0"/>
              <a:t> UHE neutrino and gamma </a:t>
            </a:r>
            <a:r>
              <a:rPr lang="it-IT" sz="3600" b="1" i="1" dirty="0" err="1" smtClean="0"/>
              <a:t>correlated</a:t>
            </a:r>
            <a:r>
              <a:rPr lang="it-IT" sz="3600" b="1" i="1" dirty="0" smtClean="0"/>
              <a:t> </a:t>
            </a:r>
            <a:r>
              <a:rPr lang="it-IT" sz="3600" b="1" i="1" dirty="0" err="1" smtClean="0"/>
              <a:t>event</a:t>
            </a:r>
            <a:r>
              <a:rPr lang="it-IT" sz="3600" b="1" i="1" dirty="0" smtClean="0"/>
              <a:t> on 23 </a:t>
            </a:r>
            <a:r>
              <a:rPr lang="it-IT" sz="3600" b="1" i="1" dirty="0" err="1" smtClean="0"/>
              <a:t>sept</a:t>
            </a:r>
            <a:r>
              <a:rPr lang="it-IT" sz="3600" b="1" i="1" dirty="0" smtClean="0"/>
              <a:t> 2017? </a:t>
            </a:r>
            <a:br>
              <a:rPr lang="it-IT" sz="3600" b="1" i="1" dirty="0" smtClean="0"/>
            </a:br>
            <a:r>
              <a:rPr lang="it-IT" sz="2400" b="1" i="1" dirty="0" smtClean="0"/>
              <a:t>Too rare and </a:t>
            </a:r>
            <a:r>
              <a:rPr lang="it-IT" sz="2400" b="1" i="1" dirty="0" err="1" smtClean="0"/>
              <a:t>less</a:t>
            </a:r>
            <a:r>
              <a:rPr lang="it-IT" sz="2400" b="1" i="1" dirty="0" smtClean="0"/>
              <a:t> and </a:t>
            </a:r>
            <a:r>
              <a:rPr lang="it-IT" sz="2400" b="1" i="1" dirty="0" err="1" smtClean="0"/>
              <a:t>less</a:t>
            </a:r>
            <a:r>
              <a:rPr lang="it-IT" sz="2400" b="1" i="1" dirty="0" smtClean="0"/>
              <a:t> </a:t>
            </a:r>
            <a:r>
              <a:rPr lang="it-IT" sz="2400" b="1" i="1" dirty="0" err="1" smtClean="0"/>
              <a:t>correlated</a:t>
            </a:r>
            <a:endParaRPr lang="it-IT" sz="2400" b="1" i="1" dirty="0"/>
          </a:p>
        </p:txBody>
      </p:sp>
      <p:sp>
        <p:nvSpPr>
          <p:cNvPr id="4" name="AutoShape 2" descr="https://webmail.roma1.infn.it/?_task=mail&amp;_action=get&amp;_mbox=INBOX&amp;_uid=81263&amp;_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7908"/>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96" y="2155676"/>
            <a:ext cx="8536384" cy="480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45</a:t>
            </a:fld>
            <a:endParaRPr lang="it-IT"/>
          </a:p>
        </p:txBody>
      </p:sp>
      <p:sp>
        <p:nvSpPr>
          <p:cNvPr id="9" name="Segnaposto data 8"/>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10059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686800" cy="1143000"/>
          </a:xfrm>
        </p:spPr>
        <p:txBody>
          <a:bodyPr>
            <a:noAutofit/>
          </a:bodyPr>
          <a:lstStyle/>
          <a:p>
            <a:r>
              <a:rPr lang="it-IT" sz="2800" b="1" i="1" dirty="0" smtClean="0"/>
              <a:t>CONCLUSIONS: BACK TO TAU  </a:t>
            </a:r>
            <a:r>
              <a:rPr lang="it-IT" sz="2800" b="1" i="1" dirty="0" smtClean="0"/>
              <a:t>AIRSHOWERS</a:t>
            </a:r>
            <a:r>
              <a:rPr lang="it-IT" sz="2800" b="1" i="1" dirty="0" smtClean="0">
                <a:sym typeface="Wingdings" panose="05000000000000000000" pitchFamily="2" charset="2"/>
              </a:rPr>
              <a:t> </a:t>
            </a:r>
            <a:r>
              <a:rPr lang="it-IT" sz="2800" b="1" i="1" dirty="0" err="1" smtClean="0">
                <a:sym typeface="Wingdings" panose="05000000000000000000" pitchFamily="2" charset="2"/>
              </a:rPr>
              <a:t>named</a:t>
            </a:r>
            <a:r>
              <a:rPr lang="it-IT" sz="2800" b="1" i="1" dirty="0" smtClean="0">
                <a:sym typeface="Wingdings" panose="05000000000000000000" pitchFamily="2" charset="2"/>
              </a:rPr>
              <a:t> </a:t>
            </a:r>
            <a:r>
              <a:rPr lang="it-IT" sz="2800" b="1" i="1" dirty="0" err="1" smtClean="0">
                <a:sym typeface="Wingdings" panose="05000000000000000000" pitchFamily="2" charset="2"/>
              </a:rPr>
              <a:t>skimming</a:t>
            </a:r>
            <a:r>
              <a:rPr lang="it-IT" sz="2800" b="1" i="1" dirty="0" smtClean="0">
                <a:sym typeface="Wingdings" panose="05000000000000000000" pitchFamily="2" charset="2"/>
              </a:rPr>
              <a:t> </a:t>
            </a:r>
            <a:r>
              <a:rPr lang="it-IT" sz="2800" b="1" i="1" dirty="0" err="1" smtClean="0">
                <a:sym typeface="Wingdings" panose="05000000000000000000" pitchFamily="2" charset="2"/>
              </a:rPr>
              <a:t>neutrinos</a:t>
            </a:r>
            <a:r>
              <a:rPr lang="it-IT" sz="4000" b="1" i="1" dirty="0" smtClean="0"/>
              <a:t/>
            </a:r>
            <a:br>
              <a:rPr lang="it-IT" sz="4000" b="1" i="1" dirty="0" smtClean="0"/>
            </a:br>
            <a:r>
              <a:rPr lang="it-IT" sz="2800" b="1" i="1" dirty="0" smtClean="0"/>
              <a:t>High ALTITUDE </a:t>
            </a:r>
            <a:r>
              <a:rPr lang="it-IT" sz="2800" b="1" i="1" dirty="0" err="1" smtClean="0">
                <a:solidFill>
                  <a:srgbClr val="FF0000"/>
                </a:solidFill>
              </a:rPr>
              <a:t>Horizontal</a:t>
            </a:r>
            <a:r>
              <a:rPr lang="it-IT" sz="2800" b="1" i="1" dirty="0" smtClean="0">
                <a:solidFill>
                  <a:srgbClr val="FF0000"/>
                </a:solidFill>
              </a:rPr>
              <a:t> </a:t>
            </a:r>
            <a:r>
              <a:rPr lang="it-IT" sz="2800" b="1" i="1" dirty="0" err="1" smtClean="0">
                <a:solidFill>
                  <a:srgbClr val="FF0000"/>
                </a:solidFill>
              </a:rPr>
              <a:t>Airshower</a:t>
            </a:r>
            <a:r>
              <a:rPr lang="it-IT" sz="2800" b="1" i="1" dirty="0" smtClean="0">
                <a:solidFill>
                  <a:srgbClr val="FF0000"/>
                </a:solidFill>
              </a:rPr>
              <a:t> are</a:t>
            </a:r>
            <a:r>
              <a:rPr lang="it-IT" sz="2800" b="1" i="1" dirty="0" smtClean="0"/>
              <a:t/>
            </a:r>
            <a:br>
              <a:rPr lang="it-IT" sz="2800" b="1" i="1" dirty="0" smtClean="0"/>
            </a:br>
            <a:r>
              <a:rPr lang="it-IT" sz="2800" b="1" i="1" dirty="0" smtClean="0">
                <a:sym typeface="Wingdings" panose="05000000000000000000" pitchFamily="2" charset="2"/>
              </a:rPr>
              <a:t> </a:t>
            </a:r>
            <a:r>
              <a:rPr lang="it-IT" sz="2800" b="1" i="1" dirty="0" smtClean="0">
                <a:solidFill>
                  <a:srgbClr val="FF0000"/>
                </a:solidFill>
                <a:effectLst>
                  <a:outerShdw blurRad="38100" dist="38100" dir="2700000" algn="tl">
                    <a:srgbClr val="000000">
                      <a:alpha val="43137"/>
                    </a:srgbClr>
                  </a:outerShdw>
                </a:effectLst>
              </a:rPr>
              <a:t>SPLITTED AIRSHOWERS</a:t>
            </a:r>
            <a:endParaRPr lang="it-IT" sz="2800" b="1" i="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p:txBody>
          <a:bodyPr>
            <a:noAutofit/>
          </a:bodyPr>
          <a:lstStyle/>
          <a:p>
            <a:r>
              <a:rPr lang="it-IT" sz="3200" b="1" i="1" dirty="0" err="1" smtClean="0">
                <a:solidFill>
                  <a:schemeClr val="accent6">
                    <a:lumMod val="50000"/>
                  </a:schemeClr>
                </a:solidFill>
              </a:rPr>
              <a:t>Geomagnetic</a:t>
            </a:r>
            <a:r>
              <a:rPr lang="it-IT" sz="3200" b="1" i="1" dirty="0" smtClean="0">
                <a:solidFill>
                  <a:schemeClr val="accent6">
                    <a:lumMod val="50000"/>
                  </a:schemeClr>
                </a:solidFill>
              </a:rPr>
              <a:t> </a:t>
            </a:r>
            <a:r>
              <a:rPr lang="it-IT" sz="3200" b="1" i="1" dirty="0" err="1" smtClean="0">
                <a:solidFill>
                  <a:schemeClr val="accent6">
                    <a:lumMod val="50000"/>
                  </a:schemeClr>
                </a:solidFill>
              </a:rPr>
              <a:t>field</a:t>
            </a:r>
            <a:r>
              <a:rPr lang="it-IT" sz="3200" b="1" i="1" dirty="0" smtClean="0">
                <a:solidFill>
                  <a:schemeClr val="accent6">
                    <a:lumMod val="50000"/>
                  </a:schemeClr>
                </a:solidFill>
              </a:rPr>
              <a:t> do split the </a:t>
            </a:r>
            <a:r>
              <a:rPr lang="it-IT" sz="3200" b="1" i="1" dirty="0" err="1" smtClean="0">
                <a:solidFill>
                  <a:schemeClr val="accent6">
                    <a:lumMod val="50000"/>
                  </a:schemeClr>
                </a:solidFill>
              </a:rPr>
              <a:t>airshower</a:t>
            </a:r>
            <a:endParaRPr lang="it-IT" sz="3200" b="1" i="1" dirty="0" smtClean="0">
              <a:solidFill>
                <a:schemeClr val="accent6">
                  <a:lumMod val="50000"/>
                </a:schemeClr>
              </a:solidFill>
            </a:endParaRPr>
          </a:p>
          <a:p>
            <a:r>
              <a:rPr lang="it-IT" sz="3200" b="1" i="1" dirty="0" smtClean="0">
                <a:solidFill>
                  <a:schemeClr val="accent6">
                    <a:lumMod val="50000"/>
                  </a:schemeClr>
                </a:solidFill>
              </a:rPr>
              <a:t>In 3 or 5 </a:t>
            </a:r>
            <a:r>
              <a:rPr lang="it-IT" sz="3200" b="1" i="1" dirty="0" err="1" smtClean="0">
                <a:solidFill>
                  <a:schemeClr val="accent6">
                    <a:lumMod val="50000"/>
                  </a:schemeClr>
                </a:solidFill>
              </a:rPr>
              <a:t>independent</a:t>
            </a:r>
            <a:r>
              <a:rPr lang="it-IT" sz="3200" b="1" i="1" dirty="0" smtClean="0">
                <a:solidFill>
                  <a:schemeClr val="accent6">
                    <a:lumMod val="50000"/>
                  </a:schemeClr>
                </a:solidFill>
              </a:rPr>
              <a:t> jet </a:t>
            </a:r>
            <a:r>
              <a:rPr lang="it-IT" sz="3200" b="1" i="1" dirty="0" err="1" smtClean="0">
                <a:solidFill>
                  <a:schemeClr val="accent6">
                    <a:lumMod val="50000"/>
                  </a:schemeClr>
                </a:solidFill>
              </a:rPr>
              <a:t>like</a:t>
            </a:r>
            <a:r>
              <a:rPr lang="it-IT" sz="3200" b="1" i="1" dirty="0" smtClean="0">
                <a:solidFill>
                  <a:schemeClr val="accent6">
                    <a:lumMod val="50000"/>
                  </a:schemeClr>
                </a:solidFill>
              </a:rPr>
              <a:t> </a:t>
            </a:r>
            <a:r>
              <a:rPr lang="it-IT" sz="3200" b="1" i="1" dirty="0" err="1" smtClean="0">
                <a:solidFill>
                  <a:schemeClr val="accent6">
                    <a:lumMod val="50000"/>
                  </a:schemeClr>
                </a:solidFill>
              </a:rPr>
              <a:t>tails</a:t>
            </a:r>
            <a:r>
              <a:rPr lang="it-IT" sz="3200" b="1" i="1" dirty="0" smtClean="0">
                <a:solidFill>
                  <a:schemeClr val="accent6">
                    <a:lumMod val="50000"/>
                  </a:schemeClr>
                </a:solidFill>
              </a:rPr>
              <a:t>:</a:t>
            </a:r>
            <a:endParaRPr lang="it-IT" sz="3200" b="1" i="1" dirty="0" smtClean="0">
              <a:solidFill>
                <a:schemeClr val="accent6">
                  <a:lumMod val="50000"/>
                </a:schemeClr>
              </a:solidFill>
            </a:endParaRPr>
          </a:p>
          <a:p>
            <a:r>
              <a:rPr lang="it-IT" sz="3200" b="1" i="1" dirty="0" smtClean="0">
                <a:solidFill>
                  <a:schemeClr val="accent6">
                    <a:lumMod val="50000"/>
                  </a:schemeClr>
                </a:solidFill>
              </a:rPr>
              <a:t>Electron </a:t>
            </a:r>
            <a:r>
              <a:rPr lang="it-IT" sz="3200" b="1" i="1" dirty="0" err="1" smtClean="0">
                <a:solidFill>
                  <a:schemeClr val="accent6">
                    <a:lumMod val="50000"/>
                  </a:schemeClr>
                </a:solidFill>
              </a:rPr>
              <a:t>pairs</a:t>
            </a:r>
            <a:r>
              <a:rPr lang="it-IT" sz="3200" b="1" i="1" dirty="0" smtClean="0">
                <a:solidFill>
                  <a:schemeClr val="accent6">
                    <a:lumMod val="50000"/>
                  </a:schemeClr>
                </a:solidFill>
              </a:rPr>
              <a:t> </a:t>
            </a:r>
            <a:r>
              <a:rPr lang="it-IT" sz="3200" b="1" i="1" dirty="0" err="1" smtClean="0">
                <a:solidFill>
                  <a:schemeClr val="accent6">
                    <a:lumMod val="50000"/>
                  </a:schemeClr>
                </a:solidFill>
              </a:rPr>
              <a:t>bent</a:t>
            </a:r>
            <a:r>
              <a:rPr lang="it-IT" sz="3200" b="1" i="1" dirty="0" smtClean="0">
                <a:solidFill>
                  <a:schemeClr val="accent6">
                    <a:lumMod val="50000"/>
                  </a:schemeClr>
                </a:solidFill>
              </a:rPr>
              <a:t> </a:t>
            </a:r>
            <a:r>
              <a:rPr lang="it-IT" sz="3200" b="1" i="1" dirty="0" err="1" smtClean="0">
                <a:solidFill>
                  <a:schemeClr val="accent6">
                    <a:lumMod val="50000"/>
                  </a:schemeClr>
                </a:solidFill>
              </a:rPr>
              <a:t>east</a:t>
            </a:r>
            <a:r>
              <a:rPr lang="it-IT" sz="3200" b="1" i="1" dirty="0" smtClean="0">
                <a:solidFill>
                  <a:schemeClr val="accent6">
                    <a:lumMod val="50000"/>
                  </a:schemeClr>
                </a:solidFill>
              </a:rPr>
              <a:t> west or up down </a:t>
            </a:r>
            <a:r>
              <a:rPr lang="it-IT" sz="3200" b="1" i="1" dirty="0" err="1" smtClean="0">
                <a:solidFill>
                  <a:schemeClr val="accent6">
                    <a:lumMod val="50000"/>
                  </a:schemeClr>
                </a:solidFill>
              </a:rPr>
              <a:t>making</a:t>
            </a:r>
            <a:r>
              <a:rPr lang="it-IT" sz="3200" b="1" i="1" dirty="0" smtClean="0">
                <a:solidFill>
                  <a:schemeClr val="accent6">
                    <a:lumMod val="50000"/>
                  </a:schemeClr>
                </a:solidFill>
              </a:rPr>
              <a:t> </a:t>
            </a:r>
            <a:r>
              <a:rPr lang="it-IT" sz="3200" b="1" i="1" dirty="0" err="1" smtClean="0">
                <a:solidFill>
                  <a:schemeClr val="accent6">
                    <a:lumMod val="50000"/>
                  </a:schemeClr>
                </a:solidFill>
              </a:rPr>
              <a:t>spiral</a:t>
            </a:r>
            <a:r>
              <a:rPr lang="it-IT" sz="3200" b="1" i="1" dirty="0" smtClean="0">
                <a:solidFill>
                  <a:schemeClr val="accent6">
                    <a:lumMod val="50000"/>
                  </a:schemeClr>
                </a:solidFill>
              </a:rPr>
              <a:t> </a:t>
            </a:r>
            <a:r>
              <a:rPr lang="it-IT" sz="3200" b="1" i="1" dirty="0" err="1" smtClean="0">
                <a:solidFill>
                  <a:schemeClr val="accent6">
                    <a:lumMod val="50000"/>
                  </a:schemeClr>
                </a:solidFill>
              </a:rPr>
              <a:t>corns</a:t>
            </a:r>
            <a:r>
              <a:rPr lang="it-IT" sz="3200" b="1" i="1" dirty="0" smtClean="0">
                <a:solidFill>
                  <a:schemeClr val="accent6">
                    <a:lumMod val="50000"/>
                  </a:schemeClr>
                </a:solidFill>
              </a:rPr>
              <a:t> or </a:t>
            </a:r>
            <a:r>
              <a:rPr lang="it-IT" sz="3200" b="1" i="1" dirty="0" err="1" smtClean="0">
                <a:solidFill>
                  <a:schemeClr val="accent6">
                    <a:lumMod val="50000"/>
                  </a:schemeClr>
                </a:solidFill>
              </a:rPr>
              <a:t>tails</a:t>
            </a:r>
            <a:endParaRPr lang="it-IT" sz="3200" b="1" i="1" dirty="0" smtClean="0">
              <a:solidFill>
                <a:schemeClr val="accent6">
                  <a:lumMod val="50000"/>
                </a:schemeClr>
              </a:solidFill>
            </a:endParaRPr>
          </a:p>
          <a:p>
            <a:r>
              <a:rPr lang="it-IT" sz="3200" b="1" i="1" dirty="0" smtClean="0">
                <a:solidFill>
                  <a:schemeClr val="accent6">
                    <a:lumMod val="50000"/>
                  </a:schemeClr>
                </a:solidFill>
              </a:rPr>
              <a:t>Gamma  in the center  ..</a:t>
            </a:r>
            <a:r>
              <a:rPr lang="it-IT" sz="3200" b="1" i="1" dirty="0" err="1" smtClean="0">
                <a:solidFill>
                  <a:schemeClr val="accent6">
                    <a:lumMod val="50000"/>
                  </a:schemeClr>
                </a:solidFill>
              </a:rPr>
              <a:t>becoming</a:t>
            </a:r>
            <a:r>
              <a:rPr lang="it-IT" sz="3200" b="1" i="1" dirty="0" smtClean="0">
                <a:solidFill>
                  <a:schemeClr val="accent6">
                    <a:lumMod val="50000"/>
                  </a:schemeClr>
                </a:solidFill>
              </a:rPr>
              <a:t> </a:t>
            </a:r>
            <a:r>
              <a:rPr lang="it-IT" sz="3200" b="1" i="1" dirty="0" err="1" smtClean="0">
                <a:solidFill>
                  <a:schemeClr val="accent6">
                    <a:lumMod val="50000"/>
                  </a:schemeClr>
                </a:solidFill>
              </a:rPr>
              <a:t>later</a:t>
            </a:r>
            <a:r>
              <a:rPr lang="it-IT" sz="3200" b="1" i="1" dirty="0" smtClean="0">
                <a:solidFill>
                  <a:schemeClr val="accent6">
                    <a:lumMod val="50000"/>
                  </a:schemeClr>
                </a:solidFill>
              </a:rPr>
              <a:t> in air  </a:t>
            </a:r>
            <a:r>
              <a:rPr lang="it-IT" sz="3200" b="1" i="1" dirty="0" err="1" smtClean="0">
                <a:solidFill>
                  <a:schemeClr val="accent6">
                    <a:lumMod val="50000"/>
                  </a:schemeClr>
                </a:solidFill>
              </a:rPr>
              <a:t>again</a:t>
            </a:r>
            <a:r>
              <a:rPr lang="it-IT" sz="3200" b="1" i="1" dirty="0" smtClean="0">
                <a:solidFill>
                  <a:schemeClr val="accent6">
                    <a:lumMod val="50000"/>
                  </a:schemeClr>
                </a:solidFill>
              </a:rPr>
              <a:t>   </a:t>
            </a:r>
            <a:r>
              <a:rPr lang="it-IT" sz="3200" b="1" i="1" dirty="0" smtClean="0">
                <a:solidFill>
                  <a:schemeClr val="accent6">
                    <a:lumMod val="50000"/>
                  </a:schemeClr>
                </a:solidFill>
              </a:rPr>
              <a:t>a </a:t>
            </a:r>
            <a:r>
              <a:rPr lang="it-IT" sz="3200" b="1" i="1" dirty="0" smtClean="0">
                <a:solidFill>
                  <a:schemeClr val="accent6">
                    <a:lumMod val="50000"/>
                  </a:schemeClr>
                </a:solidFill>
              </a:rPr>
              <a:t>twin electron jet</a:t>
            </a:r>
          </a:p>
          <a:p>
            <a:r>
              <a:rPr lang="it-IT" sz="3200" b="1" i="1" dirty="0" err="1" smtClean="0">
                <a:solidFill>
                  <a:schemeClr val="accent6">
                    <a:lumMod val="50000"/>
                  </a:schemeClr>
                </a:solidFill>
              </a:rPr>
              <a:t>Muon</a:t>
            </a:r>
            <a:r>
              <a:rPr lang="it-IT" sz="3200" b="1" i="1" dirty="0" smtClean="0">
                <a:solidFill>
                  <a:schemeClr val="accent6">
                    <a:lumMod val="50000"/>
                  </a:schemeClr>
                </a:solidFill>
              </a:rPr>
              <a:t> </a:t>
            </a:r>
            <a:r>
              <a:rPr lang="it-IT" sz="3200" b="1" i="1" dirty="0" err="1" smtClean="0">
                <a:solidFill>
                  <a:schemeClr val="accent6">
                    <a:lumMod val="50000"/>
                  </a:schemeClr>
                </a:solidFill>
              </a:rPr>
              <a:t>tracks</a:t>
            </a:r>
            <a:r>
              <a:rPr lang="it-IT" sz="3200" b="1" i="1" dirty="0" smtClean="0">
                <a:solidFill>
                  <a:schemeClr val="accent6">
                    <a:lumMod val="50000"/>
                  </a:schemeClr>
                </a:solidFill>
              </a:rPr>
              <a:t> </a:t>
            </a:r>
            <a:r>
              <a:rPr lang="it-IT" sz="3200" b="1" i="1" dirty="0" err="1" smtClean="0">
                <a:solidFill>
                  <a:schemeClr val="accent6">
                    <a:lumMod val="50000"/>
                  </a:schemeClr>
                </a:solidFill>
              </a:rPr>
              <a:t>make</a:t>
            </a:r>
            <a:r>
              <a:rPr lang="it-IT" sz="3200" b="1" i="1" dirty="0" smtClean="0">
                <a:solidFill>
                  <a:schemeClr val="accent6">
                    <a:lumMod val="50000"/>
                  </a:schemeClr>
                </a:solidFill>
              </a:rPr>
              <a:t> </a:t>
            </a:r>
            <a:r>
              <a:rPr lang="it-IT" sz="3200" b="1" i="1" dirty="0" err="1" smtClean="0">
                <a:solidFill>
                  <a:schemeClr val="accent6">
                    <a:lumMod val="50000"/>
                  </a:schemeClr>
                </a:solidFill>
              </a:rPr>
              <a:t>much</a:t>
            </a:r>
            <a:r>
              <a:rPr lang="it-IT" sz="3200" b="1" i="1" dirty="0" smtClean="0">
                <a:solidFill>
                  <a:schemeClr val="accent6">
                    <a:lumMod val="50000"/>
                  </a:schemeClr>
                </a:solidFill>
              </a:rPr>
              <a:t> </a:t>
            </a:r>
            <a:r>
              <a:rPr lang="it-IT" sz="3200" b="1" i="1" dirty="0" err="1" smtClean="0">
                <a:solidFill>
                  <a:schemeClr val="accent6">
                    <a:lumMod val="50000"/>
                  </a:schemeClr>
                </a:solidFill>
              </a:rPr>
              <a:t>much</a:t>
            </a:r>
            <a:r>
              <a:rPr lang="it-IT" sz="3200" b="1" i="1" dirty="0" smtClean="0">
                <a:solidFill>
                  <a:schemeClr val="accent6">
                    <a:lumMod val="50000"/>
                  </a:schemeClr>
                </a:solidFill>
              </a:rPr>
              <a:t> far </a:t>
            </a:r>
            <a:r>
              <a:rPr lang="it-IT" sz="3200" b="1" i="1" dirty="0" err="1" smtClean="0">
                <a:solidFill>
                  <a:schemeClr val="accent6">
                    <a:lumMod val="50000"/>
                  </a:schemeClr>
                </a:solidFill>
              </a:rPr>
              <a:t>away</a:t>
            </a:r>
            <a:r>
              <a:rPr lang="it-IT" sz="3200" b="1" i="1" dirty="0" smtClean="0">
                <a:solidFill>
                  <a:schemeClr val="accent6">
                    <a:lumMod val="50000"/>
                  </a:schemeClr>
                </a:solidFill>
              </a:rPr>
              <a:t> a </a:t>
            </a:r>
            <a:r>
              <a:rPr lang="it-IT" sz="3200" b="1" i="1" dirty="0" err="1" smtClean="0">
                <a:solidFill>
                  <a:schemeClr val="accent6">
                    <a:lumMod val="50000"/>
                  </a:schemeClr>
                </a:solidFill>
              </a:rPr>
              <a:t>weaker</a:t>
            </a:r>
            <a:r>
              <a:rPr lang="it-IT" sz="3200" b="1" i="1" dirty="0" smtClean="0">
                <a:solidFill>
                  <a:schemeClr val="accent6">
                    <a:lumMod val="50000"/>
                  </a:schemeClr>
                </a:solidFill>
              </a:rPr>
              <a:t> twin electron </a:t>
            </a:r>
            <a:r>
              <a:rPr lang="it-IT" sz="3200" b="1" i="1" dirty="0" err="1" smtClean="0">
                <a:solidFill>
                  <a:schemeClr val="accent6">
                    <a:lumMod val="50000"/>
                  </a:schemeClr>
                </a:solidFill>
              </a:rPr>
              <a:t>tails</a:t>
            </a:r>
            <a:r>
              <a:rPr lang="it-IT" sz="3200" b="1" i="1" dirty="0" smtClean="0">
                <a:solidFill>
                  <a:schemeClr val="accent6">
                    <a:lumMod val="50000"/>
                  </a:schemeClr>
                </a:solidFill>
              </a:rPr>
              <a:t> </a:t>
            </a:r>
            <a:r>
              <a:rPr lang="it-IT" sz="3200" b="1" i="1" dirty="0" err="1" smtClean="0">
                <a:solidFill>
                  <a:schemeClr val="accent6">
                    <a:lumMod val="50000"/>
                  </a:schemeClr>
                </a:solidFill>
              </a:rPr>
              <a:t>spiral</a:t>
            </a:r>
            <a:r>
              <a:rPr lang="it-IT" sz="3200" b="1" i="1" dirty="0" smtClean="0">
                <a:solidFill>
                  <a:schemeClr val="accent6">
                    <a:lumMod val="50000"/>
                  </a:schemeClr>
                </a:solidFill>
              </a:rPr>
              <a:t> jet</a:t>
            </a:r>
            <a:endParaRPr lang="it-IT" sz="3200" b="1" i="1" dirty="0">
              <a:solidFill>
                <a:schemeClr val="accent6">
                  <a:lumMod val="50000"/>
                </a:schemeClr>
              </a:solidFill>
            </a:endParaRPr>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46</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283106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9160" y="476672"/>
            <a:ext cx="8051800" cy="504056"/>
          </a:xfrm>
        </p:spPr>
        <p:txBody>
          <a:bodyPr>
            <a:noAutofit/>
          </a:bodyPr>
          <a:lstStyle/>
          <a:p>
            <a:r>
              <a:rPr lang="it-IT" sz="3200" b="1" i="1" dirty="0" smtClean="0">
                <a:solidFill>
                  <a:srgbClr val="FF0000"/>
                </a:solidFill>
                <a:effectLst>
                  <a:outerShdw blurRad="38100" dist="38100" dir="2700000" algn="tl">
                    <a:srgbClr val="000000">
                      <a:alpha val="43137"/>
                    </a:srgbClr>
                  </a:outerShdw>
                </a:effectLst>
              </a:rPr>
              <a:t>Magic </a:t>
            </a:r>
            <a:r>
              <a:rPr lang="it-IT" sz="3200" b="1" i="1" dirty="0" err="1" smtClean="0">
                <a:solidFill>
                  <a:srgbClr val="FF0000"/>
                </a:solidFill>
                <a:effectLst>
                  <a:outerShdw blurRad="38100" dist="38100" dir="2700000" algn="tl">
                    <a:srgbClr val="000000">
                      <a:alpha val="43137"/>
                    </a:srgbClr>
                  </a:outerShdw>
                </a:effectLst>
              </a:rPr>
              <a:t>Telescope</a:t>
            </a:r>
            <a:r>
              <a:rPr lang="it-IT" sz="3200" b="1" i="1" dirty="0" smtClean="0">
                <a:solidFill>
                  <a:srgbClr val="FF0000"/>
                </a:solidFill>
                <a:effectLst>
                  <a:outerShdw blurRad="38100" dist="38100" dir="2700000" algn="tl">
                    <a:srgbClr val="000000">
                      <a:alpha val="43137"/>
                    </a:srgbClr>
                  </a:outerShdw>
                </a:effectLst>
              </a:rPr>
              <a:t> </a:t>
            </a:r>
            <a:r>
              <a:rPr lang="it-IT" sz="3200" b="1" i="1" dirty="0" err="1" smtClean="0">
                <a:solidFill>
                  <a:srgbClr val="FF0000"/>
                </a:solidFill>
                <a:effectLst>
                  <a:outerShdw blurRad="38100" dist="38100" dir="2700000" algn="tl">
                    <a:srgbClr val="000000">
                      <a:alpha val="43137"/>
                    </a:srgbClr>
                  </a:outerShdw>
                </a:effectLst>
              </a:rPr>
              <a:t>proposal</a:t>
            </a:r>
            <a:r>
              <a:rPr lang="it-IT" sz="3200" b="1" i="1" dirty="0" smtClean="0">
                <a:solidFill>
                  <a:srgbClr val="FF0000"/>
                </a:solidFill>
                <a:effectLst>
                  <a:outerShdw blurRad="38100" dist="38100" dir="2700000" algn="tl">
                    <a:srgbClr val="000000">
                      <a:alpha val="43137"/>
                    </a:srgbClr>
                  </a:outerShdw>
                </a:effectLst>
              </a:rPr>
              <a:t> </a:t>
            </a:r>
            <a:r>
              <a:rPr lang="it-IT" sz="3200" b="1" i="1" dirty="0" err="1" smtClean="0">
                <a:solidFill>
                  <a:srgbClr val="FF0000"/>
                </a:solidFill>
                <a:effectLst>
                  <a:outerShdw blurRad="38100" dist="38100" dir="2700000" algn="tl">
                    <a:srgbClr val="000000">
                      <a:alpha val="43137"/>
                    </a:srgbClr>
                  </a:outerShdw>
                </a:effectLst>
              </a:rPr>
              <a:t>might</a:t>
            </a:r>
            <a:r>
              <a:rPr lang="it-IT" sz="3200" b="1" i="1" dirty="0" smtClean="0">
                <a:solidFill>
                  <a:srgbClr val="FF0000"/>
                </a:solidFill>
                <a:effectLst>
                  <a:outerShdw blurRad="38100" dist="38100" dir="2700000" algn="tl">
                    <a:srgbClr val="000000">
                      <a:alpha val="43137"/>
                    </a:srgbClr>
                  </a:outerShdw>
                </a:effectLst>
              </a:rPr>
              <a:t> </a:t>
            </a:r>
            <a:r>
              <a:rPr lang="it-IT" sz="3200" b="1" i="1" dirty="0" err="1" smtClean="0">
                <a:solidFill>
                  <a:srgbClr val="FF0000"/>
                </a:solidFill>
                <a:effectLst>
                  <a:outerShdw blurRad="38100" dist="38100" dir="2700000" algn="tl">
                    <a:srgbClr val="000000">
                      <a:alpha val="43137"/>
                    </a:srgbClr>
                  </a:outerShdw>
                </a:effectLst>
              </a:rPr>
              <a:t>see</a:t>
            </a:r>
            <a:r>
              <a:rPr lang="it-IT" sz="3200" b="1" i="1" dirty="0" smtClean="0">
                <a:solidFill>
                  <a:srgbClr val="FF0000"/>
                </a:solidFill>
                <a:effectLst>
                  <a:outerShdw blurRad="38100" dist="38100" dir="2700000" algn="tl">
                    <a:srgbClr val="000000">
                      <a:alpha val="43137"/>
                    </a:srgbClr>
                  </a:outerShdw>
                </a:effectLst>
              </a:rPr>
              <a:t> the far </a:t>
            </a:r>
            <a:r>
              <a:rPr lang="it-IT" sz="3200" b="1" i="1" dirty="0" err="1" smtClean="0">
                <a:solidFill>
                  <a:srgbClr val="FF0000"/>
                </a:solidFill>
                <a:effectLst>
                  <a:outerShdw blurRad="38100" dist="38100" dir="2700000" algn="tl">
                    <a:srgbClr val="000000">
                      <a:alpha val="43137"/>
                    </a:srgbClr>
                  </a:outerShdw>
                </a:effectLst>
              </a:rPr>
              <a:t>beamed</a:t>
            </a:r>
            <a:r>
              <a:rPr lang="it-IT" sz="3200" b="1" i="1" dirty="0" smtClean="0">
                <a:solidFill>
                  <a:srgbClr val="FF0000"/>
                </a:solidFill>
                <a:effectLst>
                  <a:outerShdw blurRad="38100" dist="38100" dir="2700000" algn="tl">
                    <a:srgbClr val="000000">
                      <a:alpha val="43137"/>
                    </a:srgbClr>
                  </a:outerShdw>
                </a:effectLst>
              </a:rPr>
              <a:t> split </a:t>
            </a:r>
            <a:r>
              <a:rPr lang="it-IT" sz="3200" b="1" i="1" dirty="0" err="1" smtClean="0">
                <a:solidFill>
                  <a:srgbClr val="FF0000"/>
                </a:solidFill>
                <a:effectLst>
                  <a:outerShdw blurRad="38100" dist="38100" dir="2700000" algn="tl">
                    <a:srgbClr val="000000">
                      <a:alpha val="43137"/>
                    </a:srgbClr>
                  </a:outerShdw>
                </a:effectLst>
              </a:rPr>
              <a:t>Cherenkov</a:t>
            </a:r>
            <a:r>
              <a:rPr lang="it-IT" sz="3200" b="1" i="1" dirty="0" smtClean="0">
                <a:solidFill>
                  <a:srgbClr val="FF0000"/>
                </a:solidFill>
                <a:effectLst>
                  <a:outerShdw blurRad="38100" dist="38100" dir="2700000" algn="tl">
                    <a:srgbClr val="000000">
                      <a:alpha val="43137"/>
                    </a:srgbClr>
                  </a:outerShdw>
                </a:effectLst>
              </a:rPr>
              <a:t> </a:t>
            </a:r>
            <a:r>
              <a:rPr lang="it-IT" sz="3200" b="1" i="1" dirty="0" err="1" smtClean="0">
                <a:solidFill>
                  <a:srgbClr val="FF0000"/>
                </a:solidFill>
                <a:effectLst>
                  <a:outerShdw blurRad="38100" dist="38100" dir="2700000" algn="tl">
                    <a:srgbClr val="000000">
                      <a:alpha val="43137"/>
                    </a:srgbClr>
                  </a:outerShdw>
                </a:effectLst>
              </a:rPr>
              <a:t>flashes</a:t>
            </a:r>
            <a:endParaRPr lang="it-IT" sz="3200" b="1" i="1" dirty="0">
              <a:solidFill>
                <a:srgbClr val="FF00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60" y="980728"/>
            <a:ext cx="8051800" cy="306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50" y="3645024"/>
            <a:ext cx="7511232" cy="281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47</a:t>
            </a:fld>
            <a:endParaRPr lang="it-IT"/>
          </a:p>
        </p:txBody>
      </p:sp>
      <p:sp>
        <p:nvSpPr>
          <p:cNvPr id="7" name="Segnaposto data 6"/>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35470245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i="1" dirty="0" err="1" smtClean="0">
                <a:solidFill>
                  <a:srgbClr val="FF0000"/>
                </a:solidFill>
                <a:effectLst>
                  <a:outerShdw blurRad="38100" dist="38100" dir="2700000" algn="tl">
                    <a:srgbClr val="000000">
                      <a:alpha val="43137"/>
                    </a:srgbClr>
                  </a:outerShdw>
                </a:effectLst>
              </a:rPr>
              <a:t>Taus</a:t>
            </a:r>
            <a:r>
              <a:rPr lang="it-IT" b="1" i="1" dirty="0" smtClean="0">
                <a:solidFill>
                  <a:srgbClr val="FF0000"/>
                </a:solidFill>
                <a:effectLst>
                  <a:outerShdw blurRad="38100" dist="38100" dir="2700000" algn="tl">
                    <a:srgbClr val="000000">
                      <a:alpha val="43137"/>
                    </a:srgbClr>
                  </a:outerShdw>
                </a:effectLst>
              </a:rPr>
              <a:t> on the </a:t>
            </a:r>
            <a:r>
              <a:rPr lang="it-IT" b="1" i="1" dirty="0" err="1" smtClean="0">
                <a:solidFill>
                  <a:srgbClr val="FF0000"/>
                </a:solidFill>
                <a:effectLst>
                  <a:outerShdw blurRad="38100" dist="38100" dir="2700000" algn="tl">
                    <a:srgbClr val="000000">
                      <a:alpha val="43137"/>
                    </a:srgbClr>
                  </a:outerShdw>
                </a:effectLst>
              </a:rPr>
              <a:t>clauds</a:t>
            </a:r>
            <a:r>
              <a:rPr lang="it-IT" b="1" i="1" dirty="0" smtClean="0">
                <a:solidFill>
                  <a:schemeClr val="accent1">
                    <a:lumMod val="40000"/>
                    <a:lumOff val="60000"/>
                  </a:schemeClr>
                </a:solidFill>
                <a:effectLst>
                  <a:outerShdw blurRad="38100" dist="38100" dir="2700000" algn="tl">
                    <a:srgbClr val="000000">
                      <a:alpha val="43137"/>
                    </a:srgbClr>
                  </a:outerShdw>
                </a:effectLst>
              </a:rPr>
              <a:t>: </a:t>
            </a:r>
            <a:r>
              <a:rPr lang="it-IT" b="1" i="1" dirty="0" smtClean="0">
                <a:solidFill>
                  <a:schemeClr val="accent1">
                    <a:lumMod val="50000"/>
                  </a:schemeClr>
                </a:solidFill>
                <a:effectLst>
                  <a:outerShdw blurRad="38100" dist="38100" dir="2700000" algn="tl">
                    <a:srgbClr val="000000">
                      <a:alpha val="43137"/>
                    </a:srgbClr>
                  </a:outerShdw>
                </a:effectLst>
              </a:rPr>
              <a:t>A </a:t>
            </a:r>
            <a:r>
              <a:rPr lang="it-IT" b="1" i="1" dirty="0" err="1" smtClean="0">
                <a:solidFill>
                  <a:schemeClr val="accent1">
                    <a:lumMod val="50000"/>
                  </a:schemeClr>
                </a:solidFill>
                <a:effectLst>
                  <a:outerShdw blurRad="38100" dist="38100" dir="2700000" algn="tl">
                    <a:srgbClr val="000000">
                      <a:alpha val="43137"/>
                    </a:srgbClr>
                  </a:outerShdw>
                </a:effectLst>
              </a:rPr>
              <a:t>winning</a:t>
            </a:r>
            <a:r>
              <a:rPr lang="it-IT" b="1" i="1" dirty="0" smtClean="0">
                <a:solidFill>
                  <a:schemeClr val="accent1">
                    <a:lumMod val="50000"/>
                  </a:schemeClr>
                </a:solidFill>
                <a:effectLst>
                  <a:outerShdw blurRad="38100" dist="38100" dir="2700000" algn="tl">
                    <a:srgbClr val="000000">
                      <a:alpha val="43137"/>
                    </a:srgbClr>
                  </a:outerShdw>
                </a:effectLst>
              </a:rPr>
              <a:t> </a:t>
            </a:r>
            <a:r>
              <a:rPr lang="it-IT" b="1" i="1" dirty="0" err="1" smtClean="0">
                <a:solidFill>
                  <a:schemeClr val="accent1">
                    <a:lumMod val="50000"/>
                  </a:schemeClr>
                </a:solidFill>
                <a:effectLst>
                  <a:outerShdw blurRad="38100" dist="38100" dir="2700000" algn="tl">
                    <a:srgbClr val="000000">
                      <a:alpha val="43137"/>
                    </a:srgbClr>
                  </a:outerShdw>
                </a:effectLst>
              </a:rPr>
              <a:t>tool</a:t>
            </a:r>
            <a:endParaRPr lang="it-IT" b="1" i="1" dirty="0">
              <a:solidFill>
                <a:schemeClr val="accent1">
                  <a:lumMod val="50000"/>
                </a:schemeClr>
              </a:solidFill>
              <a:effectLst>
                <a:outerShdw blurRad="38100" dist="38100" dir="2700000" algn="tl">
                  <a:srgbClr val="000000">
                    <a:alpha val="43137"/>
                  </a:srgbClr>
                </a:outerShdw>
              </a:effectLst>
            </a:endParaRPr>
          </a:p>
        </p:txBody>
      </p:sp>
      <p:pic>
        <p:nvPicPr>
          <p:cNvPr id="2253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3000" contrast="16000"/>
                    </a14:imgEffect>
                  </a14:imgLayer>
                </a14:imgProps>
              </a:ext>
              <a:ext uri="{28A0092B-C50C-407E-A947-70E740481C1C}">
                <a14:useLocalDpi xmlns:a14="http://schemas.microsoft.com/office/drawing/2010/main" val="0"/>
              </a:ext>
            </a:extLst>
          </a:blip>
          <a:srcRect/>
          <a:stretch>
            <a:fillRect/>
          </a:stretch>
        </p:blipFill>
        <p:spPr bwMode="auto">
          <a:xfrm>
            <a:off x="827584" y="1994939"/>
            <a:ext cx="7632848" cy="445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48</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51157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704088"/>
            <a:ext cx="8219256" cy="1428768"/>
          </a:xfrm>
        </p:spPr>
        <p:txBody>
          <a:bodyPr>
            <a:noAutofit/>
          </a:bodyPr>
          <a:lstStyle/>
          <a:p>
            <a:r>
              <a:rPr lang="en-US" sz="3600" b="1" i="1" dirty="0">
                <a:solidFill>
                  <a:schemeClr val="tx2">
                    <a:lumMod val="75000"/>
                  </a:schemeClr>
                </a:solidFill>
                <a:effectLst>
                  <a:outerShdw blurRad="38100" dist="38100" dir="2700000" algn="tl">
                    <a:srgbClr val="000000">
                      <a:alpha val="43137"/>
                    </a:srgbClr>
                  </a:outerShdw>
                </a:effectLst>
              </a:rPr>
              <a:t>The Giant Radio Array for Neutrino </a:t>
            </a:r>
            <a:r>
              <a:rPr lang="en-US" sz="3600" b="1" i="1" dirty="0" smtClean="0">
                <a:solidFill>
                  <a:schemeClr val="tx2">
                    <a:lumMod val="75000"/>
                  </a:schemeClr>
                </a:solidFill>
                <a:effectLst>
                  <a:outerShdw blurRad="38100" dist="38100" dir="2700000" algn="tl">
                    <a:srgbClr val="000000">
                      <a:alpha val="43137"/>
                    </a:srgbClr>
                  </a:outerShdw>
                </a:effectLst>
              </a:rPr>
              <a:t>Detection in China:  </a:t>
            </a:r>
            <a:r>
              <a:rPr lang="en-US" sz="3600" b="1" i="1" dirty="0" smtClean="0">
                <a:solidFill>
                  <a:schemeClr val="tx2">
                    <a:lumMod val="75000"/>
                  </a:schemeClr>
                </a:solidFill>
                <a:effectLst>
                  <a:outerShdw blurRad="38100" dist="38100" dir="2700000" algn="tl">
                    <a:srgbClr val="000000">
                      <a:alpha val="43137"/>
                    </a:srgbClr>
                  </a:outerShdw>
                </a:effectLst>
              </a:rPr>
              <a:t>GRAND is</a:t>
            </a:r>
            <a:r>
              <a:rPr lang="en-US" sz="3600" b="1" i="1" dirty="0" smtClean="0">
                <a:solidFill>
                  <a:schemeClr val="tx2">
                    <a:lumMod val="75000"/>
                  </a:schemeClr>
                </a:solidFill>
                <a:effectLst>
                  <a:outerShdw blurRad="38100" dist="38100" dir="2700000" algn="tl">
                    <a:srgbClr val="000000">
                      <a:alpha val="43137"/>
                    </a:srgbClr>
                  </a:outerShdw>
                </a:effectLst>
              </a:rPr>
              <a:t/>
            </a:r>
            <a:br>
              <a:rPr lang="en-US" sz="3600" b="1" i="1" dirty="0" smtClean="0">
                <a:solidFill>
                  <a:schemeClr val="tx2">
                    <a:lumMod val="75000"/>
                  </a:schemeClr>
                </a:solidFill>
                <a:effectLst>
                  <a:outerShdw blurRad="38100" dist="38100" dir="2700000" algn="tl">
                    <a:srgbClr val="000000">
                      <a:alpha val="43137"/>
                    </a:srgbClr>
                  </a:outerShdw>
                </a:effectLst>
              </a:rPr>
            </a:br>
            <a:r>
              <a:rPr lang="en-US" sz="3600" b="1" i="1" dirty="0" smtClean="0">
                <a:solidFill>
                  <a:srgbClr val="FF0000"/>
                </a:solidFill>
                <a:effectLst>
                  <a:outerShdw blurRad="38100" dist="38100" dir="2700000" algn="tl">
                    <a:srgbClr val="000000">
                      <a:alpha val="43137"/>
                    </a:srgbClr>
                  </a:outerShdw>
                </a:effectLst>
              </a:rPr>
              <a:t>DIRECTIONAL BECAUSE GEOMAGNETIC FIELD it is directional too.</a:t>
            </a:r>
            <a:endParaRPr lang="it-IT" sz="3600" b="1" i="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395536" y="2780928"/>
            <a:ext cx="8064896" cy="3816424"/>
          </a:xfrm>
        </p:spPr>
        <p:txBody>
          <a:bodyPr>
            <a:noAutofit/>
          </a:bodyPr>
          <a:lstStyle/>
          <a:p>
            <a:r>
              <a:rPr lang="en-US" sz="3200" b="1" i="1" dirty="0">
                <a:solidFill>
                  <a:schemeClr val="tx2">
                    <a:lumMod val="75000"/>
                  </a:schemeClr>
                </a:solidFill>
                <a:effectLst>
                  <a:outerShdw blurRad="38100" dist="38100" dir="2700000" algn="tl">
                    <a:srgbClr val="000000">
                      <a:alpha val="43137"/>
                    </a:srgbClr>
                  </a:outerShdw>
                </a:effectLst>
              </a:rPr>
              <a:t>. </a:t>
            </a:r>
            <a:r>
              <a:rPr lang="en-US" sz="2800" b="1" i="1" dirty="0">
                <a:solidFill>
                  <a:schemeClr val="tx2">
                    <a:lumMod val="75000"/>
                  </a:schemeClr>
                </a:solidFill>
                <a:effectLst>
                  <a:outerShdw blurRad="38100" dist="38100" dir="2700000" algn="tl">
                    <a:srgbClr val="000000">
                      <a:alpha val="43137"/>
                    </a:srgbClr>
                  </a:outerShdw>
                </a:effectLst>
              </a:rPr>
              <a:t>The Giant Radio Array for Neutrino Detection (GRAND) is a planned array of ∼ 2·105 radio antennas deployed over ∼ 200 000 km2 in a mountainous site. It aims </a:t>
            </a:r>
            <a:r>
              <a:rPr lang="en-US" sz="2800" b="1" i="1" dirty="0" err="1">
                <a:solidFill>
                  <a:schemeClr val="tx2">
                    <a:lumMod val="75000"/>
                  </a:schemeClr>
                </a:solidFill>
                <a:effectLst>
                  <a:outerShdw blurRad="38100" dist="38100" dir="2700000" algn="tl">
                    <a:srgbClr val="000000">
                      <a:alpha val="43137"/>
                    </a:srgbClr>
                  </a:outerShdw>
                </a:effectLst>
              </a:rPr>
              <a:t>primarly</a:t>
            </a:r>
            <a:r>
              <a:rPr lang="en-US" sz="2800" b="1" i="1" dirty="0">
                <a:solidFill>
                  <a:schemeClr val="tx2">
                    <a:lumMod val="75000"/>
                  </a:schemeClr>
                </a:solidFill>
                <a:effectLst>
                  <a:outerShdw blurRad="38100" dist="38100" dir="2700000" algn="tl">
                    <a:srgbClr val="000000">
                      <a:alpha val="43137"/>
                    </a:srgbClr>
                  </a:outerShdw>
                </a:effectLst>
              </a:rPr>
              <a:t> at detecting high-energy neutrinos via the observation of extensive air showers induced by the decay in the atmosphere of </a:t>
            </a:r>
            <a:r>
              <a:rPr lang="en-US" sz="2800" b="1" i="1" dirty="0" err="1" smtClean="0">
                <a:solidFill>
                  <a:schemeClr val="tx2">
                    <a:lumMod val="75000"/>
                  </a:schemeClr>
                </a:solidFill>
                <a:effectLst>
                  <a:outerShdw blurRad="38100" dist="38100" dir="2700000" algn="tl">
                    <a:srgbClr val="000000">
                      <a:alpha val="43137"/>
                    </a:srgbClr>
                  </a:outerShdw>
                </a:effectLst>
              </a:rPr>
              <a:t>taus</a:t>
            </a:r>
            <a:r>
              <a:rPr lang="en-US" sz="2800" b="1" i="1" dirty="0" smtClean="0">
                <a:solidFill>
                  <a:schemeClr val="tx2">
                    <a:lumMod val="75000"/>
                  </a:schemeClr>
                </a:solidFill>
                <a:effectLst>
                  <a:outerShdw blurRad="38100" dist="38100" dir="2700000" algn="tl">
                    <a:srgbClr val="000000">
                      <a:alpha val="43137"/>
                    </a:srgbClr>
                  </a:outerShdw>
                </a:effectLst>
              </a:rPr>
              <a:t>. The </a:t>
            </a:r>
            <a:r>
              <a:rPr lang="en-US" sz="2800" b="1" i="1" dirty="0">
                <a:solidFill>
                  <a:schemeClr val="tx2">
                    <a:lumMod val="75000"/>
                  </a:schemeClr>
                </a:solidFill>
                <a:effectLst>
                  <a:outerShdw blurRad="38100" dist="38100" dir="2700000" algn="tl">
                    <a:srgbClr val="000000">
                      <a:alpha val="43137"/>
                    </a:srgbClr>
                  </a:outerShdw>
                </a:effectLst>
              </a:rPr>
              <a:t>instrument will also detect </a:t>
            </a:r>
            <a:r>
              <a:rPr lang="en-US" sz="2800" b="1" i="1" dirty="0" smtClean="0">
                <a:solidFill>
                  <a:schemeClr val="tx2">
                    <a:lumMod val="75000"/>
                  </a:schemeClr>
                </a:solidFill>
                <a:effectLst>
                  <a:outerShdw blurRad="38100" dist="38100" dir="2700000" algn="tl">
                    <a:srgbClr val="000000">
                      <a:alpha val="43137"/>
                    </a:srgbClr>
                  </a:outerShdw>
                </a:effectLst>
              </a:rPr>
              <a:t>UHECRs</a:t>
            </a:r>
            <a:endParaRPr lang="it-IT" sz="3200" b="1" i="1" dirty="0">
              <a:solidFill>
                <a:schemeClr val="tx2">
                  <a:lumMod val="75000"/>
                </a:schemeClr>
              </a:solidFill>
              <a:effectLst>
                <a:outerShdw blurRad="38100" dist="38100" dir="2700000" algn="tl">
                  <a:srgbClr val="000000">
                    <a:alpha val="43137"/>
                  </a:srgbClr>
                </a:outerShdw>
              </a:effectLst>
            </a:endParaRPr>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49</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77554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124744"/>
            <a:ext cx="8077200" cy="1008112"/>
          </a:xfrm>
          <a:ln>
            <a:solidFill>
              <a:schemeClr val="bg1"/>
            </a:solidFill>
          </a:ln>
        </p:spPr>
        <p:txBody>
          <a:bodyPr>
            <a:noAutofit/>
          </a:bodyPr>
          <a:lstStyle/>
          <a:p>
            <a:r>
              <a:rPr lang="it-IT" sz="4400" b="1" i="1" dirty="0" err="1" smtClean="0">
                <a:effectLst>
                  <a:outerShdw blurRad="38100" dist="38100" dir="2700000" algn="tl">
                    <a:srgbClr val="000000">
                      <a:alpha val="43137"/>
                    </a:srgbClr>
                  </a:outerShdw>
                </a:effectLst>
              </a:rPr>
              <a:t>Kamiokande</a:t>
            </a:r>
            <a:r>
              <a:rPr lang="it-IT" sz="4400" b="1" i="1" dirty="0" smtClean="0">
                <a:effectLst>
                  <a:outerShdw blurRad="38100" dist="38100" dir="2700000" algn="tl">
                    <a:srgbClr val="000000">
                      <a:alpha val="43137"/>
                    </a:srgbClr>
                  </a:outerShdw>
                </a:effectLst>
              </a:rPr>
              <a:t> 1997 </a:t>
            </a:r>
            <a:r>
              <a:rPr lang="it-IT" sz="2800" b="1" i="1" dirty="0" err="1" smtClean="0">
                <a:effectLst>
                  <a:outerShdw blurRad="38100" dist="38100" dir="2700000" algn="tl">
                    <a:srgbClr val="000000">
                      <a:alpha val="43137"/>
                    </a:srgbClr>
                  </a:outerShdw>
                </a:effectLst>
              </a:rPr>
              <a:t>Assimmetry</a:t>
            </a:r>
            <a:r>
              <a:rPr lang="it-IT" sz="2800" b="1" i="1" dirty="0" smtClean="0">
                <a:effectLst>
                  <a:outerShdw blurRad="38100" dist="38100" dir="2700000" algn="tl">
                    <a:srgbClr val="000000">
                      <a:alpha val="43137"/>
                    </a:srgbClr>
                  </a:outerShdw>
                </a:effectLst>
                <a:sym typeface="Wingdings" pitchFamily="2" charset="2"/>
              </a:rPr>
              <a:t></a:t>
            </a:r>
            <a:r>
              <a:rPr lang="it-IT" sz="4400" b="1" i="1" dirty="0" smtClean="0">
                <a:effectLst>
                  <a:outerShdw blurRad="38100" dist="38100" dir="2700000" algn="tl">
                    <a:srgbClr val="000000">
                      <a:alpha val="43137"/>
                    </a:srgbClr>
                  </a:outerShdw>
                </a:effectLst>
              </a:rPr>
              <a:t/>
            </a:r>
            <a:br>
              <a:rPr lang="it-IT" sz="4400" b="1" i="1" dirty="0" smtClean="0">
                <a:effectLst>
                  <a:outerShdw blurRad="38100" dist="38100" dir="2700000" algn="tl">
                    <a:srgbClr val="000000">
                      <a:alpha val="43137"/>
                    </a:srgbClr>
                  </a:outerShdw>
                </a:effectLst>
              </a:rPr>
            </a:br>
            <a:r>
              <a:rPr lang="it-IT" sz="4400" b="1" i="1" dirty="0" smtClean="0">
                <a:effectLst>
                  <a:outerShdw blurRad="38100" dist="38100" dir="2700000" algn="tl">
                    <a:srgbClr val="000000">
                      <a:alpha val="43137"/>
                    </a:srgbClr>
                  </a:outerShdw>
                </a:effectLst>
              </a:rPr>
              <a:t>ICRC 1999 : </a:t>
            </a:r>
            <a:r>
              <a:rPr lang="it-IT" sz="4000" b="1" i="1" dirty="0" smtClean="0">
                <a:effectLst>
                  <a:outerShdw blurRad="38100" dist="38100" dir="2700000" algn="tl">
                    <a:srgbClr val="000000">
                      <a:alpha val="43137"/>
                    </a:srgbClr>
                  </a:outerShdw>
                </a:effectLst>
              </a:rPr>
              <a:t>TAU </a:t>
            </a:r>
            <a:r>
              <a:rPr lang="it-IT" sz="4000" b="1" i="1" dirty="0" err="1" smtClean="0">
                <a:effectLst>
                  <a:outerShdw blurRad="38100" dist="38100" dir="2700000" algn="tl">
                    <a:srgbClr val="000000">
                      <a:alpha val="43137"/>
                    </a:srgbClr>
                  </a:outerShdw>
                </a:effectLst>
              </a:rPr>
              <a:t>airshower</a:t>
            </a:r>
            <a:r>
              <a:rPr lang="it-IT" sz="4000" b="1" i="1" dirty="0" smtClean="0">
                <a:effectLst>
                  <a:outerShdw blurRad="38100" dist="38100" dir="2700000" algn="tl">
                    <a:srgbClr val="000000">
                      <a:alpha val="43137"/>
                    </a:srgbClr>
                  </a:outerShdw>
                </a:effectLst>
              </a:rPr>
              <a:t> </a:t>
            </a:r>
            <a:br>
              <a:rPr lang="it-IT" sz="4000" b="1" i="1" dirty="0" smtClean="0">
                <a:effectLst>
                  <a:outerShdw blurRad="38100" dist="38100" dir="2700000" algn="tl">
                    <a:srgbClr val="000000">
                      <a:alpha val="43137"/>
                    </a:srgbClr>
                  </a:outerShdw>
                </a:effectLst>
              </a:rPr>
            </a:br>
            <a:r>
              <a:rPr lang="it-IT" sz="4400" b="1" i="1" dirty="0" smtClean="0">
                <a:effectLst>
                  <a:outerShdw blurRad="38100" dist="38100" dir="2700000" algn="tl">
                    <a:srgbClr val="000000">
                      <a:alpha val="43137"/>
                    </a:srgbClr>
                  </a:outerShdw>
                </a:effectLst>
              </a:rPr>
              <a:t>Salt Lake, USA  </a:t>
            </a:r>
            <a:r>
              <a:rPr lang="it-IT" sz="4400" b="1" i="1" dirty="0" err="1" smtClean="0">
                <a:effectLst>
                  <a:outerShdw blurRad="38100" dist="38100" dir="2700000" algn="tl">
                    <a:srgbClr val="000000">
                      <a:alpha val="43137"/>
                    </a:srgbClr>
                  </a:outerShdw>
                </a:effectLst>
              </a:rPr>
              <a:t>June</a:t>
            </a:r>
            <a:r>
              <a:rPr lang="it-IT" sz="4400" b="1" i="1" dirty="0" smtClean="0">
                <a:effectLst>
                  <a:outerShdw blurRad="38100" dist="38100" dir="2700000" algn="tl">
                    <a:srgbClr val="000000">
                      <a:alpha val="43137"/>
                    </a:srgbClr>
                  </a:outerShdw>
                </a:effectLst>
              </a:rPr>
              <a:t> </a:t>
            </a:r>
            <a:endParaRPr lang="it-IT" sz="4400" b="1" i="1" dirty="0">
              <a:effectLst>
                <a:outerShdw blurRad="38100" dist="38100" dir="2700000" algn="tl">
                  <a:srgbClr val="000000">
                    <a:alpha val="43137"/>
                  </a:srgbClr>
                </a:outerShdw>
              </a:effectLst>
            </a:endParaRPr>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5</a:t>
            </a:fld>
            <a:endParaRPr lang="it-IT"/>
          </a:p>
        </p:txBody>
      </p:sp>
      <p:pic>
        <p:nvPicPr>
          <p:cNvPr id="103426" name="Picture 2"/>
          <p:cNvPicPr>
            <a:picLocks noGrp="1" noChangeAspect="1" noChangeArrowheads="1"/>
          </p:cNvPicPr>
          <p:nvPr>
            <p:ph idx="1"/>
          </p:nvPr>
        </p:nvPicPr>
        <p:blipFill>
          <a:blip r:embed="rId2"/>
          <a:srcRect/>
          <a:stretch>
            <a:fillRect/>
          </a:stretch>
        </p:blipFill>
        <p:spPr bwMode="auto">
          <a:xfrm>
            <a:off x="0" y="2214554"/>
            <a:ext cx="9144000" cy="2027104"/>
          </a:xfrm>
          <a:prstGeom prst="rect">
            <a:avLst/>
          </a:prstGeom>
          <a:noFill/>
          <a:ln w="9525">
            <a:noFill/>
            <a:miter lim="800000"/>
            <a:headEnd/>
            <a:tailEnd/>
          </a:ln>
          <a:effectLst/>
        </p:spPr>
      </p:pic>
      <p:sp>
        <p:nvSpPr>
          <p:cNvPr id="103428" name="AutoShape 4" descr="Risultato immagini per ANOMALY  Kamiokande 199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430" name="AutoShape 6" descr="Risultato immagini per ANOMALY  Kamiokande 199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434" name="Picture 10" descr="Risultato immagini per ANOMALY  Kamiokande muon 1997"/>
          <p:cNvPicPr>
            <a:picLocks noChangeAspect="1" noChangeArrowheads="1"/>
          </p:cNvPicPr>
          <p:nvPr/>
        </p:nvPicPr>
        <p:blipFill>
          <a:blip r:embed="rId3"/>
          <a:srcRect/>
          <a:stretch>
            <a:fillRect/>
          </a:stretch>
        </p:blipFill>
        <p:spPr bwMode="auto">
          <a:xfrm>
            <a:off x="6426496" y="160338"/>
            <a:ext cx="2717503" cy="2060576"/>
          </a:xfrm>
          <a:prstGeom prst="rect">
            <a:avLst/>
          </a:prstGeom>
          <a:noFill/>
        </p:spPr>
      </p:pic>
      <p:pic>
        <p:nvPicPr>
          <p:cNvPr id="103435" name="Picture 11"/>
          <p:cNvPicPr>
            <a:picLocks noChangeAspect="1" noChangeArrowheads="1"/>
          </p:cNvPicPr>
          <p:nvPr/>
        </p:nvPicPr>
        <p:blipFill>
          <a:blip r:embed="rId4"/>
          <a:srcRect/>
          <a:stretch>
            <a:fillRect/>
          </a:stretch>
        </p:blipFill>
        <p:spPr bwMode="auto">
          <a:xfrm>
            <a:off x="0" y="4286256"/>
            <a:ext cx="9144000" cy="21269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3945" y="4520168"/>
            <a:ext cx="8229600" cy="1143000"/>
          </a:xfrm>
        </p:spPr>
        <p:txBody>
          <a:bodyPr>
            <a:normAutofit fontScale="90000"/>
          </a:bodyPr>
          <a:lstStyle/>
          <a:p>
            <a:r>
              <a:rPr lang="it-IT" b="1" i="1" dirty="0" smtClean="0">
                <a:solidFill>
                  <a:schemeClr val="accent6">
                    <a:lumMod val="50000"/>
                  </a:schemeClr>
                </a:solidFill>
              </a:rPr>
              <a:t>A  </a:t>
            </a:r>
            <a:r>
              <a:rPr lang="it-IT" b="1" i="1" dirty="0" smtClean="0">
                <a:solidFill>
                  <a:schemeClr val="accent6">
                    <a:lumMod val="50000"/>
                  </a:schemeClr>
                </a:solidFill>
              </a:rPr>
              <a:t> </a:t>
            </a:r>
            <a:r>
              <a:rPr lang="it-IT" b="1" i="1" dirty="0" err="1" smtClean="0">
                <a:solidFill>
                  <a:schemeClr val="accent6">
                    <a:lumMod val="50000"/>
                  </a:schemeClr>
                </a:solidFill>
              </a:rPr>
              <a:t>vertical</a:t>
            </a:r>
            <a:r>
              <a:rPr lang="it-IT" b="1" i="1" dirty="0" smtClean="0">
                <a:solidFill>
                  <a:schemeClr val="accent6">
                    <a:lumMod val="50000"/>
                  </a:schemeClr>
                </a:solidFill>
              </a:rPr>
              <a:t> </a:t>
            </a:r>
            <a:r>
              <a:rPr lang="it-IT" b="1" i="1" dirty="0" smtClean="0">
                <a:solidFill>
                  <a:schemeClr val="accent6">
                    <a:lumMod val="50000"/>
                  </a:schemeClr>
                </a:solidFill>
              </a:rPr>
              <a:t>POEMMA </a:t>
            </a:r>
            <a:r>
              <a:rPr lang="it-IT" b="1" i="1" dirty="0" smtClean="0">
                <a:solidFill>
                  <a:schemeClr val="accent6">
                    <a:lumMod val="50000"/>
                  </a:schemeClr>
                </a:solidFill>
              </a:rPr>
              <a:t>twin </a:t>
            </a:r>
            <a:r>
              <a:rPr lang="it-IT" b="1" i="1" dirty="0" err="1" smtClean="0">
                <a:solidFill>
                  <a:schemeClr val="accent6">
                    <a:lumMod val="50000"/>
                  </a:schemeClr>
                </a:solidFill>
              </a:rPr>
              <a:t>linked</a:t>
            </a:r>
            <a:r>
              <a:rPr lang="it-IT" b="1" i="1" dirty="0" smtClean="0">
                <a:solidFill>
                  <a:schemeClr val="accent6">
                    <a:lumMod val="50000"/>
                  </a:schemeClr>
                </a:solidFill>
              </a:rPr>
              <a:t> </a:t>
            </a:r>
            <a:r>
              <a:rPr lang="it-IT" b="1" i="1" dirty="0" err="1" smtClean="0">
                <a:solidFill>
                  <a:schemeClr val="accent6">
                    <a:lumMod val="50000"/>
                  </a:schemeClr>
                </a:solidFill>
              </a:rPr>
              <a:t>satellites</a:t>
            </a:r>
            <a:r>
              <a:rPr lang="it-IT" b="1" i="1" dirty="0" smtClean="0">
                <a:solidFill>
                  <a:schemeClr val="accent6">
                    <a:lumMod val="50000"/>
                  </a:schemeClr>
                </a:solidFill>
              </a:rPr>
              <a:t> </a:t>
            </a:r>
            <a:r>
              <a:rPr lang="it-IT" b="1" i="1" dirty="0" err="1" smtClean="0">
                <a:solidFill>
                  <a:schemeClr val="accent6">
                    <a:lumMod val="50000"/>
                  </a:schemeClr>
                </a:solidFill>
              </a:rPr>
              <a:t>geometry</a:t>
            </a:r>
            <a:r>
              <a:rPr lang="it-IT" b="1" i="1" dirty="0" smtClean="0">
                <a:solidFill>
                  <a:schemeClr val="accent6">
                    <a:lumMod val="50000"/>
                  </a:schemeClr>
                </a:solidFill>
              </a:rPr>
              <a:t/>
            </a:r>
            <a:br>
              <a:rPr lang="it-IT" b="1" i="1" dirty="0" smtClean="0">
                <a:solidFill>
                  <a:schemeClr val="accent6">
                    <a:lumMod val="50000"/>
                  </a:schemeClr>
                </a:solidFill>
              </a:rPr>
            </a:br>
            <a:r>
              <a:rPr lang="it-IT" b="1" i="1" dirty="0" smtClean="0">
                <a:solidFill>
                  <a:schemeClr val="accent6">
                    <a:lumMod val="50000"/>
                  </a:schemeClr>
                </a:solidFill>
              </a:rPr>
              <a:t> </a:t>
            </a:r>
            <a:r>
              <a:rPr lang="it-IT" b="1" i="1" dirty="0" smtClean="0">
                <a:solidFill>
                  <a:schemeClr val="accent6">
                    <a:lumMod val="50000"/>
                  </a:schemeClr>
                </a:solidFill>
              </a:rPr>
              <a:t>(up-down</a:t>
            </a:r>
            <a:r>
              <a:rPr lang="it-IT" b="1" i="1" dirty="0" smtClean="0">
                <a:solidFill>
                  <a:schemeClr val="accent6">
                    <a:lumMod val="50000"/>
                  </a:schemeClr>
                </a:solidFill>
              </a:rPr>
              <a:t>) </a:t>
            </a:r>
            <a:r>
              <a:rPr lang="it-IT" b="1" i="1" dirty="0" err="1" smtClean="0">
                <a:solidFill>
                  <a:schemeClr val="accent6">
                    <a:lumMod val="50000"/>
                  </a:schemeClr>
                </a:solidFill>
              </a:rPr>
              <a:t>will</a:t>
            </a:r>
            <a:r>
              <a:rPr lang="it-IT" b="1" i="1" dirty="0" smtClean="0">
                <a:solidFill>
                  <a:schemeClr val="accent6">
                    <a:lumMod val="50000"/>
                  </a:schemeClr>
                </a:solidFill>
              </a:rPr>
              <a:t> be</a:t>
            </a:r>
            <a:r>
              <a:rPr lang="it-IT" b="1" i="1" dirty="0">
                <a:solidFill>
                  <a:schemeClr val="accent6">
                    <a:lumMod val="50000"/>
                  </a:schemeClr>
                </a:solidFill>
              </a:rPr>
              <a:t/>
            </a:r>
            <a:br>
              <a:rPr lang="it-IT" b="1" i="1" dirty="0">
                <a:solidFill>
                  <a:schemeClr val="accent6">
                    <a:lumMod val="50000"/>
                  </a:schemeClr>
                </a:solidFill>
              </a:rPr>
            </a:br>
            <a:r>
              <a:rPr lang="it-IT" b="1" i="1" dirty="0" smtClean="0">
                <a:solidFill>
                  <a:schemeClr val="accent6">
                    <a:lumMod val="50000"/>
                  </a:schemeClr>
                </a:solidFill>
              </a:rPr>
              <a:t> </a:t>
            </a:r>
            <a:r>
              <a:rPr lang="it-IT" b="1" i="1" dirty="0" err="1" smtClean="0">
                <a:solidFill>
                  <a:schemeClr val="accent6">
                    <a:lumMod val="50000"/>
                  </a:schemeClr>
                </a:solidFill>
              </a:rPr>
              <a:t>better</a:t>
            </a:r>
            <a:r>
              <a:rPr lang="it-IT" b="1" i="1" dirty="0" smtClean="0">
                <a:solidFill>
                  <a:schemeClr val="accent6">
                    <a:lumMod val="50000"/>
                  </a:schemeClr>
                </a:solidFill>
              </a:rPr>
              <a:t> </a:t>
            </a:r>
            <a:r>
              <a:rPr lang="it-IT" b="1" i="1" dirty="0" smtClean="0">
                <a:solidFill>
                  <a:schemeClr val="accent6">
                    <a:lumMod val="50000"/>
                  </a:schemeClr>
                </a:solidFill>
              </a:rPr>
              <a:t>to </a:t>
            </a:r>
            <a:r>
              <a:rPr lang="it-IT" b="1" i="1" dirty="0" err="1" smtClean="0">
                <a:solidFill>
                  <a:schemeClr val="accent6">
                    <a:lumMod val="50000"/>
                  </a:schemeClr>
                </a:solidFill>
              </a:rPr>
              <a:t>disentangle</a:t>
            </a:r>
            <a:r>
              <a:rPr lang="it-IT" b="1" i="1" dirty="0" smtClean="0">
                <a:solidFill>
                  <a:schemeClr val="accent6">
                    <a:lumMod val="50000"/>
                  </a:schemeClr>
                </a:solidFill>
              </a:rPr>
              <a:t> </a:t>
            </a:r>
            <a:r>
              <a:rPr lang="it-IT" b="1" i="1" dirty="0" smtClean="0">
                <a:solidFill>
                  <a:schemeClr val="accent6">
                    <a:lumMod val="50000"/>
                  </a:schemeClr>
                </a:solidFill>
              </a:rPr>
              <a:t/>
            </a:r>
            <a:br>
              <a:rPr lang="it-IT" b="1" i="1" dirty="0" smtClean="0">
                <a:solidFill>
                  <a:schemeClr val="accent6">
                    <a:lumMod val="50000"/>
                  </a:schemeClr>
                </a:solidFill>
              </a:rPr>
            </a:br>
            <a:r>
              <a:rPr lang="it-IT" b="1" i="1" dirty="0" err="1" smtClean="0">
                <a:solidFill>
                  <a:schemeClr val="accent6">
                    <a:lumMod val="50000"/>
                  </a:schemeClr>
                </a:solidFill>
              </a:rPr>
              <a:t>at</a:t>
            </a:r>
            <a:r>
              <a:rPr lang="it-IT" b="1" i="1" dirty="0" smtClean="0">
                <a:solidFill>
                  <a:schemeClr val="accent6">
                    <a:lumMod val="50000"/>
                  </a:schemeClr>
                </a:solidFill>
              </a:rPr>
              <a:t> </a:t>
            </a:r>
            <a:r>
              <a:rPr lang="it-IT" b="1" i="1" dirty="0" err="1" smtClean="0">
                <a:solidFill>
                  <a:schemeClr val="accent6">
                    <a:lumMod val="50000"/>
                  </a:schemeClr>
                </a:solidFill>
              </a:rPr>
              <a:t>zenith</a:t>
            </a:r>
            <a:r>
              <a:rPr lang="it-IT" b="1" i="1" dirty="0" smtClean="0">
                <a:solidFill>
                  <a:schemeClr val="accent6">
                    <a:lumMod val="50000"/>
                  </a:schemeClr>
                </a:solidFill>
              </a:rPr>
              <a:t> </a:t>
            </a:r>
            <a:r>
              <a:rPr lang="it-IT" b="1" i="1" dirty="0" smtClean="0">
                <a:solidFill>
                  <a:schemeClr val="accent6">
                    <a:lumMod val="50000"/>
                  </a:schemeClr>
                </a:solidFill>
              </a:rPr>
              <a:t>the far source, </a:t>
            </a:r>
            <a:r>
              <a:rPr lang="it-IT" b="1" i="1" dirty="0" smtClean="0">
                <a:solidFill>
                  <a:schemeClr val="accent6">
                    <a:lumMod val="50000"/>
                  </a:schemeClr>
                </a:solidFill>
              </a:rPr>
              <a:t/>
            </a:r>
            <a:br>
              <a:rPr lang="it-IT" b="1" i="1" dirty="0" smtClean="0">
                <a:solidFill>
                  <a:schemeClr val="accent6">
                    <a:lumMod val="50000"/>
                  </a:schemeClr>
                </a:solidFill>
              </a:rPr>
            </a:br>
            <a:r>
              <a:rPr lang="it-IT" b="1" i="1" dirty="0" err="1" smtClean="0">
                <a:solidFill>
                  <a:schemeClr val="accent6">
                    <a:lumMod val="50000"/>
                  </a:schemeClr>
                </a:solidFill>
              </a:rPr>
              <a:t>not</a:t>
            </a:r>
            <a:r>
              <a:rPr lang="it-IT" b="1" i="1" dirty="0" smtClean="0">
                <a:solidFill>
                  <a:schemeClr val="accent6">
                    <a:lumMod val="50000"/>
                  </a:schemeClr>
                </a:solidFill>
              </a:rPr>
              <a:t> </a:t>
            </a:r>
            <a:r>
              <a:rPr lang="it-IT" b="1" i="1" dirty="0" err="1" smtClean="0">
                <a:solidFill>
                  <a:schemeClr val="accent6">
                    <a:lumMod val="50000"/>
                  </a:schemeClr>
                </a:solidFill>
              </a:rPr>
              <a:t>at</a:t>
            </a:r>
            <a:r>
              <a:rPr lang="it-IT" b="1" i="1" dirty="0" smtClean="0">
                <a:solidFill>
                  <a:schemeClr val="accent6">
                    <a:lumMod val="50000"/>
                  </a:schemeClr>
                </a:solidFill>
              </a:rPr>
              <a:t> </a:t>
            </a:r>
            <a:r>
              <a:rPr lang="it-IT" b="1" i="1" dirty="0" smtClean="0">
                <a:solidFill>
                  <a:schemeClr val="accent6">
                    <a:lumMod val="50000"/>
                  </a:schemeClr>
                </a:solidFill>
              </a:rPr>
              <a:t>far </a:t>
            </a:r>
            <a:r>
              <a:rPr lang="it-IT" b="1" i="1" dirty="0" err="1" smtClean="0">
                <a:solidFill>
                  <a:schemeClr val="accent6">
                    <a:lumMod val="50000"/>
                  </a:schemeClr>
                </a:solidFill>
              </a:rPr>
              <a:t>different</a:t>
            </a:r>
            <a:r>
              <a:rPr lang="it-IT" b="1" i="1" dirty="0">
                <a:solidFill>
                  <a:schemeClr val="accent6">
                    <a:lumMod val="50000"/>
                  </a:schemeClr>
                </a:solidFill>
              </a:rPr>
              <a:t> </a:t>
            </a:r>
            <a:br>
              <a:rPr lang="it-IT" b="1" i="1" dirty="0">
                <a:solidFill>
                  <a:schemeClr val="accent6">
                    <a:lumMod val="50000"/>
                  </a:schemeClr>
                </a:solidFill>
              </a:rPr>
            </a:br>
            <a:r>
              <a:rPr lang="it-IT" b="1" i="1" dirty="0" err="1">
                <a:solidFill>
                  <a:schemeClr val="accent6">
                    <a:lumMod val="50000"/>
                  </a:schemeClr>
                </a:solidFill>
              </a:rPr>
              <a:t>azimuth</a:t>
            </a:r>
            <a:r>
              <a:rPr lang="it-IT" b="1" i="1" dirty="0">
                <a:solidFill>
                  <a:schemeClr val="accent6">
                    <a:lumMod val="50000"/>
                  </a:schemeClr>
                </a:solidFill>
              </a:rPr>
              <a:t> angle</a:t>
            </a:r>
            <a:endParaRPr lang="it-IT" b="1" i="1" dirty="0">
              <a:solidFill>
                <a:schemeClr val="accent6">
                  <a:lumMod val="50000"/>
                </a:schemeClr>
              </a:solidFill>
            </a:endParaRPr>
          </a:p>
        </p:txBody>
      </p:sp>
      <p:pic>
        <p:nvPicPr>
          <p:cNvPr id="1026" name="Picture 2" descr="Image result for satellite  orbit colombo link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276872"/>
            <a:ext cx="2552485" cy="3386296"/>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50</a:t>
            </a:fld>
            <a:endParaRPr lang="it-IT"/>
          </a:p>
        </p:txBody>
      </p:sp>
      <p:sp>
        <p:nvSpPr>
          <p:cNvPr id="6" name="Segnaposto data 5"/>
          <p:cNvSpPr>
            <a:spLocks noGrp="1"/>
          </p:cNvSpPr>
          <p:nvPr>
            <p:ph type="dt" sz="half" idx="10"/>
          </p:nvPr>
        </p:nvSpPr>
        <p:spPr/>
        <p:txBody>
          <a:bodyPr/>
          <a:lstStyle/>
          <a:p>
            <a:r>
              <a:rPr lang="it-IT" dirty="0" smtClean="0"/>
              <a:t>22/09/2019</a:t>
            </a:r>
            <a:endParaRPr lang="it-IT" dirty="0"/>
          </a:p>
        </p:txBody>
      </p:sp>
    </p:spTree>
    <p:extLst>
      <p:ext uri="{BB962C8B-B14F-4D97-AF65-F5344CB8AC3E}">
        <p14:creationId xmlns:p14="http://schemas.microsoft.com/office/powerpoint/2010/main" val="28121442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Conclusions</a:t>
            </a:r>
            <a:endParaRPr lang="it-IT" dirty="0"/>
          </a:p>
        </p:txBody>
      </p:sp>
      <p:sp>
        <p:nvSpPr>
          <p:cNvPr id="3" name="Segnaposto contenuto 2"/>
          <p:cNvSpPr>
            <a:spLocks noGrp="1"/>
          </p:cNvSpPr>
          <p:nvPr>
            <p:ph idx="1"/>
          </p:nvPr>
        </p:nvSpPr>
        <p:spPr/>
        <p:txBody>
          <a:bodyPr>
            <a:normAutofit fontScale="92500" lnSpcReduction="20000"/>
          </a:bodyPr>
          <a:lstStyle/>
          <a:p>
            <a:r>
              <a:rPr lang="it-IT" sz="2800" b="1" i="1" dirty="0" smtClean="0">
                <a:effectLst>
                  <a:outerShdw blurRad="38100" dist="38100" dir="2700000" algn="tl">
                    <a:srgbClr val="000000">
                      <a:alpha val="43137"/>
                    </a:srgbClr>
                  </a:outerShdw>
                </a:effectLst>
              </a:rPr>
              <a:t>The tau neutrino </a:t>
            </a:r>
            <a:r>
              <a:rPr lang="it-IT" sz="2800" b="1" i="1" dirty="0" err="1" smtClean="0">
                <a:effectLst>
                  <a:outerShdw blurRad="38100" dist="38100" dir="2700000" algn="tl">
                    <a:srgbClr val="000000">
                      <a:alpha val="43137"/>
                    </a:srgbClr>
                  </a:outerShdw>
                </a:effectLst>
              </a:rPr>
              <a:t>Astronomy</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it</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is</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beyond</a:t>
            </a:r>
            <a:r>
              <a:rPr lang="it-IT" sz="2800" b="1" i="1" dirty="0" smtClean="0">
                <a:effectLst>
                  <a:outerShdw blurRad="38100" dist="38100" dir="2700000" algn="tl">
                    <a:srgbClr val="000000">
                      <a:alpha val="43137"/>
                    </a:srgbClr>
                  </a:outerShdw>
                </a:effectLst>
              </a:rPr>
              <a:t> the </a:t>
            </a:r>
            <a:r>
              <a:rPr lang="it-IT" sz="2800" b="1" i="1" dirty="0" err="1" smtClean="0">
                <a:effectLst>
                  <a:outerShdw blurRad="38100" dist="38100" dir="2700000" algn="tl">
                    <a:srgbClr val="000000">
                      <a:alpha val="43137"/>
                    </a:srgbClr>
                  </a:outerShdw>
                </a:effectLst>
              </a:rPr>
              <a:t>edge</a:t>
            </a:r>
            <a:endParaRPr lang="it-IT" sz="2800" b="1" i="1" dirty="0" smtClean="0">
              <a:effectLst>
                <a:outerShdw blurRad="38100" dist="38100" dir="2700000" algn="tl">
                  <a:srgbClr val="000000">
                    <a:alpha val="43137"/>
                  </a:srgbClr>
                </a:outerShdw>
              </a:effectLst>
            </a:endParaRPr>
          </a:p>
          <a:p>
            <a:r>
              <a:rPr lang="it-IT" sz="2800" b="1" i="1" dirty="0" smtClean="0">
                <a:effectLst>
                  <a:outerShdw blurRad="38100" dist="38100" dir="2700000" algn="tl">
                    <a:srgbClr val="000000">
                      <a:alpha val="43137"/>
                    </a:srgbClr>
                  </a:outerShdw>
                </a:effectLst>
              </a:rPr>
              <a:t>Anita </a:t>
            </a:r>
            <a:r>
              <a:rPr lang="it-IT" sz="2800" b="1" i="1" dirty="0" err="1" smtClean="0">
                <a:effectLst>
                  <a:outerShdw blurRad="38100" dist="38100" dir="2700000" algn="tl">
                    <a:srgbClr val="000000">
                      <a:alpha val="43137"/>
                    </a:srgbClr>
                  </a:outerShdw>
                </a:effectLst>
              </a:rPr>
              <a:t>might</a:t>
            </a:r>
            <a:r>
              <a:rPr lang="it-IT" sz="2800" b="1" i="1" dirty="0" smtClean="0">
                <a:effectLst>
                  <a:outerShdw blurRad="38100" dist="38100" dir="2700000" algn="tl">
                    <a:srgbClr val="000000">
                      <a:alpha val="43137"/>
                    </a:srgbClr>
                  </a:outerShdw>
                </a:effectLst>
              </a:rPr>
              <a:t> be </a:t>
            </a:r>
            <a:r>
              <a:rPr lang="it-IT" sz="2800" b="1" i="1" dirty="0" err="1" smtClean="0">
                <a:effectLst>
                  <a:outerShdw blurRad="38100" dist="38100" dir="2700000" algn="tl">
                    <a:srgbClr val="000000">
                      <a:alpha val="43137"/>
                    </a:srgbClr>
                  </a:outerShdw>
                </a:effectLst>
              </a:rPr>
              <a:t>observing</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one</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such</a:t>
            </a:r>
            <a:r>
              <a:rPr lang="it-IT" sz="2800" b="1" i="1" dirty="0" smtClean="0">
                <a:effectLst>
                  <a:outerShdw blurRad="38100" dist="38100" dir="2700000" algn="tl">
                    <a:srgbClr val="000000">
                      <a:alpha val="43137"/>
                    </a:srgbClr>
                  </a:outerShdw>
                </a:effectLst>
              </a:rPr>
              <a:t> a tau </a:t>
            </a:r>
            <a:r>
              <a:rPr lang="it-IT" sz="2800" b="1" i="1" dirty="0" err="1" smtClean="0">
                <a:effectLst>
                  <a:outerShdw blurRad="38100" dist="38100" dir="2700000" algn="tl">
                    <a:srgbClr val="000000">
                      <a:alpha val="43137"/>
                    </a:srgbClr>
                  </a:outerShdw>
                </a:effectLst>
              </a:rPr>
              <a:t>signal</a:t>
            </a:r>
            <a:endParaRPr lang="it-IT" sz="2800" b="1" i="1" dirty="0" smtClean="0">
              <a:effectLst>
                <a:outerShdw blurRad="38100" dist="38100" dir="2700000" algn="tl">
                  <a:srgbClr val="000000">
                    <a:alpha val="43137"/>
                  </a:srgbClr>
                </a:outerShdw>
              </a:effectLst>
            </a:endParaRPr>
          </a:p>
          <a:p>
            <a:r>
              <a:rPr lang="it-IT" sz="2800" b="1" i="1" dirty="0" smtClean="0">
                <a:effectLst>
                  <a:outerShdw blurRad="38100" dist="38100" dir="2700000" algn="tl">
                    <a:srgbClr val="000000">
                      <a:alpha val="43137"/>
                    </a:srgbClr>
                  </a:outerShdw>
                </a:effectLst>
              </a:rPr>
              <a:t>Array detector </a:t>
            </a:r>
            <a:r>
              <a:rPr lang="it-IT" sz="2800" b="1" i="1" dirty="0" err="1" smtClean="0">
                <a:effectLst>
                  <a:outerShdw blurRad="38100" dist="38100" dir="2700000" algn="tl">
                    <a:srgbClr val="000000">
                      <a:alpha val="43137"/>
                    </a:srgbClr>
                  </a:outerShdw>
                </a:effectLst>
              </a:rPr>
              <a:t>as</a:t>
            </a:r>
            <a:r>
              <a:rPr lang="it-IT" sz="2800" b="1" i="1" dirty="0" smtClean="0">
                <a:effectLst>
                  <a:outerShdw blurRad="38100" dist="38100" dir="2700000" algn="tl">
                    <a:srgbClr val="000000">
                      <a:alpha val="43137"/>
                    </a:srgbClr>
                  </a:outerShdw>
                </a:effectLst>
              </a:rPr>
              <a:t> GRAND and ASHRA and POEMMA, AUGER:  </a:t>
            </a:r>
            <a:r>
              <a:rPr lang="it-IT" sz="2800" b="1" i="1" dirty="0" err="1" smtClean="0">
                <a:effectLst>
                  <a:outerShdw blurRad="38100" dist="38100" dir="2700000" algn="tl">
                    <a:srgbClr val="000000">
                      <a:alpha val="43137"/>
                    </a:srgbClr>
                  </a:outerShdw>
                </a:effectLst>
              </a:rPr>
              <a:t>may</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discover</a:t>
            </a:r>
            <a:r>
              <a:rPr lang="it-IT" sz="2800" b="1" i="1" dirty="0" smtClean="0">
                <a:effectLst>
                  <a:outerShdw blurRad="38100" dist="38100" dir="2700000" algn="tl">
                    <a:srgbClr val="000000">
                      <a:alpha val="43137"/>
                    </a:srgbClr>
                  </a:outerShdw>
                </a:effectLst>
              </a:rPr>
              <a:t>  the tau </a:t>
            </a:r>
            <a:r>
              <a:rPr lang="it-IT" sz="2800" b="1" i="1" dirty="0" err="1" smtClean="0">
                <a:effectLst>
                  <a:outerShdw blurRad="38100" dist="38100" dir="2700000" algn="tl">
                    <a:srgbClr val="000000">
                      <a:alpha val="43137"/>
                    </a:srgbClr>
                  </a:outerShdw>
                </a:effectLst>
              </a:rPr>
              <a:t>signal</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among</a:t>
            </a:r>
            <a:r>
              <a:rPr lang="it-IT" sz="2800" b="1" i="1" dirty="0" smtClean="0">
                <a:effectLst>
                  <a:outerShdw blurRad="38100" dist="38100" dir="2700000" algn="tl">
                    <a:srgbClr val="000000">
                      <a:alpha val="43137"/>
                    </a:srgbClr>
                  </a:outerShdw>
                </a:effectLst>
              </a:rPr>
              <a:t> the High </a:t>
            </a:r>
            <a:r>
              <a:rPr lang="it-IT" sz="2800" b="1" i="1" dirty="0" err="1" smtClean="0">
                <a:effectLst>
                  <a:outerShdw blurRad="38100" dist="38100" dir="2700000" algn="tl">
                    <a:srgbClr val="000000">
                      <a:alpha val="43137"/>
                    </a:srgbClr>
                  </a:outerShdw>
                </a:effectLst>
              </a:rPr>
              <a:t>Altitude</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Hadron</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Airshower</a:t>
            </a:r>
            <a:r>
              <a:rPr lang="it-IT" sz="2800" b="1" i="1" dirty="0" smtClean="0">
                <a:effectLst>
                  <a:outerShdw blurRad="38100" dist="38100" dir="2700000" algn="tl">
                    <a:srgbClr val="000000">
                      <a:alpha val="43137"/>
                    </a:srgbClr>
                  </a:outerShdw>
                </a:effectLst>
              </a:rPr>
              <a:t> : </a:t>
            </a:r>
          </a:p>
          <a:p>
            <a:r>
              <a:rPr lang="it-IT" sz="3900" b="1" i="1" dirty="0" smtClean="0">
                <a:solidFill>
                  <a:srgbClr val="FF0000"/>
                </a:solidFill>
                <a:effectLst>
                  <a:outerShdw blurRad="38100" dist="38100" dir="2700000" algn="tl">
                    <a:srgbClr val="000000">
                      <a:alpha val="43137"/>
                    </a:srgbClr>
                  </a:outerShdw>
                </a:effectLst>
              </a:rPr>
              <a:t>ETNA   MUON S  array  </a:t>
            </a:r>
            <a:r>
              <a:rPr lang="it-IT" sz="3900" b="1" i="1" dirty="0" err="1" smtClean="0">
                <a:solidFill>
                  <a:srgbClr val="FF0000"/>
                </a:solidFill>
                <a:effectLst>
                  <a:outerShdw blurRad="38100" dist="38100" dir="2700000" algn="tl">
                    <a:srgbClr val="000000">
                      <a:alpha val="43137"/>
                    </a:srgbClr>
                  </a:outerShdw>
                </a:effectLst>
              </a:rPr>
              <a:t>may</a:t>
            </a:r>
            <a:r>
              <a:rPr lang="it-IT" sz="3900" b="1" i="1" dirty="0" smtClean="0">
                <a:solidFill>
                  <a:srgbClr val="FF0000"/>
                </a:solidFill>
                <a:effectLst>
                  <a:outerShdw blurRad="38100" dist="38100" dir="2700000" algn="tl">
                    <a:srgbClr val="000000">
                      <a:alpha val="43137"/>
                    </a:srgbClr>
                  </a:outerShdw>
                </a:effectLst>
              </a:rPr>
              <a:t> SEE  ALSO TAU </a:t>
            </a:r>
            <a:r>
              <a:rPr lang="it-IT" sz="3900" b="1" i="1" dirty="0" err="1" smtClean="0">
                <a:solidFill>
                  <a:srgbClr val="FF0000"/>
                </a:solidFill>
                <a:effectLst>
                  <a:outerShdw blurRad="38100" dist="38100" dir="2700000" algn="tl">
                    <a:srgbClr val="000000">
                      <a:alpha val="43137"/>
                    </a:srgbClr>
                  </a:outerShdw>
                </a:effectLst>
              </a:rPr>
              <a:t>at</a:t>
            </a:r>
            <a:r>
              <a:rPr lang="it-IT" sz="3900" b="1" i="1" dirty="0" smtClean="0">
                <a:solidFill>
                  <a:srgbClr val="FF0000"/>
                </a:solidFill>
                <a:effectLst>
                  <a:outerShdw blurRad="38100" dist="38100" dir="2700000" algn="tl">
                    <a:srgbClr val="000000">
                      <a:alpha val="43137"/>
                    </a:srgbClr>
                  </a:outerShdw>
                </a:effectLst>
              </a:rPr>
              <a:t> </a:t>
            </a:r>
            <a:r>
              <a:rPr lang="it-IT" sz="3900" b="1" i="1" dirty="0" err="1" smtClean="0">
                <a:solidFill>
                  <a:srgbClr val="FF0000"/>
                </a:solidFill>
                <a:effectLst>
                  <a:outerShdw blurRad="38100" dist="38100" dir="2700000" algn="tl">
                    <a:srgbClr val="000000">
                      <a:alpha val="43137"/>
                    </a:srgbClr>
                  </a:outerShdw>
                </a:effectLst>
              </a:rPr>
              <a:t>tens</a:t>
            </a:r>
            <a:r>
              <a:rPr lang="it-IT" sz="3900" b="1" i="1" dirty="0" smtClean="0">
                <a:solidFill>
                  <a:srgbClr val="FF0000"/>
                </a:solidFill>
                <a:effectLst>
                  <a:outerShdw blurRad="38100" dist="38100" dir="2700000" algn="tl">
                    <a:srgbClr val="000000">
                      <a:alpha val="43137"/>
                    </a:srgbClr>
                  </a:outerShdw>
                </a:effectLst>
              </a:rPr>
              <a:t> </a:t>
            </a:r>
            <a:r>
              <a:rPr lang="it-IT" sz="3900" b="1" i="1" dirty="0" err="1" smtClean="0">
                <a:solidFill>
                  <a:srgbClr val="FF0000"/>
                </a:solidFill>
                <a:effectLst>
                  <a:outerShdw blurRad="38100" dist="38100" dir="2700000" algn="tl">
                    <a:srgbClr val="000000">
                      <a:alpha val="43137"/>
                    </a:srgbClr>
                  </a:outerShdw>
                </a:effectLst>
              </a:rPr>
              <a:t>PeV</a:t>
            </a:r>
            <a:r>
              <a:rPr lang="it-IT" sz="3900" b="1" i="1" dirty="0" smtClean="0">
                <a:solidFill>
                  <a:srgbClr val="FF0000"/>
                </a:solidFill>
                <a:effectLst>
                  <a:outerShdw blurRad="38100" dist="38100" dir="2700000" algn="tl">
                    <a:srgbClr val="000000">
                      <a:alpha val="43137"/>
                    </a:srgbClr>
                  </a:outerShdw>
                </a:effectLst>
              </a:rPr>
              <a:t> !!</a:t>
            </a:r>
          </a:p>
          <a:p>
            <a:pPr marL="0" indent="0">
              <a:buNone/>
            </a:pPr>
            <a:r>
              <a:rPr lang="it-IT" sz="2800" b="1" i="1" dirty="0" smtClean="0">
                <a:effectLst>
                  <a:outerShdw blurRad="38100" dist="38100" dir="2700000" algn="tl">
                    <a:srgbClr val="000000">
                      <a:alpha val="43137"/>
                    </a:srgbClr>
                  </a:outerShdw>
                </a:effectLst>
              </a:rPr>
              <a:t>From </a:t>
            </a:r>
            <a:r>
              <a:rPr lang="it-IT" sz="2800" b="1" i="1" dirty="0" err="1" smtClean="0">
                <a:effectLst>
                  <a:outerShdw blurRad="38100" dist="38100" dir="2700000" algn="tl">
                    <a:srgbClr val="000000">
                      <a:alpha val="43137"/>
                    </a:srgbClr>
                  </a:outerShdw>
                </a:effectLst>
              </a:rPr>
              <a:t>above</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looking</a:t>
            </a:r>
            <a:r>
              <a:rPr lang="it-IT" sz="2800" b="1" i="1" dirty="0" smtClean="0">
                <a:effectLst>
                  <a:outerShdw blurRad="38100" dist="38100" dir="2700000" algn="tl">
                    <a:srgbClr val="000000">
                      <a:alpha val="43137"/>
                    </a:srgbClr>
                  </a:outerShdw>
                </a:effectLst>
              </a:rPr>
              <a:t> </a:t>
            </a:r>
            <a:r>
              <a:rPr lang="it-IT" sz="2800" b="1" i="1" dirty="0" err="1" smtClean="0">
                <a:effectLst>
                  <a:outerShdw blurRad="38100" dist="38100" dir="2700000" algn="tl">
                    <a:srgbClr val="000000">
                      <a:alpha val="43137"/>
                    </a:srgbClr>
                  </a:outerShdw>
                </a:effectLst>
              </a:rPr>
              <a:t>below</a:t>
            </a:r>
            <a:r>
              <a:rPr lang="it-IT" sz="2800" b="1" i="1" dirty="0" smtClean="0">
                <a:effectLst>
                  <a:outerShdw blurRad="38100" dist="38100" dir="2700000" algn="tl">
                    <a:srgbClr val="000000">
                      <a:alpha val="43137"/>
                    </a:srgbClr>
                  </a:outerShdw>
                </a:effectLst>
              </a:rPr>
              <a:t>.</a:t>
            </a:r>
          </a:p>
          <a:p>
            <a:pPr marL="0" indent="0">
              <a:buNone/>
            </a:pPr>
            <a:r>
              <a:rPr lang="it-IT" sz="2800" b="1" i="1" dirty="0" err="1" smtClean="0">
                <a:effectLst>
                  <a:outerShdw blurRad="38100" dist="38100" dir="2700000" algn="tl">
                    <a:srgbClr val="000000">
                      <a:alpha val="43137"/>
                    </a:srgbClr>
                  </a:outerShdw>
                </a:effectLst>
              </a:rPr>
              <a:t>Splitted</a:t>
            </a:r>
            <a:r>
              <a:rPr lang="it-IT" sz="2800" b="1" i="1" dirty="0" smtClean="0">
                <a:effectLst>
                  <a:outerShdw blurRad="38100" dist="38100" dir="2700000" algn="tl">
                    <a:srgbClr val="000000">
                      <a:alpha val="43137"/>
                    </a:srgbClr>
                  </a:outerShdw>
                </a:effectLst>
              </a:rPr>
              <a:t> jet </a:t>
            </a:r>
            <a:r>
              <a:rPr lang="it-IT" sz="2800" b="1" i="1" dirty="0" err="1" smtClean="0">
                <a:effectLst>
                  <a:outerShdw blurRad="38100" dist="38100" dir="2700000" algn="tl">
                    <a:srgbClr val="000000">
                      <a:alpha val="43137"/>
                    </a:srgbClr>
                  </a:outerShdw>
                </a:effectLst>
              </a:rPr>
              <a:t>corns</a:t>
            </a:r>
            <a:r>
              <a:rPr lang="it-IT" sz="2800" b="1" i="1" dirty="0" smtClean="0">
                <a:effectLst>
                  <a:outerShdw blurRad="38100" dist="38100" dir="2700000" algn="tl">
                    <a:srgbClr val="000000">
                      <a:alpha val="43137"/>
                    </a:srgbClr>
                  </a:outerShdw>
                </a:effectLst>
              </a:rPr>
              <a:t> are the </a:t>
            </a:r>
            <a:r>
              <a:rPr lang="it-IT" sz="2800" b="1" i="1" dirty="0" err="1" smtClean="0">
                <a:effectLst>
                  <a:outerShdw blurRad="38100" dist="38100" dir="2700000" algn="tl">
                    <a:srgbClr val="000000">
                      <a:alpha val="43137"/>
                    </a:srgbClr>
                  </a:outerShdw>
                </a:effectLst>
              </a:rPr>
              <a:t>imprint</a:t>
            </a:r>
            <a:r>
              <a:rPr lang="it-IT" sz="2800" b="1" i="1" dirty="0" smtClean="0">
                <a:effectLst>
                  <a:outerShdw blurRad="38100" dist="38100" dir="2700000" algn="tl">
                    <a:srgbClr val="000000">
                      <a:alpha val="43137"/>
                    </a:srgbClr>
                  </a:outerShdw>
                </a:effectLst>
              </a:rPr>
              <a:t>. POEMMA;</a:t>
            </a:r>
          </a:p>
          <a:p>
            <a:pPr marL="0" indent="0">
              <a:buNone/>
            </a:pPr>
            <a:r>
              <a:rPr lang="it-IT" sz="2800" b="1" i="1" dirty="0" err="1" smtClean="0">
                <a:solidFill>
                  <a:srgbClr val="FF0000"/>
                </a:solidFill>
                <a:effectLst>
                  <a:outerShdw blurRad="38100" dist="38100" dir="2700000" algn="tl">
                    <a:srgbClr val="000000">
                      <a:alpha val="43137"/>
                    </a:srgbClr>
                  </a:outerShdw>
                </a:effectLst>
              </a:rPr>
              <a:t>They</a:t>
            </a:r>
            <a:r>
              <a:rPr lang="it-IT" sz="2800" b="1" i="1" dirty="0" smtClean="0">
                <a:solidFill>
                  <a:srgbClr val="FF0000"/>
                </a:solidFill>
                <a:effectLst>
                  <a:outerShdw blurRad="38100" dist="38100" dir="2700000" algn="tl">
                    <a:srgbClr val="000000">
                      <a:alpha val="43137"/>
                    </a:srgbClr>
                  </a:outerShdw>
                </a:effectLst>
              </a:rPr>
              <a:t> </a:t>
            </a:r>
            <a:r>
              <a:rPr lang="it-IT" sz="2800" b="1" i="1" dirty="0" err="1" smtClean="0">
                <a:solidFill>
                  <a:srgbClr val="FF0000"/>
                </a:solidFill>
                <a:effectLst>
                  <a:outerShdw blurRad="38100" dist="38100" dir="2700000" algn="tl">
                    <a:srgbClr val="000000">
                      <a:alpha val="43137"/>
                    </a:srgbClr>
                  </a:outerShdw>
                </a:effectLst>
              </a:rPr>
              <a:t>need</a:t>
            </a:r>
            <a:r>
              <a:rPr lang="it-IT" sz="2800" b="1" i="1" dirty="0" smtClean="0">
                <a:solidFill>
                  <a:srgbClr val="FF0000"/>
                </a:solidFill>
                <a:effectLst>
                  <a:outerShdw blurRad="38100" dist="38100" dir="2700000" algn="tl">
                    <a:srgbClr val="000000">
                      <a:alpha val="43137"/>
                    </a:srgbClr>
                  </a:outerShdw>
                </a:effectLst>
              </a:rPr>
              <a:t> a twin </a:t>
            </a:r>
            <a:r>
              <a:rPr lang="it-IT" sz="2800" b="1" i="1" dirty="0" err="1" smtClean="0">
                <a:solidFill>
                  <a:srgbClr val="FF0000"/>
                </a:solidFill>
                <a:effectLst>
                  <a:outerShdw blurRad="38100" dist="38100" dir="2700000" algn="tl">
                    <a:srgbClr val="000000">
                      <a:alpha val="43137"/>
                    </a:srgbClr>
                  </a:outerShdw>
                </a:effectLst>
              </a:rPr>
              <a:t>vertical</a:t>
            </a:r>
            <a:r>
              <a:rPr lang="it-IT" sz="2800" b="1" i="1" dirty="0" smtClean="0">
                <a:solidFill>
                  <a:srgbClr val="FF0000"/>
                </a:solidFill>
                <a:effectLst>
                  <a:outerShdw blurRad="38100" dist="38100" dir="2700000" algn="tl">
                    <a:srgbClr val="000000">
                      <a:alpha val="43137"/>
                    </a:srgbClr>
                  </a:outerShdw>
                </a:effectLst>
              </a:rPr>
              <a:t> (</a:t>
            </a:r>
            <a:r>
              <a:rPr lang="it-IT" sz="2800" b="1" i="1" dirty="0" err="1" smtClean="0">
                <a:solidFill>
                  <a:srgbClr val="FF0000"/>
                </a:solidFill>
                <a:effectLst>
                  <a:outerShdw blurRad="38100" dist="38100" dir="2700000" algn="tl">
                    <a:srgbClr val="000000">
                      <a:alpha val="43137"/>
                    </a:srgbClr>
                  </a:outerShdw>
                </a:effectLst>
              </a:rPr>
              <a:t>zenith</a:t>
            </a:r>
            <a:r>
              <a:rPr lang="it-IT" sz="2800" b="1" i="1" dirty="0" smtClean="0">
                <a:solidFill>
                  <a:srgbClr val="FF0000"/>
                </a:solidFill>
                <a:effectLst>
                  <a:outerShdw blurRad="38100" dist="38100" dir="2700000" algn="tl">
                    <a:srgbClr val="000000">
                      <a:alpha val="43137"/>
                    </a:srgbClr>
                  </a:outerShdw>
                </a:effectLst>
              </a:rPr>
              <a:t>) </a:t>
            </a:r>
            <a:r>
              <a:rPr lang="it-IT" sz="2800" b="1" i="1" dirty="0" err="1" smtClean="0">
                <a:solidFill>
                  <a:srgbClr val="FF0000"/>
                </a:solidFill>
                <a:effectLst>
                  <a:outerShdw blurRad="38100" dist="38100" dir="2700000" algn="tl">
                    <a:srgbClr val="000000">
                      <a:alpha val="43137"/>
                    </a:srgbClr>
                  </a:outerShdw>
                </a:effectLst>
              </a:rPr>
              <a:t>not</a:t>
            </a:r>
            <a:r>
              <a:rPr lang="it-IT" sz="2800" b="1" i="1" dirty="0" smtClean="0">
                <a:solidFill>
                  <a:srgbClr val="FF0000"/>
                </a:solidFill>
                <a:effectLst>
                  <a:outerShdw blurRad="38100" dist="38100" dir="2700000" algn="tl">
                    <a:srgbClr val="000000">
                      <a:alpha val="43137"/>
                    </a:srgbClr>
                  </a:outerShdw>
                </a:effectLst>
              </a:rPr>
              <a:t> </a:t>
            </a:r>
            <a:r>
              <a:rPr lang="it-IT" sz="2800" b="1" i="1" dirty="0" err="1" smtClean="0">
                <a:solidFill>
                  <a:srgbClr val="FF0000"/>
                </a:solidFill>
                <a:effectLst>
                  <a:outerShdw blurRad="38100" dist="38100" dir="2700000" algn="tl">
                    <a:srgbClr val="000000">
                      <a:alpha val="43137"/>
                    </a:srgbClr>
                  </a:outerShdw>
                </a:effectLst>
              </a:rPr>
              <a:t>horizontal</a:t>
            </a:r>
            <a:r>
              <a:rPr lang="it-IT" sz="2800" b="1" i="1" dirty="0" smtClean="0">
                <a:solidFill>
                  <a:srgbClr val="FF0000"/>
                </a:solidFill>
                <a:effectLst>
                  <a:outerShdw blurRad="38100" dist="38100" dir="2700000" algn="tl">
                    <a:srgbClr val="000000">
                      <a:alpha val="43137"/>
                    </a:srgbClr>
                  </a:outerShdw>
                </a:effectLst>
              </a:rPr>
              <a:t> twin satellite  to </a:t>
            </a:r>
            <a:r>
              <a:rPr lang="it-IT" sz="2800" b="1" i="1" dirty="0" err="1" smtClean="0">
                <a:solidFill>
                  <a:srgbClr val="FF0000"/>
                </a:solidFill>
                <a:effectLst>
                  <a:outerShdw blurRad="38100" dist="38100" dir="2700000" algn="tl">
                    <a:srgbClr val="000000">
                      <a:alpha val="43137"/>
                    </a:srgbClr>
                  </a:outerShdw>
                </a:effectLst>
              </a:rPr>
              <a:t>disentangle</a:t>
            </a:r>
            <a:r>
              <a:rPr lang="it-IT" sz="2800" b="1" i="1" dirty="0" smtClean="0">
                <a:solidFill>
                  <a:srgbClr val="FF0000"/>
                </a:solidFill>
                <a:effectLst>
                  <a:outerShdw blurRad="38100" dist="38100" dir="2700000" algn="tl">
                    <a:srgbClr val="000000">
                      <a:alpha val="43137"/>
                    </a:srgbClr>
                  </a:outerShdw>
                </a:effectLst>
              </a:rPr>
              <a:t> UHECR from tau </a:t>
            </a:r>
            <a:r>
              <a:rPr lang="it-IT" sz="2800" b="1" i="1" dirty="0" err="1" smtClean="0">
                <a:solidFill>
                  <a:srgbClr val="FF0000"/>
                </a:solidFill>
                <a:effectLst>
                  <a:outerShdw blurRad="38100" dist="38100" dir="2700000" algn="tl">
                    <a:srgbClr val="000000">
                      <a:alpha val="43137"/>
                    </a:srgbClr>
                  </a:outerShdw>
                </a:effectLst>
              </a:rPr>
              <a:t>ones</a:t>
            </a:r>
            <a:r>
              <a:rPr lang="it-IT" sz="2800" b="1" i="1" dirty="0" smtClean="0">
                <a:solidFill>
                  <a:srgbClr val="FF0000"/>
                </a:solidFill>
                <a:effectLst>
                  <a:outerShdw blurRad="38100" dist="38100" dir="2700000" algn="tl">
                    <a:srgbClr val="000000">
                      <a:alpha val="43137"/>
                    </a:srgbClr>
                  </a:outerShdw>
                </a:effectLst>
              </a:rPr>
              <a:t>,</a:t>
            </a:r>
          </a:p>
          <a:p>
            <a:pPr marL="0" indent="0">
              <a:buNone/>
            </a:pPr>
            <a:endParaRPr lang="it-IT" dirty="0"/>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51</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5601781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0912" y="2132856"/>
            <a:ext cx="8229600" cy="1143000"/>
          </a:xfrm>
        </p:spPr>
        <p:txBody>
          <a:bodyPr>
            <a:normAutofit fontScale="90000"/>
          </a:bodyPr>
          <a:lstStyle/>
          <a:p>
            <a:r>
              <a:rPr lang="it-IT" b="1" i="1" dirty="0" smtClean="0"/>
              <a:t>In brief ,</a:t>
            </a:r>
            <a:br>
              <a:rPr lang="it-IT" b="1" i="1" dirty="0" smtClean="0"/>
            </a:br>
            <a:r>
              <a:rPr lang="it-IT" b="1" i="1" dirty="0" smtClean="0"/>
              <a:t> the </a:t>
            </a:r>
            <a:r>
              <a:rPr lang="it-IT" b="1" i="1" dirty="0" smtClean="0">
                <a:solidFill>
                  <a:schemeClr val="accent3">
                    <a:lumMod val="75000"/>
                  </a:schemeClr>
                </a:solidFill>
              </a:rPr>
              <a:t>Earth </a:t>
            </a:r>
            <a:r>
              <a:rPr lang="it-IT" b="1" i="1" dirty="0" err="1" smtClean="0">
                <a:solidFill>
                  <a:schemeClr val="accent3">
                    <a:lumMod val="75000"/>
                  </a:schemeClr>
                </a:solidFill>
              </a:rPr>
              <a:t>is</a:t>
            </a:r>
            <a:r>
              <a:rPr lang="it-IT" b="1" i="1" dirty="0" smtClean="0">
                <a:solidFill>
                  <a:schemeClr val="accent3">
                    <a:lumMod val="75000"/>
                  </a:schemeClr>
                </a:solidFill>
              </a:rPr>
              <a:t> the </a:t>
            </a:r>
            <a:r>
              <a:rPr lang="it-IT" b="1" i="1" dirty="0" err="1" smtClean="0">
                <a:solidFill>
                  <a:schemeClr val="accent3">
                    <a:lumMod val="75000"/>
                  </a:schemeClr>
                </a:solidFill>
              </a:rPr>
              <a:t>sky</a:t>
            </a:r>
            <a:r>
              <a:rPr lang="it-IT" b="1" i="1" dirty="0" smtClean="0">
                <a:solidFill>
                  <a:schemeClr val="accent3">
                    <a:lumMod val="75000"/>
                  </a:schemeClr>
                </a:solidFill>
              </a:rPr>
              <a:t> of the </a:t>
            </a:r>
            <a:r>
              <a:rPr lang="it-IT" b="1" i="1" dirty="0" err="1" smtClean="0">
                <a:solidFill>
                  <a:schemeClr val="accent3">
                    <a:lumMod val="75000"/>
                  </a:schemeClr>
                </a:solidFill>
              </a:rPr>
              <a:t>sky</a:t>
            </a:r>
            <a:r>
              <a:rPr lang="it-IT" b="1" i="1" dirty="0" smtClean="0"/>
              <a:t/>
            </a:r>
            <a:br>
              <a:rPr lang="it-IT" b="1" i="1" dirty="0" smtClean="0"/>
            </a:br>
            <a:r>
              <a:rPr lang="it-IT" b="1" i="1" dirty="0" smtClean="0">
                <a:solidFill>
                  <a:schemeClr val="tx2">
                    <a:lumMod val="75000"/>
                  </a:schemeClr>
                </a:solidFill>
              </a:rPr>
              <a:t>or </a:t>
            </a:r>
            <a:r>
              <a:rPr lang="it-IT" b="1" i="1" dirty="0" err="1" smtClean="0">
                <a:solidFill>
                  <a:schemeClr val="tx2">
                    <a:lumMod val="75000"/>
                  </a:schemeClr>
                </a:solidFill>
              </a:rPr>
              <a:t>better</a:t>
            </a:r>
            <a:r>
              <a:rPr lang="it-IT" b="1" i="1" dirty="0" smtClean="0">
                <a:solidFill>
                  <a:schemeClr val="tx2">
                    <a:lumMod val="75000"/>
                  </a:schemeClr>
                </a:solidFill>
              </a:rPr>
              <a:t> to </a:t>
            </a:r>
            <a:r>
              <a:rPr lang="it-IT" b="1" i="1" dirty="0" err="1" smtClean="0">
                <a:solidFill>
                  <a:schemeClr val="tx2">
                    <a:lumMod val="75000"/>
                  </a:schemeClr>
                </a:solidFill>
              </a:rPr>
              <a:t>say</a:t>
            </a:r>
            <a:r>
              <a:rPr lang="it-IT" b="1" i="1" dirty="0" smtClean="0">
                <a:solidFill>
                  <a:schemeClr val="tx2">
                    <a:lumMod val="75000"/>
                  </a:schemeClr>
                </a:solidFill>
              </a:rPr>
              <a:t> </a:t>
            </a:r>
            <a:r>
              <a:rPr lang="it-IT" b="1" i="1" dirty="0" smtClean="0">
                <a:solidFill>
                  <a:schemeClr val="tx2">
                    <a:lumMod val="75000"/>
                  </a:schemeClr>
                </a:solidFill>
              </a:rPr>
              <a:t> </a:t>
            </a:r>
            <a:r>
              <a:rPr lang="it-IT" b="1" i="1" dirty="0" smtClean="0">
                <a:solidFill>
                  <a:schemeClr val="accent3">
                    <a:lumMod val="75000"/>
                  </a:schemeClr>
                </a:solidFill>
              </a:rPr>
              <a:t>the Earth</a:t>
            </a:r>
            <a:r>
              <a:rPr lang="it-IT" b="1" i="1" dirty="0" smtClean="0">
                <a:solidFill>
                  <a:schemeClr val="accent3">
                    <a:lumMod val="75000"/>
                  </a:schemeClr>
                </a:solidFill>
              </a:rPr>
              <a:t/>
            </a:r>
            <a:br>
              <a:rPr lang="it-IT" b="1" i="1" dirty="0" smtClean="0">
                <a:solidFill>
                  <a:schemeClr val="accent3">
                    <a:lumMod val="75000"/>
                  </a:schemeClr>
                </a:solidFill>
              </a:rPr>
            </a:br>
            <a:r>
              <a:rPr lang="it-IT" b="1" i="1" dirty="0" err="1" smtClean="0">
                <a:solidFill>
                  <a:schemeClr val="tx2">
                    <a:lumMod val="75000"/>
                  </a:schemeClr>
                </a:solidFill>
              </a:rPr>
              <a:t>is</a:t>
            </a:r>
            <a:r>
              <a:rPr lang="it-IT" b="1" i="1" dirty="0" smtClean="0">
                <a:solidFill>
                  <a:schemeClr val="tx2">
                    <a:lumMod val="75000"/>
                  </a:schemeClr>
                </a:solidFill>
              </a:rPr>
              <a:t> the </a:t>
            </a:r>
            <a:r>
              <a:rPr lang="it-IT" b="1" i="1" dirty="0" smtClean="0">
                <a:solidFill>
                  <a:schemeClr val="tx2">
                    <a:lumMod val="75000"/>
                  </a:schemeClr>
                </a:solidFill>
              </a:rPr>
              <a:t> </a:t>
            </a:r>
            <a:r>
              <a:rPr lang="it-IT" b="1" i="1" dirty="0" err="1" smtClean="0">
                <a:solidFill>
                  <a:schemeClr val="tx2">
                    <a:lumMod val="75000"/>
                  </a:schemeClr>
                </a:solidFill>
              </a:rPr>
              <a:t>sky</a:t>
            </a:r>
            <a:r>
              <a:rPr lang="it-IT" b="1" i="1" dirty="0" smtClean="0">
                <a:solidFill>
                  <a:schemeClr val="tx2">
                    <a:lumMod val="75000"/>
                  </a:schemeClr>
                </a:solidFill>
              </a:rPr>
              <a:t> of </a:t>
            </a:r>
            <a:r>
              <a:rPr lang="it-IT" b="1" i="1" dirty="0" smtClean="0">
                <a:solidFill>
                  <a:schemeClr val="tx2">
                    <a:lumMod val="75000"/>
                  </a:schemeClr>
                </a:solidFill>
              </a:rPr>
              <a:t> UHE tau </a:t>
            </a:r>
            <a:r>
              <a:rPr lang="it-IT" b="1" i="1" dirty="0" err="1" smtClean="0">
                <a:solidFill>
                  <a:schemeClr val="tx2">
                    <a:lumMod val="75000"/>
                  </a:schemeClr>
                </a:solidFill>
              </a:rPr>
              <a:t>neutrinos</a:t>
            </a:r>
            <a:endParaRPr lang="it-IT" b="1" i="1" dirty="0">
              <a:solidFill>
                <a:schemeClr val="tx2">
                  <a:lumMod val="75000"/>
                </a:schemeClr>
              </a:solidFill>
            </a:endParaRPr>
          </a:p>
        </p:txBody>
      </p:sp>
      <p:sp>
        <p:nvSpPr>
          <p:cNvPr id="3" name="Segnaposto contenuto 2"/>
          <p:cNvSpPr>
            <a:spLocks noGrp="1"/>
          </p:cNvSpPr>
          <p:nvPr>
            <p:ph idx="1"/>
          </p:nvPr>
        </p:nvSpPr>
        <p:spPr>
          <a:xfrm>
            <a:off x="539552" y="3098304"/>
            <a:ext cx="8229600" cy="3759696"/>
          </a:xfrm>
        </p:spPr>
        <p:txBody>
          <a:bodyPr>
            <a:normAutofit/>
          </a:bodyPr>
          <a:lstStyle/>
          <a:p>
            <a:r>
              <a:rPr lang="it-IT" sz="9600" dirty="0" err="1" smtClean="0">
                <a:solidFill>
                  <a:schemeClr val="accent4">
                    <a:lumMod val="50000"/>
                  </a:schemeClr>
                </a:solidFill>
              </a:rPr>
              <a:t>Thank</a:t>
            </a:r>
            <a:r>
              <a:rPr lang="it-IT" sz="9600" dirty="0" smtClean="0">
                <a:solidFill>
                  <a:schemeClr val="accent4">
                    <a:lumMod val="50000"/>
                  </a:schemeClr>
                </a:solidFill>
              </a:rPr>
              <a:t> </a:t>
            </a:r>
            <a:r>
              <a:rPr lang="it-IT" sz="9600" dirty="0" err="1" smtClean="0">
                <a:solidFill>
                  <a:schemeClr val="accent4">
                    <a:lumMod val="50000"/>
                  </a:schemeClr>
                </a:solidFill>
              </a:rPr>
              <a:t>you</a:t>
            </a:r>
            <a:r>
              <a:rPr lang="it-IT" sz="9600" dirty="0" smtClean="0">
                <a:solidFill>
                  <a:schemeClr val="accent4">
                    <a:lumMod val="50000"/>
                  </a:schemeClr>
                </a:solidFill>
              </a:rPr>
              <a:t> for the </a:t>
            </a:r>
            <a:r>
              <a:rPr lang="it-IT" sz="9600" dirty="0" err="1" smtClean="0">
                <a:solidFill>
                  <a:schemeClr val="accent4">
                    <a:lumMod val="50000"/>
                  </a:schemeClr>
                </a:solidFill>
              </a:rPr>
              <a:t>attention</a:t>
            </a:r>
            <a:endParaRPr lang="it-IT" sz="9600" dirty="0">
              <a:solidFill>
                <a:schemeClr val="accent4">
                  <a:lumMod val="50000"/>
                </a:schemeClr>
              </a:solidFill>
            </a:endParaRPr>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52</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37791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53</a:t>
            </a:fld>
            <a:endParaRPr lang="it-IT"/>
          </a:p>
        </p:txBody>
      </p:sp>
    </p:spTree>
    <p:extLst>
      <p:ext uri="{BB962C8B-B14F-4D97-AF65-F5344CB8AC3E}">
        <p14:creationId xmlns:p14="http://schemas.microsoft.com/office/powerpoint/2010/main" val="458955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89" y="1318220"/>
            <a:ext cx="788670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54</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13895758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More </a:t>
            </a:r>
            <a:r>
              <a:rPr lang="it-IT" dirty="0" err="1" smtClean="0"/>
              <a:t>Sudden</a:t>
            </a:r>
            <a:r>
              <a:rPr lang="it-IT" dirty="0" smtClean="0"/>
              <a:t> </a:t>
            </a:r>
            <a:r>
              <a:rPr lang="it-IT" dirty="0" err="1" smtClean="0"/>
              <a:t>cascades</a:t>
            </a:r>
            <a:r>
              <a:rPr lang="it-IT" dirty="0" smtClean="0"/>
              <a:t>  </a:t>
            </a:r>
            <a:r>
              <a:rPr lang="it-IT" dirty="0" err="1" smtClean="0"/>
              <a:t>changes</a:t>
            </a:r>
            <a:endParaRPr lang="it-IT" dirty="0"/>
          </a:p>
        </p:txBody>
      </p:sp>
      <p:pic>
        <p:nvPicPr>
          <p:cNvPr id="87045" name="Picture 5"/>
          <p:cNvPicPr>
            <a:picLocks noChangeAspect="1" noChangeArrowheads="1"/>
          </p:cNvPicPr>
          <p:nvPr/>
        </p:nvPicPr>
        <p:blipFill>
          <a:blip r:embed="rId2"/>
          <a:srcRect/>
          <a:stretch>
            <a:fillRect/>
          </a:stretch>
        </p:blipFill>
        <p:spPr bwMode="auto">
          <a:xfrm>
            <a:off x="122238" y="1143000"/>
            <a:ext cx="9093200" cy="571500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7286644" y="3857629"/>
            <a:ext cx="1928794" cy="1357322"/>
          </a:xfrm>
          <a:prstGeom prst="rect">
            <a:avLst/>
          </a:prstGeom>
          <a:noFill/>
          <a:ln w="9525">
            <a:noFill/>
            <a:miter lim="800000"/>
            <a:headEnd/>
            <a:tailEnd/>
          </a:ln>
          <a:effectLst/>
        </p:spPr>
      </p:pic>
    </p:spTree>
    <p:extLst>
      <p:ext uri="{BB962C8B-B14F-4D97-AF65-F5344CB8AC3E}">
        <p14:creationId xmlns:p14="http://schemas.microsoft.com/office/powerpoint/2010/main" val="26679155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9592" y="704088"/>
            <a:ext cx="7344816" cy="492664"/>
          </a:xfrm>
        </p:spPr>
        <p:txBody>
          <a:bodyPr>
            <a:noAutofit/>
          </a:bodyPr>
          <a:lstStyle/>
          <a:p>
            <a:r>
              <a:rPr lang="it-IT" sz="3600" b="1" i="1" dirty="0" smtClean="0">
                <a:solidFill>
                  <a:schemeClr val="tx1"/>
                </a:solidFill>
              </a:rPr>
              <a:t>From 36 </a:t>
            </a:r>
            <a:r>
              <a:rPr lang="it-IT" sz="3600" b="1" i="1" dirty="0" err="1" smtClean="0">
                <a:solidFill>
                  <a:schemeClr val="tx1"/>
                </a:solidFill>
              </a:rPr>
              <a:t>showers</a:t>
            </a:r>
            <a:r>
              <a:rPr lang="it-IT" sz="3600" b="1" i="1" dirty="0" smtClean="0">
                <a:solidFill>
                  <a:schemeClr val="tx1"/>
                </a:solidFill>
              </a:rPr>
              <a:t> </a:t>
            </a:r>
            <a:r>
              <a:rPr lang="it-IT" sz="3600" b="1" i="1" dirty="0" err="1" smtClean="0">
                <a:solidFill>
                  <a:schemeClr val="tx1"/>
                </a:solidFill>
              </a:rPr>
              <a:t>how</a:t>
            </a:r>
            <a:r>
              <a:rPr lang="it-IT" sz="3600" b="1" i="1" dirty="0" smtClean="0">
                <a:solidFill>
                  <a:schemeClr val="tx1"/>
                </a:solidFill>
              </a:rPr>
              <a:t> </a:t>
            </a:r>
            <a:r>
              <a:rPr lang="it-IT" sz="3600" b="1" i="1" dirty="0" err="1" smtClean="0">
                <a:solidFill>
                  <a:schemeClr val="tx1"/>
                </a:solidFill>
              </a:rPr>
              <a:t>many</a:t>
            </a:r>
            <a:r>
              <a:rPr lang="it-IT" sz="3600" b="1" i="1" dirty="0" smtClean="0">
                <a:solidFill>
                  <a:schemeClr val="tx1"/>
                </a:solidFill>
              </a:rPr>
              <a:t> tau? </a:t>
            </a:r>
            <a:r>
              <a:rPr lang="it-IT" sz="3600" b="1" i="1" dirty="0" err="1" smtClean="0">
                <a:solidFill>
                  <a:schemeClr val="tx1"/>
                </a:solidFill>
              </a:rPr>
              <a:t>Atmospheric</a:t>
            </a:r>
            <a:r>
              <a:rPr lang="it-IT" sz="3600" b="1" i="1" dirty="0" smtClean="0">
                <a:solidFill>
                  <a:schemeClr val="tx1"/>
                </a:solidFill>
              </a:rPr>
              <a:t> versus </a:t>
            </a:r>
            <a:r>
              <a:rPr lang="it-IT" sz="3600" b="1" i="1" dirty="0" err="1" smtClean="0">
                <a:solidFill>
                  <a:schemeClr val="tx1"/>
                </a:solidFill>
              </a:rPr>
              <a:t>astrophysics</a:t>
            </a:r>
            <a:endParaRPr lang="it-IT" sz="3600" b="1" i="1" dirty="0">
              <a:solidFill>
                <a:schemeClr val="tx1"/>
              </a:solidFill>
            </a:endParaRPr>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56</a:t>
            </a:fld>
            <a:endParaRPr lang="it-IT"/>
          </a:p>
        </p:txBody>
      </p:sp>
      <p:sp>
        <p:nvSpPr>
          <p:cNvPr id="7" name="Segnaposto contenuto 6"/>
          <p:cNvSpPr>
            <a:spLocks noGrp="1"/>
          </p:cNvSpPr>
          <p:nvPr>
            <p:ph idx="1"/>
          </p:nvPr>
        </p:nvSpPr>
        <p:spPr/>
        <p:txBody>
          <a:bodyPr/>
          <a:lstStyle/>
          <a:p>
            <a:endParaRPr lang="it-IT"/>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96" y="1196752"/>
            <a:ext cx="7339003" cy="5333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0550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764704"/>
            <a:ext cx="8229600" cy="1143000"/>
          </a:xfrm>
        </p:spPr>
        <p:txBody>
          <a:bodyPr>
            <a:normAutofit fontScale="90000"/>
          </a:bodyPr>
          <a:lstStyle/>
          <a:p>
            <a:r>
              <a:rPr lang="it-IT" b="1" i="1" dirty="0" smtClean="0">
                <a:effectLst>
                  <a:outerShdw blurRad="38100" dist="38100" dir="2700000" algn="tl">
                    <a:srgbClr val="000000">
                      <a:alpha val="43137"/>
                    </a:srgbClr>
                  </a:outerShdw>
                </a:effectLst>
              </a:rPr>
              <a:t>The </a:t>
            </a:r>
            <a:r>
              <a:rPr lang="it-IT" b="1" i="1" dirty="0" err="1" smtClean="0">
                <a:effectLst>
                  <a:outerShdw blurRad="38100" dist="38100" dir="2700000" algn="tl">
                    <a:srgbClr val="000000">
                      <a:alpha val="43137"/>
                    </a:srgbClr>
                  </a:outerShdw>
                </a:effectLst>
              </a:rPr>
              <a:t>apparent</a:t>
            </a:r>
            <a:r>
              <a:rPr lang="it-IT" b="1" i="1" dirty="0" smtClean="0">
                <a:effectLst>
                  <a:outerShdw blurRad="38100" dist="38100" dir="2700000" algn="tl">
                    <a:srgbClr val="000000">
                      <a:alpha val="43137"/>
                    </a:srgbClr>
                  </a:outerShdw>
                </a:effectLst>
              </a:rPr>
              <a:t> </a:t>
            </a:r>
            <a:r>
              <a:rPr lang="it-IT" b="1" i="1" dirty="0" err="1" smtClean="0">
                <a:effectLst>
                  <a:outerShdw blurRad="38100" dist="38100" dir="2700000" algn="tl">
                    <a:srgbClr val="000000">
                      <a:alpha val="43137"/>
                    </a:srgbClr>
                  </a:outerShdw>
                </a:effectLst>
              </a:rPr>
              <a:t>splitted</a:t>
            </a:r>
            <a:r>
              <a:rPr lang="it-IT" b="1" i="1" dirty="0" smtClean="0">
                <a:effectLst>
                  <a:outerShdw blurRad="38100" dist="38100" dir="2700000" algn="tl">
                    <a:srgbClr val="000000">
                      <a:alpha val="43137"/>
                    </a:srgbClr>
                  </a:outerShdw>
                </a:effectLst>
              </a:rPr>
              <a:t> fan </a:t>
            </a:r>
            <a:r>
              <a:rPr lang="it-IT" b="1" i="1" dirty="0" err="1" smtClean="0">
                <a:effectLst>
                  <a:outerShdw blurRad="38100" dist="38100" dir="2700000" algn="tl">
                    <a:srgbClr val="000000">
                      <a:alpha val="43137"/>
                    </a:srgbClr>
                  </a:outerShdw>
                </a:effectLst>
              </a:rPr>
              <a:t>airshower</a:t>
            </a:r>
            <a:r>
              <a:rPr lang="it-IT" b="1" i="1" dirty="0" smtClean="0">
                <a:effectLst>
                  <a:outerShdw blurRad="38100" dist="38100" dir="2700000" algn="tl">
                    <a:srgbClr val="000000">
                      <a:alpha val="43137"/>
                    </a:srgbClr>
                  </a:outerShdw>
                </a:effectLst>
              </a:rPr>
              <a:t>, </a:t>
            </a:r>
            <a:r>
              <a:rPr lang="it-IT" b="1" i="1" dirty="0" err="1" smtClean="0">
                <a:effectLst>
                  <a:outerShdw blurRad="38100" dist="38100" dir="2700000" algn="tl">
                    <a:srgbClr val="000000">
                      <a:alpha val="43137"/>
                    </a:srgbClr>
                  </a:outerShdw>
                </a:effectLst>
              </a:rPr>
              <a:t>observed</a:t>
            </a:r>
            <a:r>
              <a:rPr lang="it-IT" b="1" i="1" dirty="0" smtClean="0">
                <a:effectLst>
                  <a:outerShdw blurRad="38100" dist="38100" dir="2700000" algn="tl">
                    <a:srgbClr val="000000">
                      <a:alpha val="43137"/>
                    </a:srgbClr>
                  </a:outerShdw>
                </a:effectLst>
              </a:rPr>
              <a:t> on </a:t>
            </a:r>
            <a:r>
              <a:rPr lang="it-IT" b="1" i="1" dirty="0" err="1" smtClean="0">
                <a:effectLst>
                  <a:outerShdw blurRad="38100" dist="38100" dir="2700000" algn="tl">
                    <a:srgbClr val="000000">
                      <a:alpha val="43137"/>
                    </a:srgbClr>
                  </a:outerShdw>
                </a:effectLst>
              </a:rPr>
              <a:t>blaze</a:t>
            </a:r>
            <a:r>
              <a:rPr lang="it-IT" b="1" i="1" dirty="0" smtClean="0">
                <a:effectLst>
                  <a:outerShdw blurRad="38100" dist="38100" dir="2700000" algn="tl">
                    <a:srgbClr val="000000">
                      <a:alpha val="43137"/>
                    </a:srgbClr>
                  </a:outerShdw>
                </a:effectLst>
              </a:rPr>
              <a:t> front</a:t>
            </a:r>
            <a:br>
              <a:rPr lang="it-IT" b="1" i="1" dirty="0" smtClean="0">
                <a:effectLst>
                  <a:outerShdw blurRad="38100" dist="38100" dir="2700000" algn="tl">
                    <a:srgbClr val="000000">
                      <a:alpha val="43137"/>
                    </a:srgbClr>
                  </a:outerShdw>
                </a:effectLst>
              </a:rPr>
            </a:br>
            <a:r>
              <a:rPr lang="it-IT" b="1" i="1" dirty="0" err="1" smtClean="0">
                <a:effectLst>
                  <a:outerShdw blurRad="38100" dist="38100" dir="2700000" algn="tl">
                    <a:srgbClr val="000000">
                      <a:alpha val="43137"/>
                    </a:srgbClr>
                  </a:outerShdw>
                </a:effectLst>
              </a:rPr>
              <a:t>never</a:t>
            </a:r>
            <a:r>
              <a:rPr lang="it-IT" b="1" i="1" dirty="0" smtClean="0">
                <a:effectLst>
                  <a:outerShdw blurRad="38100" dist="38100" dir="2700000" algn="tl">
                    <a:srgbClr val="000000">
                      <a:alpha val="43137"/>
                    </a:srgbClr>
                  </a:outerShdw>
                </a:effectLst>
              </a:rPr>
              <a:t> on </a:t>
            </a:r>
            <a:r>
              <a:rPr lang="it-IT" b="1" i="1" dirty="0" err="1" smtClean="0">
                <a:effectLst>
                  <a:outerShdw blurRad="38100" dist="38100" dir="2700000" algn="tl">
                    <a:srgbClr val="000000">
                      <a:alpha val="43137"/>
                    </a:srgbClr>
                  </a:outerShdw>
                </a:effectLst>
              </a:rPr>
              <a:t>fluorescence</a:t>
            </a:r>
            <a:r>
              <a:rPr lang="it-IT" b="1" i="1" dirty="0" smtClean="0">
                <a:effectLst>
                  <a:outerShdw blurRad="38100" dist="38100" dir="2700000" algn="tl">
                    <a:srgbClr val="000000">
                      <a:alpha val="43137"/>
                    </a:srgbClr>
                  </a:outerShdw>
                </a:effectLst>
              </a:rPr>
              <a:t> side</a:t>
            </a:r>
            <a:endParaRPr lang="it-IT" b="1" i="1" dirty="0">
              <a:effectLst>
                <a:outerShdw blurRad="38100" dist="38100" dir="2700000" algn="tl">
                  <a:srgbClr val="000000">
                    <a:alpha val="43137"/>
                  </a:srgbClr>
                </a:outerShdw>
              </a:effectLst>
            </a:endParaRPr>
          </a:p>
        </p:txBody>
      </p:sp>
      <p:sp>
        <p:nvSpPr>
          <p:cNvPr id="3" name="Segnaposto contenuto 2"/>
          <p:cNvSpPr>
            <a:spLocks noGrp="1"/>
          </p:cNvSpPr>
          <p:nvPr>
            <p:ph idx="1"/>
          </p:nvPr>
        </p:nvSpPr>
        <p:spPr/>
        <p:txBody>
          <a:bodyPr>
            <a:noAutofit/>
          </a:bodyPr>
          <a:lstStyle/>
          <a:p>
            <a:r>
              <a:rPr lang="it-IT" sz="2800" b="1" i="1" dirty="0" smtClean="0">
                <a:solidFill>
                  <a:schemeClr val="accent1">
                    <a:lumMod val="75000"/>
                  </a:schemeClr>
                </a:solidFill>
                <a:effectLst>
                  <a:outerShdw blurRad="38100" dist="38100" dir="2700000" algn="tl">
                    <a:srgbClr val="000000">
                      <a:alpha val="43137"/>
                    </a:srgbClr>
                  </a:outerShdw>
                </a:effectLst>
              </a:rPr>
              <a:t>The </a:t>
            </a:r>
            <a:r>
              <a:rPr lang="it-IT" sz="2800" b="1" i="1" dirty="0" err="1" smtClean="0">
                <a:solidFill>
                  <a:schemeClr val="accent1">
                    <a:lumMod val="75000"/>
                  </a:schemeClr>
                </a:solidFill>
                <a:effectLst>
                  <a:outerShdw blurRad="38100" dist="38100" dir="2700000" algn="tl">
                    <a:srgbClr val="000000">
                      <a:alpha val="43137"/>
                    </a:srgbClr>
                  </a:outerShdw>
                </a:effectLst>
              </a:rPr>
              <a:t>Cherenkov</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flashes</a:t>
            </a:r>
            <a:r>
              <a:rPr lang="it-IT" sz="2800" b="1" i="1" dirty="0" smtClean="0">
                <a:solidFill>
                  <a:schemeClr val="accent1">
                    <a:lumMod val="75000"/>
                  </a:schemeClr>
                </a:solidFill>
                <a:effectLst>
                  <a:outerShdw blurRad="38100" dist="38100" dir="2700000" algn="tl">
                    <a:srgbClr val="000000">
                      <a:alpha val="43137"/>
                    </a:srgbClr>
                  </a:outerShdw>
                </a:effectLst>
              </a:rPr>
              <a:t> </a:t>
            </a:r>
          </a:p>
          <a:p>
            <a:r>
              <a:rPr lang="it-IT" sz="2800" b="1" i="1" dirty="0" smtClean="0">
                <a:solidFill>
                  <a:schemeClr val="accent1">
                    <a:lumMod val="75000"/>
                  </a:schemeClr>
                </a:solidFill>
                <a:effectLst>
                  <a:outerShdw blurRad="38100" dist="38100" dir="2700000" algn="tl">
                    <a:srgbClr val="000000">
                      <a:alpha val="43137"/>
                    </a:srgbClr>
                  </a:outerShdw>
                </a:effectLst>
              </a:rPr>
              <a:t>The  </a:t>
            </a:r>
            <a:r>
              <a:rPr lang="it-IT" sz="2800" b="1" i="1" dirty="0" err="1" smtClean="0">
                <a:solidFill>
                  <a:schemeClr val="accent1">
                    <a:lumMod val="75000"/>
                  </a:schemeClr>
                </a:solidFill>
                <a:effectLst>
                  <a:outerShdw blurRad="38100" dist="38100" dir="2700000" algn="tl">
                    <a:srgbClr val="000000">
                      <a:alpha val="43137"/>
                    </a:srgbClr>
                  </a:outerShdw>
                </a:effectLst>
              </a:rPr>
              <a:t>vertical</a:t>
            </a:r>
            <a:r>
              <a:rPr lang="it-IT" sz="2800" b="1" i="1" dirty="0" smtClean="0">
                <a:solidFill>
                  <a:schemeClr val="accent1">
                    <a:lumMod val="75000"/>
                  </a:schemeClr>
                </a:solidFill>
                <a:effectLst>
                  <a:outerShdw blurRad="38100" dist="38100" dir="2700000" algn="tl">
                    <a:srgbClr val="000000">
                      <a:alpha val="43137"/>
                    </a:srgbClr>
                  </a:outerShdw>
                </a:effectLst>
              </a:rPr>
              <a:t> up-down </a:t>
            </a:r>
            <a:r>
              <a:rPr lang="it-IT" sz="2800" b="1" i="1" dirty="0" err="1" smtClean="0">
                <a:solidFill>
                  <a:schemeClr val="accent1">
                    <a:lumMod val="75000"/>
                  </a:schemeClr>
                </a:solidFill>
                <a:effectLst>
                  <a:outerShdw blurRad="38100" dist="38100" dir="2700000" algn="tl">
                    <a:srgbClr val="000000">
                      <a:alpha val="43137"/>
                    </a:srgbClr>
                  </a:outerShdw>
                </a:effectLst>
              </a:rPr>
              <a:t>bent</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pair</a:t>
            </a:r>
            <a:r>
              <a:rPr lang="it-IT" sz="2800" b="1" i="1" dirty="0" smtClean="0">
                <a:solidFill>
                  <a:schemeClr val="accent1">
                    <a:lumMod val="75000"/>
                  </a:schemeClr>
                </a:solidFill>
                <a:effectLst>
                  <a:outerShdw blurRad="38100" dist="38100" dir="2700000" algn="tl">
                    <a:srgbClr val="000000">
                      <a:alpha val="43137"/>
                    </a:srgbClr>
                  </a:outerShdw>
                </a:effectLst>
              </a:rPr>
              <a:t> component (for </a:t>
            </a:r>
            <a:r>
              <a:rPr lang="it-IT" sz="2800" b="1" i="1" dirty="0" err="1" smtClean="0">
                <a:solidFill>
                  <a:schemeClr val="accent1">
                    <a:lumMod val="75000"/>
                  </a:schemeClr>
                </a:solidFill>
                <a:effectLst>
                  <a:outerShdw blurRad="38100" dist="38100" dir="2700000" algn="tl">
                    <a:srgbClr val="000000">
                      <a:alpha val="43137"/>
                    </a:srgbClr>
                  </a:outerShdw>
                </a:effectLst>
              </a:rPr>
              <a:t>equatorial</a:t>
            </a:r>
            <a:r>
              <a:rPr lang="it-IT" sz="2800" b="1" i="1" dirty="0" smtClean="0">
                <a:solidFill>
                  <a:schemeClr val="accent1">
                    <a:lumMod val="75000"/>
                  </a:schemeClr>
                </a:solidFill>
                <a:effectLst>
                  <a:outerShdw blurRad="38100" dist="38100" dir="2700000" algn="tl">
                    <a:srgbClr val="000000">
                      <a:alpha val="43137"/>
                    </a:srgbClr>
                  </a:outerShdw>
                </a:effectLst>
              </a:rPr>
              <a:t>  B)</a:t>
            </a:r>
          </a:p>
          <a:p>
            <a:r>
              <a:rPr lang="it-IT" sz="2800" b="1" i="1" dirty="0" smtClean="0">
                <a:solidFill>
                  <a:schemeClr val="accent1">
                    <a:lumMod val="75000"/>
                  </a:schemeClr>
                </a:solidFill>
                <a:effectLst>
                  <a:outerShdw blurRad="38100" dist="38100" dir="2700000" algn="tl">
                    <a:srgbClr val="000000">
                      <a:alpha val="43137"/>
                    </a:srgbClr>
                  </a:outerShdw>
                </a:effectLst>
              </a:rPr>
              <a:t>The </a:t>
            </a:r>
            <a:r>
              <a:rPr lang="it-IT" sz="2800" b="1" i="1" dirty="0" err="1" smtClean="0">
                <a:solidFill>
                  <a:schemeClr val="accent1">
                    <a:lumMod val="75000"/>
                  </a:schemeClr>
                </a:solidFill>
                <a:effectLst>
                  <a:outerShdw blurRad="38100" dist="38100" dir="2700000" algn="tl">
                    <a:srgbClr val="000000">
                      <a:alpha val="43137"/>
                    </a:srgbClr>
                  </a:outerShdw>
                </a:effectLst>
              </a:rPr>
              <a:t>horizontal</a:t>
            </a:r>
            <a:r>
              <a:rPr lang="it-IT" sz="2800" b="1" i="1" dirty="0" smtClean="0">
                <a:solidFill>
                  <a:schemeClr val="accent1">
                    <a:lumMod val="75000"/>
                  </a:schemeClr>
                </a:solidFill>
                <a:effectLst>
                  <a:outerShdw blurRad="38100" dist="38100" dir="2700000" algn="tl">
                    <a:srgbClr val="000000">
                      <a:alpha val="43137"/>
                    </a:srgbClr>
                  </a:outerShdw>
                </a:effectLst>
              </a:rPr>
              <a:t> bending </a:t>
            </a:r>
            <a:r>
              <a:rPr lang="it-IT" sz="2800" b="1" i="1" dirty="0" err="1" smtClean="0">
                <a:solidFill>
                  <a:schemeClr val="accent1">
                    <a:lumMod val="75000"/>
                  </a:schemeClr>
                </a:solidFill>
                <a:effectLst>
                  <a:outerShdw blurRad="38100" dist="38100" dir="2700000" algn="tl">
                    <a:srgbClr val="000000">
                      <a:alpha val="43137"/>
                    </a:srgbClr>
                  </a:outerShdw>
                </a:effectLst>
              </a:rPr>
              <a:t>at</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magnetic</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poles</a:t>
            </a:r>
            <a:endParaRPr lang="it-IT" sz="2800" b="1" i="1" dirty="0" smtClean="0">
              <a:solidFill>
                <a:schemeClr val="accent1">
                  <a:lumMod val="75000"/>
                </a:schemeClr>
              </a:solidFill>
              <a:effectLst>
                <a:outerShdw blurRad="38100" dist="38100" dir="2700000" algn="tl">
                  <a:srgbClr val="000000">
                    <a:alpha val="43137"/>
                  </a:srgbClr>
                </a:outerShdw>
              </a:effectLst>
            </a:endParaRPr>
          </a:p>
          <a:p>
            <a:r>
              <a:rPr lang="it-IT" sz="2800" b="1" i="1" dirty="0" smtClean="0">
                <a:solidFill>
                  <a:schemeClr val="accent1">
                    <a:lumMod val="75000"/>
                  </a:schemeClr>
                </a:solidFill>
                <a:effectLst>
                  <a:outerShdw blurRad="38100" dist="38100" dir="2700000" algn="tl">
                    <a:srgbClr val="000000">
                      <a:alpha val="43137"/>
                    </a:srgbClr>
                  </a:outerShdw>
                </a:effectLst>
              </a:rPr>
              <a:t>The </a:t>
            </a:r>
            <a:r>
              <a:rPr lang="it-IT" sz="2800" b="1" i="1" dirty="0" err="1" smtClean="0">
                <a:solidFill>
                  <a:schemeClr val="accent1">
                    <a:lumMod val="75000"/>
                  </a:schemeClr>
                </a:solidFill>
                <a:effectLst>
                  <a:outerShdw blurRad="38100" dist="38100" dir="2700000" algn="tl">
                    <a:srgbClr val="000000">
                      <a:alpha val="43137"/>
                    </a:srgbClr>
                  </a:outerShdw>
                </a:effectLst>
              </a:rPr>
              <a:t>consequent</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view</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Sprites</a:t>
            </a:r>
            <a:r>
              <a:rPr lang="it-IT" sz="2800" b="1" i="1" dirty="0" smtClean="0">
                <a:solidFill>
                  <a:schemeClr val="accent1">
                    <a:lumMod val="75000"/>
                  </a:schemeClr>
                </a:solidFill>
                <a:effectLst>
                  <a:outerShdw blurRad="38100" dist="38100" dir="2700000" algn="tl">
                    <a:srgbClr val="000000">
                      <a:alpha val="43137"/>
                    </a:srgbClr>
                  </a:outerShdw>
                </a:effectLst>
              </a:rPr>
              <a:t>?</a:t>
            </a:r>
          </a:p>
          <a:p>
            <a:r>
              <a:rPr lang="it-IT" sz="2800" b="1" i="1" dirty="0">
                <a:solidFill>
                  <a:schemeClr val="accent1">
                    <a:lumMod val="75000"/>
                  </a:schemeClr>
                </a:solidFill>
                <a:effectLst>
                  <a:outerShdw blurRad="38100" dist="38100" dir="2700000" algn="tl">
                    <a:srgbClr val="000000">
                      <a:alpha val="43137"/>
                    </a:srgbClr>
                  </a:outerShdw>
                </a:effectLst>
              </a:rPr>
              <a:t> </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Elves</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Terrestrial</a:t>
            </a:r>
            <a:r>
              <a:rPr lang="it-IT" sz="2800" b="1" i="1" dirty="0" smtClean="0">
                <a:solidFill>
                  <a:schemeClr val="accent1">
                    <a:lumMod val="75000"/>
                  </a:schemeClr>
                </a:solidFill>
                <a:effectLst>
                  <a:outerShdw blurRad="38100" dist="38100" dir="2700000" algn="tl">
                    <a:srgbClr val="000000">
                      <a:alpha val="43137"/>
                    </a:srgbClr>
                  </a:outerShdw>
                </a:effectLst>
              </a:rPr>
              <a:t> gamma flash:</a:t>
            </a:r>
            <a:endParaRPr lang="it-IT" sz="2800" b="1" i="1" dirty="0">
              <a:solidFill>
                <a:schemeClr val="accent1">
                  <a:lumMod val="75000"/>
                </a:schemeClr>
              </a:solidFill>
              <a:effectLst>
                <a:outerShdw blurRad="38100" dist="38100" dir="2700000" algn="tl">
                  <a:srgbClr val="000000">
                    <a:alpha val="43137"/>
                  </a:srgbClr>
                </a:outerShdw>
              </a:effectLst>
            </a:endParaRPr>
          </a:p>
          <a:p>
            <a:r>
              <a:rPr lang="it-IT" sz="2800" b="1" i="1" dirty="0" err="1" smtClean="0">
                <a:solidFill>
                  <a:schemeClr val="accent1">
                    <a:lumMod val="75000"/>
                  </a:schemeClr>
                </a:solidFill>
                <a:effectLst>
                  <a:outerShdw blurRad="38100" dist="38100" dir="2700000" algn="tl">
                    <a:srgbClr val="000000">
                      <a:alpha val="43137"/>
                    </a:srgbClr>
                  </a:outerShdw>
                </a:effectLst>
              </a:rPr>
              <a:t>What</a:t>
            </a:r>
            <a:r>
              <a:rPr lang="it-IT" sz="2800" b="1" i="1" dirty="0" smtClean="0">
                <a:solidFill>
                  <a:schemeClr val="accent1">
                    <a:lumMod val="75000"/>
                  </a:schemeClr>
                </a:solidFill>
                <a:effectLst>
                  <a:outerShdw blurRad="38100" dist="38100" dir="2700000" algn="tl">
                    <a:srgbClr val="000000">
                      <a:alpha val="43137"/>
                    </a:srgbClr>
                  </a:outerShdw>
                </a:effectLst>
              </a:rPr>
              <a:t> are the </a:t>
            </a:r>
            <a:r>
              <a:rPr lang="it-IT" sz="2800" b="1" i="1" dirty="0" err="1" smtClean="0">
                <a:solidFill>
                  <a:schemeClr val="accent1">
                    <a:lumMod val="75000"/>
                  </a:schemeClr>
                </a:solidFill>
                <a:effectLst>
                  <a:outerShdw blurRad="38100" dist="38100" dir="2700000" algn="tl">
                    <a:srgbClr val="000000">
                      <a:alpha val="43137"/>
                    </a:srgbClr>
                  </a:outerShdw>
                </a:effectLst>
              </a:rPr>
              <a:t>PeVs</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upward</a:t>
            </a:r>
            <a:r>
              <a:rPr lang="it-IT" sz="2800" b="1" i="1" dirty="0" smtClean="0">
                <a:solidFill>
                  <a:schemeClr val="accent1">
                    <a:lumMod val="75000"/>
                  </a:schemeClr>
                </a:solidFill>
                <a:effectLst>
                  <a:outerShdw blurRad="38100" dist="38100" dir="2700000" algn="tl">
                    <a:srgbClr val="000000">
                      <a:alpha val="43137"/>
                    </a:srgbClr>
                  </a:outerShdw>
                </a:effectLst>
              </a:rPr>
              <a:t> </a:t>
            </a:r>
            <a:r>
              <a:rPr lang="it-IT" sz="2800" b="1" i="1" dirty="0" err="1" smtClean="0">
                <a:solidFill>
                  <a:schemeClr val="accent1">
                    <a:lumMod val="75000"/>
                  </a:schemeClr>
                </a:solidFill>
                <a:effectLst>
                  <a:outerShdw blurRad="38100" dist="38100" dir="2700000" algn="tl">
                    <a:srgbClr val="000000">
                      <a:alpha val="43137"/>
                    </a:srgbClr>
                  </a:outerShdw>
                </a:effectLst>
              </a:rPr>
              <a:t>Taus</a:t>
            </a:r>
            <a:r>
              <a:rPr lang="it-IT" sz="2800" b="1" i="1" dirty="0" smtClean="0">
                <a:solidFill>
                  <a:schemeClr val="accent1">
                    <a:lumMod val="75000"/>
                  </a:schemeClr>
                </a:solidFill>
                <a:effectLst>
                  <a:outerShdw blurRad="38100" dist="38100" dir="2700000" algn="tl">
                    <a:srgbClr val="000000">
                      <a:alpha val="43137"/>
                    </a:srgbClr>
                  </a:outerShdw>
                </a:effectLst>
              </a:rPr>
              <a:t>: The  Blue Jet?</a:t>
            </a:r>
          </a:p>
          <a:p>
            <a:r>
              <a:rPr lang="it-IT" sz="2800" b="1" i="1" dirty="0" smtClean="0">
                <a:solidFill>
                  <a:srgbClr val="FF0000"/>
                </a:solidFill>
                <a:effectLst>
                  <a:outerShdw blurRad="38100" dist="38100" dir="2700000" algn="tl">
                    <a:srgbClr val="000000">
                      <a:alpha val="43137"/>
                    </a:srgbClr>
                  </a:outerShdw>
                </a:effectLst>
              </a:rPr>
              <a:t>Are UHECR and Tau the trigger in a </a:t>
            </a:r>
            <a:r>
              <a:rPr lang="it-IT" sz="2800" b="1" i="1" dirty="0" err="1" smtClean="0">
                <a:solidFill>
                  <a:srgbClr val="FF0000"/>
                </a:solidFill>
                <a:effectLst>
                  <a:outerShdw blurRad="38100" dist="38100" dir="2700000" algn="tl">
                    <a:srgbClr val="000000">
                      <a:alpha val="43137"/>
                    </a:srgbClr>
                  </a:outerShdw>
                </a:effectLst>
              </a:rPr>
              <a:t>giant</a:t>
            </a:r>
            <a:r>
              <a:rPr lang="it-IT" sz="2800" b="1" i="1" dirty="0" smtClean="0">
                <a:solidFill>
                  <a:srgbClr val="FF0000"/>
                </a:solidFill>
                <a:effectLst>
                  <a:outerShdw blurRad="38100" dist="38100" dir="2700000" algn="tl">
                    <a:srgbClr val="000000">
                      <a:alpha val="43137"/>
                    </a:srgbClr>
                  </a:outerShdw>
                </a:effectLst>
              </a:rPr>
              <a:t> Wilson room (the </a:t>
            </a:r>
            <a:r>
              <a:rPr lang="it-IT" sz="2800" b="1" i="1" dirty="0" err="1" smtClean="0">
                <a:solidFill>
                  <a:srgbClr val="FF0000"/>
                </a:solidFill>
                <a:effectLst>
                  <a:outerShdw blurRad="38100" dist="38100" dir="2700000" algn="tl">
                    <a:srgbClr val="000000">
                      <a:alpha val="43137"/>
                    </a:srgbClr>
                  </a:outerShdw>
                </a:effectLst>
              </a:rPr>
              <a:t>atmosphere</a:t>
            </a:r>
            <a:r>
              <a:rPr lang="it-IT" sz="2800" b="1" i="1" dirty="0" smtClean="0">
                <a:solidFill>
                  <a:srgbClr val="FF0000"/>
                </a:solidFill>
                <a:effectLst>
                  <a:outerShdw blurRad="38100" dist="38100" dir="2700000" algn="tl">
                    <a:srgbClr val="000000">
                      <a:alpha val="43137"/>
                    </a:srgbClr>
                  </a:outerShdw>
                </a:effectLst>
              </a:rPr>
              <a:t>) for TGF?</a:t>
            </a:r>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57</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27165432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3401"/>
            <a:ext cx="8041745" cy="564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ccia in giù 3"/>
          <p:cNvSpPr/>
          <p:nvPr/>
        </p:nvSpPr>
        <p:spPr>
          <a:xfrm>
            <a:off x="2267744" y="2573285"/>
            <a:ext cx="576064" cy="1440160"/>
          </a:xfrm>
          <a:prstGeom prst="downArrow">
            <a:avLst/>
          </a:prstGeom>
          <a:solidFill>
            <a:srgbClr val="FFFF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p:cNvSpPr/>
          <p:nvPr/>
        </p:nvSpPr>
        <p:spPr>
          <a:xfrm>
            <a:off x="3625282" y="332656"/>
            <a:ext cx="576064" cy="1440160"/>
          </a:xfrm>
          <a:prstGeom prst="downArrow">
            <a:avLst/>
          </a:prstGeom>
          <a:solidFill>
            <a:srgbClr val="FFFF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in giù 6"/>
          <p:cNvSpPr/>
          <p:nvPr/>
        </p:nvSpPr>
        <p:spPr>
          <a:xfrm>
            <a:off x="6084168" y="1198306"/>
            <a:ext cx="576064" cy="1440160"/>
          </a:xfrm>
          <a:prstGeom prst="downArrow">
            <a:avLst/>
          </a:prstGeom>
          <a:solidFill>
            <a:srgbClr val="FFFF0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58</a:t>
            </a:fld>
            <a:endParaRPr lang="it-IT"/>
          </a:p>
        </p:txBody>
      </p:sp>
      <p:sp>
        <p:nvSpPr>
          <p:cNvPr id="9" name="Segnaposto data 8"/>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22561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D.Fargion_ERICE_22-September-2019</a:t>
            </a:r>
            <a:endParaRPr lang="it-IT"/>
          </a:p>
        </p:txBody>
      </p:sp>
      <p:sp>
        <p:nvSpPr>
          <p:cNvPr id="5" name="Segnaposto numero diapositiva 4"/>
          <p:cNvSpPr>
            <a:spLocks noGrp="1"/>
          </p:cNvSpPr>
          <p:nvPr>
            <p:ph type="sldNum" sz="quarter" idx="12"/>
          </p:nvPr>
        </p:nvSpPr>
        <p:spPr/>
        <p:txBody>
          <a:bodyPr/>
          <a:lstStyle/>
          <a:p>
            <a:fld id="{7C9D316D-3337-493E-A464-4BE605C6A87B}" type="slidenum">
              <a:rPr lang="it-IT" smtClean="0"/>
              <a:pPr/>
              <a:t>59</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773577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i="1" dirty="0" err="1" smtClean="0">
                <a:solidFill>
                  <a:srgbClr val="C00000"/>
                </a:solidFill>
              </a:rPr>
              <a:t>Why</a:t>
            </a:r>
            <a:r>
              <a:rPr lang="it-IT" sz="3600" b="1" i="1" dirty="0" smtClean="0">
                <a:solidFill>
                  <a:srgbClr val="C00000"/>
                </a:solidFill>
              </a:rPr>
              <a:t> Tau </a:t>
            </a:r>
            <a:r>
              <a:rPr lang="it-IT" sz="3600" b="1" i="1" dirty="0" err="1" smtClean="0">
                <a:solidFill>
                  <a:srgbClr val="C00000"/>
                </a:solidFill>
              </a:rPr>
              <a:t>Airshower</a:t>
            </a:r>
            <a:r>
              <a:rPr lang="it-IT" sz="3600" b="1" i="1" dirty="0" smtClean="0">
                <a:solidFill>
                  <a:srgbClr val="C00000"/>
                </a:solidFill>
              </a:rPr>
              <a:t> </a:t>
            </a:r>
            <a:r>
              <a:rPr lang="it-IT" sz="3600" b="1" i="1" dirty="0" err="1" smtClean="0">
                <a:solidFill>
                  <a:srgbClr val="C00000"/>
                </a:solidFill>
              </a:rPr>
              <a:t>is</a:t>
            </a:r>
            <a:r>
              <a:rPr lang="it-IT" sz="3600" b="1" i="1" dirty="0" smtClean="0">
                <a:solidFill>
                  <a:srgbClr val="C00000"/>
                </a:solidFill>
              </a:rPr>
              <a:t> the best candidate to    </a:t>
            </a:r>
            <a:br>
              <a:rPr lang="it-IT" sz="3600" b="1" i="1" dirty="0" smtClean="0">
                <a:solidFill>
                  <a:srgbClr val="C00000"/>
                </a:solidFill>
              </a:rPr>
            </a:br>
            <a:r>
              <a:rPr lang="it-IT" sz="3600" b="1" i="1" dirty="0">
                <a:solidFill>
                  <a:srgbClr val="C00000"/>
                </a:solidFill>
              </a:rPr>
              <a:t> </a:t>
            </a:r>
            <a:r>
              <a:rPr lang="it-IT" sz="3600" b="1" i="1" dirty="0" smtClean="0">
                <a:solidFill>
                  <a:srgbClr val="C00000"/>
                </a:solidFill>
              </a:rPr>
              <a:t>        </a:t>
            </a:r>
            <a:r>
              <a:rPr lang="it-IT" sz="3600" b="1" i="1" dirty="0" err="1" smtClean="0">
                <a:solidFill>
                  <a:srgbClr val="C00000"/>
                </a:solidFill>
              </a:rPr>
              <a:t>noise</a:t>
            </a:r>
            <a:r>
              <a:rPr lang="it-IT" sz="3600" b="1" i="1" dirty="0" smtClean="0">
                <a:solidFill>
                  <a:srgbClr val="C00000"/>
                </a:solidFill>
              </a:rPr>
              <a:t> free  Neutrino </a:t>
            </a:r>
            <a:r>
              <a:rPr lang="it-IT" sz="3600" b="1" i="1" dirty="0" err="1" smtClean="0">
                <a:solidFill>
                  <a:srgbClr val="C00000"/>
                </a:solidFill>
              </a:rPr>
              <a:t>Astronomy</a:t>
            </a:r>
            <a:r>
              <a:rPr lang="it-IT" sz="3600" b="1" i="1" dirty="0" smtClean="0">
                <a:solidFill>
                  <a:srgbClr val="C00000"/>
                </a:solidFill>
              </a:rPr>
              <a:t>?</a:t>
            </a:r>
            <a:endParaRPr lang="it-IT" sz="3600" b="1" i="1" dirty="0">
              <a:solidFill>
                <a:srgbClr val="C00000"/>
              </a:solidFill>
            </a:endParaRPr>
          </a:p>
        </p:txBody>
      </p:sp>
      <p:sp>
        <p:nvSpPr>
          <p:cNvPr id="3" name="Segnaposto contenuto 2"/>
          <p:cNvSpPr>
            <a:spLocks noGrp="1"/>
          </p:cNvSpPr>
          <p:nvPr>
            <p:ph idx="1"/>
          </p:nvPr>
        </p:nvSpPr>
        <p:spPr/>
        <p:txBody>
          <a:bodyPr>
            <a:normAutofit fontScale="62500" lnSpcReduction="20000"/>
          </a:bodyPr>
          <a:lstStyle/>
          <a:p>
            <a:r>
              <a:rPr lang="it-IT" sz="3600" b="1" i="1" dirty="0" smtClean="0">
                <a:solidFill>
                  <a:srgbClr val="7030A0"/>
                </a:solidFill>
              </a:rPr>
              <a:t>Tau </a:t>
            </a:r>
            <a:r>
              <a:rPr lang="it-IT" sz="3600" b="1" i="1" dirty="0" err="1" smtClean="0">
                <a:solidFill>
                  <a:srgbClr val="7030A0"/>
                </a:solidFill>
              </a:rPr>
              <a:t>above</a:t>
            </a:r>
            <a:r>
              <a:rPr lang="it-IT" sz="3600" b="1" i="1" dirty="0" smtClean="0">
                <a:solidFill>
                  <a:srgbClr val="7030A0"/>
                </a:solidFill>
              </a:rPr>
              <a:t> </a:t>
            </a:r>
            <a:r>
              <a:rPr lang="it-IT" sz="3600" b="1" i="1" dirty="0" err="1" smtClean="0">
                <a:solidFill>
                  <a:srgbClr val="7030A0"/>
                </a:solidFill>
              </a:rPr>
              <a:t>TeVs</a:t>
            </a:r>
            <a:r>
              <a:rPr lang="it-IT" sz="3600" b="1" i="1" dirty="0" smtClean="0">
                <a:solidFill>
                  <a:srgbClr val="7030A0"/>
                </a:solidFill>
              </a:rPr>
              <a:t> are (</a:t>
            </a:r>
            <a:r>
              <a:rPr lang="it-IT" sz="3600" b="1" i="1" dirty="0" err="1" smtClean="0">
                <a:solidFill>
                  <a:srgbClr val="7030A0"/>
                </a:solidFill>
              </a:rPr>
              <a:t>almost</a:t>
            </a:r>
            <a:r>
              <a:rPr lang="it-IT" sz="3600" b="1" i="1" dirty="0" smtClean="0">
                <a:solidFill>
                  <a:srgbClr val="7030A0"/>
                </a:solidFill>
              </a:rPr>
              <a:t>) no </a:t>
            </a:r>
            <a:r>
              <a:rPr lang="it-IT" sz="3600" b="1" i="1" dirty="0" err="1" smtClean="0">
                <a:solidFill>
                  <a:srgbClr val="7030A0"/>
                </a:solidFill>
              </a:rPr>
              <a:t>atmospheric</a:t>
            </a:r>
            <a:r>
              <a:rPr lang="it-IT" sz="3600" b="1" i="1" dirty="0" smtClean="0">
                <a:solidFill>
                  <a:srgbClr val="7030A0"/>
                </a:solidFill>
              </a:rPr>
              <a:t>: No production </a:t>
            </a:r>
            <a:r>
              <a:rPr lang="it-IT" sz="3600" b="1" i="1" dirty="0" err="1" smtClean="0">
                <a:solidFill>
                  <a:srgbClr val="7030A0"/>
                </a:solidFill>
              </a:rPr>
              <a:t>nor</a:t>
            </a:r>
            <a:r>
              <a:rPr lang="it-IT" sz="3600" b="1" i="1" dirty="0" smtClean="0">
                <a:solidFill>
                  <a:srgbClr val="7030A0"/>
                </a:solidFill>
              </a:rPr>
              <a:t> </a:t>
            </a:r>
            <a:r>
              <a:rPr lang="it-IT" sz="3600" b="1" i="1" dirty="0" err="1" smtClean="0">
                <a:solidFill>
                  <a:srgbClr val="7030A0"/>
                </a:solidFill>
              </a:rPr>
              <a:t>oscillation</a:t>
            </a:r>
            <a:r>
              <a:rPr lang="it-IT" sz="3600" b="1" i="1" dirty="0" smtClean="0">
                <a:solidFill>
                  <a:srgbClr val="7030A0"/>
                </a:solidFill>
              </a:rPr>
              <a:t> </a:t>
            </a:r>
            <a:r>
              <a:rPr lang="it-IT" sz="3600" b="1" i="1" dirty="0" err="1" smtClean="0">
                <a:solidFill>
                  <a:srgbClr val="7030A0"/>
                </a:solidFill>
              </a:rPr>
              <a:t>along</a:t>
            </a:r>
            <a:r>
              <a:rPr lang="it-IT" sz="3600" b="1" i="1" dirty="0" smtClean="0">
                <a:solidFill>
                  <a:srgbClr val="7030A0"/>
                </a:solidFill>
              </a:rPr>
              <a:t> the Earth: </a:t>
            </a:r>
            <a:r>
              <a:rPr lang="it-IT" sz="3600" b="1" i="1" dirty="0" err="1" smtClean="0">
                <a:solidFill>
                  <a:srgbClr val="7030A0"/>
                </a:solidFill>
              </a:rPr>
              <a:t>Noise</a:t>
            </a:r>
            <a:r>
              <a:rPr lang="it-IT" sz="3600" b="1" i="1" dirty="0" smtClean="0">
                <a:solidFill>
                  <a:srgbClr val="7030A0"/>
                </a:solidFill>
              </a:rPr>
              <a:t> Free</a:t>
            </a:r>
          </a:p>
          <a:p>
            <a:endParaRPr lang="it-IT" sz="3600" dirty="0"/>
          </a:p>
          <a:p>
            <a:r>
              <a:rPr lang="it-IT" sz="3600" b="1" i="1" dirty="0" smtClean="0">
                <a:solidFill>
                  <a:schemeClr val="accent1">
                    <a:lumMod val="75000"/>
                  </a:schemeClr>
                </a:solidFill>
              </a:rPr>
              <a:t>Tau </a:t>
            </a:r>
            <a:r>
              <a:rPr lang="it-IT" sz="3600" b="1" i="1" dirty="0" err="1" smtClean="0">
                <a:solidFill>
                  <a:schemeClr val="accent1">
                    <a:lumMod val="75000"/>
                  </a:schemeClr>
                </a:solidFill>
              </a:rPr>
              <a:t>it</a:t>
            </a:r>
            <a:r>
              <a:rPr lang="it-IT" sz="3600" b="1" i="1" dirty="0" smtClean="0">
                <a:solidFill>
                  <a:schemeClr val="accent1">
                    <a:lumMod val="75000"/>
                  </a:schemeClr>
                </a:solidFill>
              </a:rPr>
              <a:t> </a:t>
            </a:r>
            <a:r>
              <a:rPr lang="it-IT" sz="3600" b="1" i="1" dirty="0" err="1" smtClean="0">
                <a:solidFill>
                  <a:schemeClr val="accent1">
                    <a:lumMod val="75000"/>
                  </a:schemeClr>
                </a:solidFill>
              </a:rPr>
              <a:t>is</a:t>
            </a:r>
            <a:r>
              <a:rPr lang="it-IT" sz="3600" b="1" i="1" dirty="0" smtClean="0">
                <a:solidFill>
                  <a:schemeClr val="accent1">
                    <a:lumMod val="75000"/>
                  </a:schemeClr>
                </a:solidFill>
              </a:rPr>
              <a:t> an </a:t>
            </a:r>
            <a:r>
              <a:rPr lang="it-IT" sz="3600" b="1" i="1" dirty="0" err="1" smtClean="0">
                <a:solidFill>
                  <a:schemeClr val="accent1">
                    <a:lumMod val="75000"/>
                  </a:schemeClr>
                </a:solidFill>
              </a:rPr>
              <a:t>astrophysical</a:t>
            </a:r>
            <a:r>
              <a:rPr lang="it-IT" sz="3600" b="1" i="1" dirty="0" smtClean="0">
                <a:solidFill>
                  <a:schemeClr val="accent1">
                    <a:lumMod val="75000"/>
                  </a:schemeClr>
                </a:solidFill>
              </a:rPr>
              <a:t> </a:t>
            </a:r>
            <a:r>
              <a:rPr lang="it-IT" sz="3600" b="1" i="1" dirty="0" err="1" smtClean="0">
                <a:solidFill>
                  <a:schemeClr val="accent1">
                    <a:lumMod val="75000"/>
                  </a:schemeClr>
                </a:solidFill>
              </a:rPr>
              <a:t>guaranteed</a:t>
            </a:r>
            <a:r>
              <a:rPr lang="it-IT" sz="3600" b="1" i="1" dirty="0" smtClean="0">
                <a:solidFill>
                  <a:schemeClr val="accent1">
                    <a:lumMod val="75000"/>
                  </a:schemeClr>
                </a:solidFill>
              </a:rPr>
              <a:t> </a:t>
            </a:r>
            <a:r>
              <a:rPr lang="it-IT" sz="3600" b="1" i="1" dirty="0" err="1" smtClean="0">
                <a:solidFill>
                  <a:schemeClr val="accent1">
                    <a:lumMod val="75000"/>
                  </a:schemeClr>
                </a:solidFill>
              </a:rPr>
              <a:t>flavor</a:t>
            </a:r>
            <a:r>
              <a:rPr lang="it-IT" sz="3600" b="1" i="1" dirty="0" smtClean="0">
                <a:solidFill>
                  <a:schemeClr val="accent1">
                    <a:lumMod val="75000"/>
                  </a:schemeClr>
                </a:solidFill>
              </a:rPr>
              <a:t> by </a:t>
            </a:r>
            <a:r>
              <a:rPr lang="it-IT" sz="3600" b="1" i="1" dirty="0" err="1" smtClean="0">
                <a:solidFill>
                  <a:schemeClr val="accent1">
                    <a:lumMod val="75000"/>
                  </a:schemeClr>
                </a:solidFill>
              </a:rPr>
              <a:t>oscillation</a:t>
            </a:r>
            <a:r>
              <a:rPr lang="it-IT" sz="3600" b="1" i="1" dirty="0" smtClean="0">
                <a:solidFill>
                  <a:schemeClr val="accent1">
                    <a:lumMod val="75000"/>
                  </a:schemeClr>
                </a:solidFill>
              </a:rPr>
              <a:t> (</a:t>
            </a:r>
            <a:r>
              <a:rPr lang="it-IT" sz="3600" b="1" i="1" dirty="0" err="1" smtClean="0">
                <a:solidFill>
                  <a:schemeClr val="accent1">
                    <a:lumMod val="75000"/>
                  </a:schemeClr>
                </a:solidFill>
              </a:rPr>
              <a:t>muon</a:t>
            </a:r>
            <a:r>
              <a:rPr lang="it-IT" sz="3600" b="1" i="1" dirty="0" smtClean="0">
                <a:solidFill>
                  <a:schemeClr val="accent1">
                    <a:lumMod val="75000"/>
                  </a:schemeClr>
                </a:solidFill>
              </a:rPr>
              <a:t>-tau) and mixing </a:t>
            </a:r>
            <a:r>
              <a:rPr lang="it-IT" sz="3600" b="1" i="1" dirty="0" err="1" smtClean="0">
                <a:solidFill>
                  <a:schemeClr val="accent1">
                    <a:lumMod val="75000"/>
                  </a:schemeClr>
                </a:solidFill>
              </a:rPr>
              <a:t>across</a:t>
            </a:r>
            <a:r>
              <a:rPr lang="it-IT" sz="3600" b="1" i="1" dirty="0" smtClean="0">
                <a:solidFill>
                  <a:schemeClr val="accent1">
                    <a:lumMod val="75000"/>
                  </a:schemeClr>
                </a:solidFill>
              </a:rPr>
              <a:t> </a:t>
            </a:r>
            <a:r>
              <a:rPr lang="it-IT" sz="3600" b="1" i="1" dirty="0" err="1" smtClean="0">
                <a:solidFill>
                  <a:schemeClr val="accent1">
                    <a:lumMod val="75000"/>
                  </a:schemeClr>
                </a:solidFill>
              </a:rPr>
              <a:t>Universe</a:t>
            </a:r>
            <a:r>
              <a:rPr lang="it-IT" sz="3600" dirty="0" smtClean="0"/>
              <a:t>.</a:t>
            </a:r>
          </a:p>
          <a:p>
            <a:endParaRPr lang="it-IT" sz="3600" dirty="0" smtClean="0"/>
          </a:p>
          <a:p>
            <a:r>
              <a:rPr lang="it-IT" sz="5100" b="1" i="1" dirty="0" smtClean="0">
                <a:solidFill>
                  <a:schemeClr val="accent4">
                    <a:lumMod val="75000"/>
                  </a:schemeClr>
                </a:solidFill>
              </a:rPr>
              <a:t>Tau </a:t>
            </a:r>
            <a:r>
              <a:rPr lang="it-IT" sz="5100" b="1" i="1" dirty="0" err="1" smtClean="0">
                <a:solidFill>
                  <a:schemeClr val="accent4">
                    <a:lumMod val="75000"/>
                  </a:schemeClr>
                </a:solidFill>
              </a:rPr>
              <a:t>Airshower</a:t>
            </a:r>
            <a:r>
              <a:rPr lang="it-IT" sz="5100" b="1" i="1" dirty="0" smtClean="0">
                <a:solidFill>
                  <a:schemeClr val="accent4">
                    <a:lumMod val="75000"/>
                  </a:schemeClr>
                </a:solidFill>
              </a:rPr>
              <a:t> </a:t>
            </a:r>
            <a:r>
              <a:rPr lang="it-IT" sz="5100" b="1" i="1" dirty="0" err="1" smtClean="0">
                <a:solidFill>
                  <a:schemeClr val="accent4">
                    <a:lumMod val="75000"/>
                  </a:schemeClr>
                </a:solidFill>
              </a:rPr>
              <a:t>it</a:t>
            </a:r>
            <a:r>
              <a:rPr lang="it-IT" sz="5100" b="1" i="1" dirty="0" smtClean="0">
                <a:solidFill>
                  <a:schemeClr val="accent4">
                    <a:lumMod val="75000"/>
                  </a:schemeClr>
                </a:solidFill>
              </a:rPr>
              <a:t> </a:t>
            </a:r>
            <a:r>
              <a:rPr lang="it-IT" sz="5100" b="1" i="1" dirty="0" err="1" smtClean="0">
                <a:solidFill>
                  <a:schemeClr val="accent4">
                    <a:lumMod val="75000"/>
                  </a:schemeClr>
                </a:solidFill>
              </a:rPr>
              <a:t>is</a:t>
            </a:r>
            <a:r>
              <a:rPr lang="it-IT" sz="5100" b="1" i="1" dirty="0" smtClean="0">
                <a:solidFill>
                  <a:schemeClr val="accent4">
                    <a:lumMod val="75000"/>
                  </a:schemeClr>
                </a:solidFill>
              </a:rPr>
              <a:t> </a:t>
            </a:r>
            <a:r>
              <a:rPr lang="it-IT" sz="5100" b="1" i="1" dirty="0" err="1" smtClean="0">
                <a:solidFill>
                  <a:schemeClr val="accent4">
                    <a:lumMod val="75000"/>
                  </a:schemeClr>
                </a:solidFill>
              </a:rPr>
              <a:t>not</a:t>
            </a:r>
            <a:r>
              <a:rPr lang="it-IT" sz="5100" b="1" i="1" dirty="0" smtClean="0">
                <a:solidFill>
                  <a:schemeClr val="accent4">
                    <a:lumMod val="75000"/>
                  </a:schemeClr>
                </a:solidFill>
              </a:rPr>
              <a:t> an </a:t>
            </a:r>
            <a:r>
              <a:rPr lang="it-IT" sz="5100" b="1" i="1" dirty="0" err="1" smtClean="0">
                <a:solidFill>
                  <a:schemeClr val="accent4">
                    <a:lumMod val="75000"/>
                  </a:schemeClr>
                </a:solidFill>
              </a:rPr>
              <a:t>unique</a:t>
            </a:r>
            <a:r>
              <a:rPr lang="it-IT" sz="5100" b="1" i="1" dirty="0" smtClean="0">
                <a:solidFill>
                  <a:schemeClr val="accent4">
                    <a:lumMod val="75000"/>
                  </a:schemeClr>
                </a:solidFill>
              </a:rPr>
              <a:t> </a:t>
            </a:r>
            <a:r>
              <a:rPr lang="it-IT" sz="5100" b="1" i="1" dirty="0" err="1" smtClean="0">
                <a:solidFill>
                  <a:schemeClr val="accent4">
                    <a:lumMod val="75000"/>
                  </a:schemeClr>
                </a:solidFill>
              </a:rPr>
              <a:t>track</a:t>
            </a:r>
            <a:r>
              <a:rPr lang="it-IT" sz="5100" b="1" i="1" dirty="0" smtClean="0">
                <a:solidFill>
                  <a:schemeClr val="accent4">
                    <a:lumMod val="75000"/>
                  </a:schemeClr>
                </a:solidFill>
              </a:rPr>
              <a:t>, </a:t>
            </a:r>
            <a:r>
              <a:rPr lang="it-IT" sz="5100" b="1" i="1" dirty="0" err="1" smtClean="0">
                <a:solidFill>
                  <a:schemeClr val="accent4">
                    <a:lumMod val="75000"/>
                  </a:schemeClr>
                </a:solidFill>
              </a:rPr>
              <a:t>but</a:t>
            </a:r>
            <a:r>
              <a:rPr lang="it-IT" sz="5100" b="1" i="1" dirty="0" smtClean="0">
                <a:solidFill>
                  <a:schemeClr val="accent4">
                    <a:lumMod val="75000"/>
                  </a:schemeClr>
                </a:solidFill>
              </a:rPr>
              <a:t>  </a:t>
            </a:r>
            <a:r>
              <a:rPr lang="it-IT" sz="5100" b="1" i="1" dirty="0" err="1" smtClean="0">
                <a:solidFill>
                  <a:schemeClr val="accent4">
                    <a:lumMod val="75000"/>
                  </a:schemeClr>
                </a:solidFill>
              </a:rPr>
              <a:t>it</a:t>
            </a:r>
            <a:r>
              <a:rPr lang="it-IT" sz="5100" b="1" i="1" dirty="0" smtClean="0">
                <a:solidFill>
                  <a:schemeClr val="accent4">
                    <a:lumMod val="75000"/>
                  </a:schemeClr>
                </a:solidFill>
              </a:rPr>
              <a:t> </a:t>
            </a:r>
            <a:r>
              <a:rPr lang="it-IT" sz="5100" b="1" i="1" dirty="0" err="1" smtClean="0">
                <a:solidFill>
                  <a:schemeClr val="accent4">
                    <a:lumMod val="75000"/>
                  </a:schemeClr>
                </a:solidFill>
              </a:rPr>
              <a:t>is</a:t>
            </a:r>
            <a:r>
              <a:rPr lang="it-IT" sz="5100" b="1" i="1" dirty="0" smtClean="0">
                <a:solidFill>
                  <a:schemeClr val="accent4">
                    <a:lumMod val="75000"/>
                  </a:schemeClr>
                </a:solidFill>
              </a:rPr>
              <a:t> a wide area and </a:t>
            </a:r>
            <a:r>
              <a:rPr lang="it-IT" sz="5100" b="1" i="1" dirty="0" err="1" smtClean="0">
                <a:solidFill>
                  <a:schemeClr val="accent4">
                    <a:lumMod val="75000"/>
                  </a:schemeClr>
                </a:solidFill>
              </a:rPr>
              <a:t>huge</a:t>
            </a:r>
            <a:r>
              <a:rPr lang="it-IT" sz="5100" b="1" i="1" dirty="0" smtClean="0">
                <a:solidFill>
                  <a:schemeClr val="accent4">
                    <a:lumMod val="75000"/>
                  </a:schemeClr>
                </a:solidFill>
              </a:rPr>
              <a:t> </a:t>
            </a:r>
            <a:r>
              <a:rPr lang="it-IT" sz="5100" b="1" i="1" dirty="0" err="1" smtClean="0">
                <a:solidFill>
                  <a:schemeClr val="accent4">
                    <a:lumMod val="75000"/>
                  </a:schemeClr>
                </a:solidFill>
              </a:rPr>
              <a:t>number</a:t>
            </a:r>
            <a:r>
              <a:rPr lang="it-IT" sz="5100" b="1" i="1" dirty="0" smtClean="0">
                <a:solidFill>
                  <a:schemeClr val="accent4">
                    <a:lumMod val="75000"/>
                  </a:schemeClr>
                </a:solidFill>
              </a:rPr>
              <a:t> </a:t>
            </a:r>
            <a:r>
              <a:rPr lang="it-IT" sz="5100" b="1" i="1" dirty="0" err="1" smtClean="0">
                <a:solidFill>
                  <a:schemeClr val="accent4">
                    <a:lumMod val="75000"/>
                  </a:schemeClr>
                </a:solidFill>
              </a:rPr>
              <a:t>amplified</a:t>
            </a:r>
            <a:r>
              <a:rPr lang="it-IT" sz="5100" b="1" i="1" dirty="0" smtClean="0">
                <a:solidFill>
                  <a:schemeClr val="accent4">
                    <a:lumMod val="75000"/>
                  </a:schemeClr>
                </a:solidFill>
              </a:rPr>
              <a:t> </a:t>
            </a:r>
            <a:r>
              <a:rPr lang="it-IT" sz="5100" b="1" i="1" dirty="0" err="1" smtClean="0">
                <a:solidFill>
                  <a:schemeClr val="accent4">
                    <a:lumMod val="75000"/>
                  </a:schemeClr>
                </a:solidFill>
              </a:rPr>
              <a:t>signal</a:t>
            </a:r>
            <a:r>
              <a:rPr lang="it-IT" sz="5100" b="1" i="1" dirty="0" smtClean="0">
                <a:solidFill>
                  <a:schemeClr val="accent4">
                    <a:lumMod val="75000"/>
                  </a:schemeClr>
                </a:solidFill>
              </a:rPr>
              <a:t>.</a:t>
            </a:r>
          </a:p>
          <a:p>
            <a:endParaRPr lang="it-IT" sz="3600" b="1" i="1" dirty="0" smtClean="0">
              <a:solidFill>
                <a:schemeClr val="accent4">
                  <a:lumMod val="75000"/>
                </a:schemeClr>
              </a:solidFill>
            </a:endParaRPr>
          </a:p>
          <a:p>
            <a:r>
              <a:rPr lang="it-IT" sz="3600" b="1" i="1" dirty="0" smtClean="0">
                <a:solidFill>
                  <a:srgbClr val="FF0000"/>
                </a:solidFill>
              </a:rPr>
              <a:t>Tau </a:t>
            </a:r>
            <a:r>
              <a:rPr lang="it-IT" sz="3600" b="1" i="1" dirty="0" err="1" smtClean="0">
                <a:solidFill>
                  <a:srgbClr val="FF0000"/>
                </a:solidFill>
              </a:rPr>
              <a:t>Track</a:t>
            </a:r>
            <a:r>
              <a:rPr lang="it-IT" sz="3600" b="1" i="1" dirty="0" smtClean="0">
                <a:solidFill>
                  <a:srgbClr val="FF0000"/>
                </a:solidFill>
              </a:rPr>
              <a:t>  </a:t>
            </a:r>
            <a:r>
              <a:rPr lang="it-IT" sz="3600" b="1" i="1" dirty="0" err="1" smtClean="0">
                <a:solidFill>
                  <a:srgbClr val="FF0000"/>
                </a:solidFill>
              </a:rPr>
              <a:t>at</a:t>
            </a:r>
            <a:r>
              <a:rPr lang="it-IT" sz="3600" b="1" i="1" dirty="0" smtClean="0">
                <a:solidFill>
                  <a:srgbClr val="FF0000"/>
                </a:solidFill>
              </a:rPr>
              <a:t> </a:t>
            </a:r>
            <a:r>
              <a:rPr lang="it-IT" sz="3600" b="1" i="1" dirty="0" err="1" smtClean="0">
                <a:solidFill>
                  <a:srgbClr val="FF0000"/>
                </a:solidFill>
              </a:rPr>
              <a:t>EeV</a:t>
            </a:r>
            <a:r>
              <a:rPr lang="it-IT" sz="3600" b="1" i="1" dirty="0" smtClean="0">
                <a:solidFill>
                  <a:srgbClr val="FF0000"/>
                </a:solidFill>
              </a:rPr>
              <a:t> </a:t>
            </a:r>
            <a:r>
              <a:rPr lang="it-IT" sz="3600" b="1" i="1" dirty="0" err="1" smtClean="0">
                <a:solidFill>
                  <a:srgbClr val="FF0000"/>
                </a:solidFill>
              </a:rPr>
              <a:t>energy</a:t>
            </a:r>
            <a:r>
              <a:rPr lang="it-IT" sz="3600" b="1" i="1" dirty="0" smtClean="0">
                <a:solidFill>
                  <a:srgbClr val="FF0000"/>
                </a:solidFill>
              </a:rPr>
              <a:t> </a:t>
            </a:r>
            <a:r>
              <a:rPr lang="it-IT" sz="3600" b="1" i="1" dirty="0" err="1" smtClean="0">
                <a:solidFill>
                  <a:srgbClr val="FF0000"/>
                </a:solidFill>
              </a:rPr>
              <a:t>it</a:t>
            </a:r>
            <a:r>
              <a:rPr lang="it-IT" sz="3600" b="1" i="1" dirty="0" smtClean="0">
                <a:solidFill>
                  <a:srgbClr val="FF0000"/>
                </a:solidFill>
              </a:rPr>
              <a:t>  </a:t>
            </a:r>
            <a:r>
              <a:rPr lang="it-IT" sz="3600" b="1" i="1" dirty="0" err="1" smtClean="0">
                <a:solidFill>
                  <a:srgbClr val="FF0000"/>
                </a:solidFill>
              </a:rPr>
              <a:t>is</a:t>
            </a:r>
            <a:r>
              <a:rPr lang="it-IT" sz="3600" b="1" i="1" dirty="0" smtClean="0">
                <a:solidFill>
                  <a:srgbClr val="FF0000"/>
                </a:solidFill>
              </a:rPr>
              <a:t> the </a:t>
            </a:r>
            <a:r>
              <a:rPr lang="it-IT" sz="3600" b="1" i="1" dirty="0" err="1" smtClean="0">
                <a:solidFill>
                  <a:srgbClr val="FF0000"/>
                </a:solidFill>
              </a:rPr>
              <a:t>longest</a:t>
            </a:r>
            <a:r>
              <a:rPr lang="it-IT" sz="3600" b="1" i="1" dirty="0" smtClean="0">
                <a:solidFill>
                  <a:srgbClr val="FF0000"/>
                </a:solidFill>
              </a:rPr>
              <a:t>  </a:t>
            </a:r>
            <a:r>
              <a:rPr lang="it-IT" sz="3600" b="1" i="1" dirty="0" err="1" smtClean="0">
                <a:solidFill>
                  <a:srgbClr val="FF0000"/>
                </a:solidFill>
              </a:rPr>
              <a:t>lepton</a:t>
            </a:r>
            <a:r>
              <a:rPr lang="it-IT" sz="3600" b="1" i="1" dirty="0" smtClean="0">
                <a:solidFill>
                  <a:srgbClr val="FF0000"/>
                </a:solidFill>
              </a:rPr>
              <a:t> </a:t>
            </a:r>
            <a:r>
              <a:rPr lang="it-IT" sz="3600" b="1" i="1" dirty="0" err="1" smtClean="0">
                <a:solidFill>
                  <a:srgbClr val="FF0000"/>
                </a:solidFill>
              </a:rPr>
              <a:t>track</a:t>
            </a:r>
            <a:r>
              <a:rPr lang="it-IT" sz="3600" b="1" i="1" dirty="0" smtClean="0">
                <a:solidFill>
                  <a:srgbClr val="FF0000"/>
                </a:solidFill>
              </a:rPr>
              <a:t> , </a:t>
            </a:r>
            <a:r>
              <a:rPr lang="it-IT" sz="3600" b="1" i="1" dirty="0" err="1" smtClean="0">
                <a:solidFill>
                  <a:srgbClr val="FF0000"/>
                </a:solidFill>
              </a:rPr>
              <a:t>overcoming</a:t>
            </a:r>
            <a:r>
              <a:rPr lang="it-IT" sz="3600" b="1" i="1" dirty="0" smtClean="0">
                <a:solidFill>
                  <a:srgbClr val="FF0000"/>
                </a:solidFill>
              </a:rPr>
              <a:t> </a:t>
            </a:r>
            <a:r>
              <a:rPr lang="it-IT" sz="3600" b="1" i="1" dirty="0" err="1" smtClean="0">
                <a:solidFill>
                  <a:srgbClr val="FF0000"/>
                </a:solidFill>
              </a:rPr>
              <a:t>muon</a:t>
            </a:r>
            <a:r>
              <a:rPr lang="it-IT" sz="3600" b="1" i="1" dirty="0" smtClean="0">
                <a:solidFill>
                  <a:srgbClr val="FF0000"/>
                </a:solidFill>
              </a:rPr>
              <a:t>  </a:t>
            </a:r>
            <a:r>
              <a:rPr lang="it-IT" sz="3600" b="1" i="1" dirty="0" err="1" smtClean="0">
                <a:solidFill>
                  <a:srgbClr val="FF0000"/>
                </a:solidFill>
              </a:rPr>
              <a:t>lenght</a:t>
            </a:r>
            <a:r>
              <a:rPr lang="it-IT" sz="3600" b="1" i="1" dirty="0" smtClean="0">
                <a:solidFill>
                  <a:srgbClr val="FF0000"/>
                </a:solidFill>
              </a:rPr>
              <a:t>.</a:t>
            </a:r>
            <a:endParaRPr lang="it-IT" sz="3600" b="1" i="1" dirty="0" smtClean="0">
              <a:solidFill>
                <a:srgbClr val="FF0000"/>
              </a:solidFill>
              <a:sym typeface="Wingdings" panose="05000000000000000000" pitchFamily="2" charset="2"/>
            </a:endParaRPr>
          </a:p>
          <a:p>
            <a:endParaRPr lang="it-IT" b="1" i="1" dirty="0" smtClean="0">
              <a:solidFill>
                <a:srgbClr val="FF0000"/>
              </a:solidFill>
            </a:endParaRPr>
          </a:p>
          <a:p>
            <a:endParaRPr lang="it-IT" dirty="0"/>
          </a:p>
          <a:p>
            <a:endParaRPr lang="it-IT" dirty="0"/>
          </a:p>
          <a:p>
            <a:endParaRPr lang="it-IT" dirty="0" smtClean="0"/>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6</a:t>
            </a:fld>
            <a:endParaRPr lang="it-IT"/>
          </a:p>
        </p:txBody>
      </p:sp>
    </p:spTree>
    <p:extLst>
      <p:ext uri="{BB962C8B-B14F-4D97-AF65-F5344CB8AC3E}">
        <p14:creationId xmlns:p14="http://schemas.microsoft.com/office/powerpoint/2010/main" val="2097921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DATA ICRC 2019 and Neutrino 2018</a:t>
            </a:r>
            <a:endParaRPr lang="it-IT" dirty="0"/>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60</a:t>
            </a:fld>
            <a:endParaRPr lang="it-IT"/>
          </a:p>
        </p:txBody>
      </p:sp>
      <p:pic>
        <p:nvPicPr>
          <p:cNvPr id="107522" name="Picture 2"/>
          <p:cNvPicPr>
            <a:picLocks noChangeAspect="1" noChangeArrowheads="1"/>
          </p:cNvPicPr>
          <p:nvPr/>
        </p:nvPicPr>
        <p:blipFill>
          <a:blip r:embed="rId2"/>
          <a:srcRect/>
          <a:stretch>
            <a:fillRect/>
          </a:stretch>
        </p:blipFill>
        <p:spPr bwMode="auto">
          <a:xfrm>
            <a:off x="571472" y="1785926"/>
            <a:ext cx="7309721" cy="2786082"/>
          </a:xfrm>
          <a:prstGeom prst="rect">
            <a:avLst/>
          </a:prstGeom>
          <a:noFill/>
          <a:ln w="9525">
            <a:noFill/>
            <a:miter lim="800000"/>
            <a:headEnd/>
            <a:tailEnd/>
          </a:ln>
          <a:effectLst/>
        </p:spPr>
      </p:pic>
      <p:sp>
        <p:nvSpPr>
          <p:cNvPr id="9" name="Rettangolo 8"/>
          <p:cNvSpPr/>
          <p:nvPr/>
        </p:nvSpPr>
        <p:spPr>
          <a:xfrm>
            <a:off x="2286000" y="4714884"/>
            <a:ext cx="4572000" cy="1200329"/>
          </a:xfrm>
          <a:prstGeom prst="rect">
            <a:avLst/>
          </a:prstGeom>
        </p:spPr>
        <p:txBody>
          <a:bodyPr>
            <a:spAutoFit/>
          </a:bodyPr>
          <a:lstStyle/>
          <a:p>
            <a:r>
              <a:rPr lang="it-IT" dirty="0" smtClean="0"/>
              <a:t>Marcel </a:t>
            </a:r>
            <a:r>
              <a:rPr lang="it-IT" dirty="0" err="1" smtClean="0"/>
              <a:t>Usner</a:t>
            </a:r>
            <a:r>
              <a:rPr lang="it-IT" dirty="0" smtClean="0"/>
              <a:t>, </a:t>
            </a:r>
            <a:r>
              <a:rPr lang="it-IT" dirty="0" err="1" smtClean="0"/>
              <a:t>M.Sc</a:t>
            </a:r>
            <a:r>
              <a:rPr lang="it-IT" dirty="0" smtClean="0"/>
              <a:t>.</a:t>
            </a:r>
          </a:p>
          <a:p>
            <a:endParaRPr lang="it-IT" dirty="0" smtClean="0"/>
          </a:p>
          <a:p>
            <a:r>
              <a:rPr lang="it-IT" dirty="0" err="1" smtClean="0"/>
              <a:t>Thesis</a:t>
            </a:r>
            <a:r>
              <a:rPr lang="it-IT" dirty="0" smtClean="0"/>
              <a:t> and ICECUBE </a:t>
            </a:r>
            <a:r>
              <a:rPr lang="it-IT" dirty="0" err="1" smtClean="0"/>
              <a:t>presentation</a:t>
            </a:r>
            <a:endParaRPr lang="it-IT" dirty="0" smtClean="0"/>
          </a:p>
          <a:p>
            <a:r>
              <a:rPr lang="it-IT" dirty="0" smtClean="0"/>
              <a:t> </a:t>
            </a:r>
            <a:r>
              <a:rPr lang="it-IT" dirty="0" err="1" smtClean="0"/>
              <a:t>June</a:t>
            </a:r>
            <a:r>
              <a:rPr lang="it-IT" dirty="0" smtClean="0"/>
              <a:t> 2018- NEUTRINO 2018</a:t>
            </a:r>
            <a:endParaRPr lang="it-IT" dirty="0"/>
          </a:p>
        </p:txBody>
      </p:sp>
    </p:spTree>
    <p:extLst>
      <p:ext uri="{BB962C8B-B14F-4D97-AF65-F5344CB8AC3E}">
        <p14:creationId xmlns:p14="http://schemas.microsoft.com/office/powerpoint/2010/main" val="31454720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6923112" cy="274042"/>
          </a:xfrm>
        </p:spPr>
        <p:txBody>
          <a:bodyPr>
            <a:normAutofit fontScale="90000"/>
          </a:bodyPr>
          <a:lstStyle/>
          <a:p>
            <a:r>
              <a:rPr lang="it-IT" dirty="0" smtClean="0"/>
              <a:t>ICRC 2019</a:t>
            </a:r>
            <a:endParaRPr lang="it-IT" dirty="0"/>
          </a:p>
        </p:txBody>
      </p:sp>
      <p:sp>
        <p:nvSpPr>
          <p:cNvPr id="3" name="Segnaposto contenuto 2"/>
          <p:cNvSpPr>
            <a:spLocks noGrp="1"/>
          </p:cNvSpPr>
          <p:nvPr>
            <p:ph idx="1"/>
          </p:nvPr>
        </p:nvSpPr>
        <p:spPr>
          <a:xfrm>
            <a:off x="0" y="1935480"/>
            <a:ext cx="8686800" cy="4493916"/>
          </a:xfrm>
        </p:spPr>
        <p:txBody>
          <a:bodyPr>
            <a:normAutofit fontScale="32500" lnSpcReduction="20000"/>
          </a:bodyPr>
          <a:lstStyle/>
          <a:p>
            <a:endParaRPr lang="it-IT" dirty="0"/>
          </a:p>
          <a:p>
            <a:endParaRPr lang="it-IT" dirty="0"/>
          </a:p>
          <a:p>
            <a:r>
              <a:rPr lang="it-IT" b="1" dirty="0"/>
              <a:t>ICRC19</a:t>
            </a:r>
            <a:endParaRPr lang="it-IT" dirty="0"/>
          </a:p>
          <a:p>
            <a:r>
              <a:rPr lang="it-IT" b="1" dirty="0"/>
              <a:t>A. Barbano</a:t>
            </a:r>
            <a:endParaRPr lang="it-IT" dirty="0"/>
          </a:p>
          <a:p>
            <a:endParaRPr lang="it-IT" dirty="0"/>
          </a:p>
          <a:p>
            <a:r>
              <a:rPr lang="it-IT" sz="4300" dirty="0"/>
              <a:t>Data </a:t>
            </a:r>
            <a:r>
              <a:rPr lang="it-IT" sz="4300" dirty="0" err="1"/>
              <a:t>samples</a:t>
            </a:r>
            <a:endParaRPr lang="it-IT" sz="4300" dirty="0"/>
          </a:p>
          <a:p>
            <a:r>
              <a:rPr lang="it-IT" sz="4300" b="1" dirty="0" err="1"/>
              <a:t>Neutrinos</a:t>
            </a:r>
            <a:r>
              <a:rPr lang="it-IT" sz="4300" b="1" dirty="0" smtClean="0"/>
              <a:t>:  : 82 Tracks-76 </a:t>
            </a:r>
            <a:r>
              <a:rPr lang="it-IT" sz="4300" b="1" dirty="0" err="1" smtClean="0"/>
              <a:t>Cascades</a:t>
            </a:r>
            <a:endParaRPr lang="it-IT" sz="4300" dirty="0"/>
          </a:p>
          <a:p>
            <a:endParaRPr lang="it-IT" dirty="0"/>
          </a:p>
          <a:p>
            <a:r>
              <a:rPr lang="en-US" b="1" dirty="0"/>
              <a:t>[1]</a:t>
            </a:r>
            <a:r>
              <a:rPr lang="en-US" b="1" dirty="0" err="1"/>
              <a:t>Astrophys</a:t>
            </a:r>
            <a:r>
              <a:rPr lang="en-US" b="1" dirty="0"/>
              <a:t>. J. Letters 768 (May, 2013) L1</a:t>
            </a:r>
            <a:endParaRPr lang="en-US" dirty="0"/>
          </a:p>
          <a:p>
            <a:r>
              <a:rPr lang="it-IT" b="1" dirty="0"/>
              <a:t>[2] </a:t>
            </a:r>
            <a:r>
              <a:rPr lang="it-IT" b="1" dirty="0" err="1"/>
              <a:t>Astrophys.J</a:t>
            </a:r>
            <a:r>
              <a:rPr lang="it-IT" b="1" dirty="0"/>
              <a:t>. 804 (2015) no.1, 15</a:t>
            </a:r>
            <a:endParaRPr lang="it-IT" dirty="0"/>
          </a:p>
          <a:p>
            <a:r>
              <a:rPr lang="nl-NL" b="1" dirty="0"/>
              <a:t>[3] EPJ Web Conf.210(2019) 01005</a:t>
            </a:r>
            <a:endParaRPr lang="nl-NL" dirty="0"/>
          </a:p>
          <a:p>
            <a:r>
              <a:rPr lang="it-IT" b="1" dirty="0"/>
              <a:t>(UHECR-</a:t>
            </a:r>
            <a:r>
              <a:rPr lang="it-IT" b="1" dirty="0" err="1"/>
              <a:t>Stacking</a:t>
            </a:r>
            <a:r>
              <a:rPr lang="it-IT" b="1" dirty="0"/>
              <a:t> </a:t>
            </a:r>
            <a:r>
              <a:rPr lang="it-IT" b="1" dirty="0" err="1"/>
              <a:t>Analyses</a:t>
            </a:r>
            <a:r>
              <a:rPr lang="it-IT" b="1" dirty="0"/>
              <a:t>)</a:t>
            </a:r>
            <a:endParaRPr lang="it-IT" dirty="0"/>
          </a:p>
          <a:p>
            <a:r>
              <a:rPr lang="it-IT" dirty="0"/>
              <a:t>•</a:t>
            </a:r>
            <a:r>
              <a:rPr lang="it-IT" b="1" dirty="0" err="1"/>
              <a:t>IceCube</a:t>
            </a:r>
            <a:r>
              <a:rPr lang="it-IT" b="1" dirty="0"/>
              <a:t>:</a:t>
            </a:r>
            <a:endParaRPr lang="it-IT" dirty="0"/>
          </a:p>
          <a:p>
            <a:r>
              <a:rPr lang="en-US" dirty="0"/>
              <a:t>(</a:t>
            </a:r>
            <a:r>
              <a:rPr lang="en-US" dirty="0" err="1"/>
              <a:t>i</a:t>
            </a:r>
            <a:r>
              <a:rPr lang="en-US" dirty="0"/>
              <a:t>)7-year neutrino point-source sample [4] </a:t>
            </a:r>
          </a:p>
          <a:p>
            <a:r>
              <a:rPr lang="en-US" dirty="0"/>
              <a:t>(ii)latest 3.5 years of the gamma-ray </a:t>
            </a:r>
            <a:endParaRPr lang="en-US" dirty="0" smtClean="0"/>
          </a:p>
          <a:p>
            <a:r>
              <a:rPr lang="en-US" dirty="0" smtClean="0"/>
              <a:t>follow-up </a:t>
            </a:r>
            <a:r>
              <a:rPr lang="en-US" dirty="0"/>
              <a:t>sample [5]</a:t>
            </a:r>
          </a:p>
          <a:p>
            <a:endParaRPr lang="it-IT" dirty="0"/>
          </a:p>
          <a:p>
            <a:r>
              <a:rPr lang="en-US" dirty="0"/>
              <a:t></a:t>
            </a:r>
            <a:r>
              <a:rPr lang="en-US" b="1" dirty="0"/>
              <a:t>1.4M </a:t>
            </a:r>
            <a:r>
              <a:rPr lang="en-US" b="1" dirty="0" err="1"/>
              <a:t>eventsin</a:t>
            </a:r>
            <a:r>
              <a:rPr lang="en-US" b="1" dirty="0"/>
              <a:t> total</a:t>
            </a:r>
            <a:r>
              <a:rPr lang="en-US" dirty="0"/>
              <a:t>, between2008 and 2018</a:t>
            </a:r>
          </a:p>
          <a:p>
            <a:r>
              <a:rPr lang="en-US" dirty="0"/>
              <a:t>•</a:t>
            </a:r>
            <a:r>
              <a:rPr lang="en-US" b="1" dirty="0"/>
              <a:t>ANTARES:</a:t>
            </a:r>
            <a:r>
              <a:rPr lang="en-US" dirty="0"/>
              <a:t>11-year point-source sample including events until 2017 [6]</a:t>
            </a:r>
          </a:p>
          <a:p>
            <a:endParaRPr lang="it-IT" dirty="0"/>
          </a:p>
          <a:p>
            <a:r>
              <a:rPr lang="fr-FR" b="1" dirty="0"/>
              <a:t>[4] </a:t>
            </a:r>
            <a:r>
              <a:rPr lang="fr-FR" b="1" dirty="0" err="1"/>
              <a:t>Astrophys</a:t>
            </a:r>
            <a:r>
              <a:rPr lang="fr-FR" b="1" dirty="0"/>
              <a:t>. J. 835 (2017) 151</a:t>
            </a:r>
            <a:endParaRPr lang="fr-FR" dirty="0"/>
          </a:p>
          <a:p>
            <a:r>
              <a:rPr lang="fr-FR" b="1" dirty="0"/>
              <a:t>[5] Science 361 (2018) 147–151</a:t>
            </a:r>
            <a:endParaRPr lang="fr-FR" dirty="0"/>
          </a:p>
          <a:p>
            <a:r>
              <a:rPr lang="fr-FR" b="1" dirty="0"/>
              <a:t>[6]</a:t>
            </a:r>
            <a:r>
              <a:rPr lang="fr-FR" b="1" dirty="0" err="1"/>
              <a:t>Astrophys</a:t>
            </a:r>
            <a:r>
              <a:rPr lang="fr-FR" b="1" dirty="0"/>
              <a:t>. J. 863 (2018) L30</a:t>
            </a:r>
            <a:endParaRPr lang="fr-FR" dirty="0"/>
          </a:p>
          <a:p>
            <a:r>
              <a:rPr lang="en-US" dirty="0"/>
              <a:t>•</a:t>
            </a:r>
            <a:r>
              <a:rPr lang="en-US" b="1" dirty="0"/>
              <a:t>TA:143 events</a:t>
            </a:r>
            <a:r>
              <a:rPr lang="en-US" dirty="0"/>
              <a:t>(E &gt; 57 </a:t>
            </a:r>
            <a:r>
              <a:rPr lang="en-US" dirty="0" err="1"/>
              <a:t>EeV</a:t>
            </a:r>
            <a:r>
              <a:rPr lang="en-US" dirty="0"/>
              <a:t>, zenith angle ≤ 80°), from May 2008 to May 2017 [1]</a:t>
            </a:r>
          </a:p>
          <a:p>
            <a:r>
              <a:rPr lang="en-US" dirty="0"/>
              <a:t>•</a:t>
            </a:r>
            <a:r>
              <a:rPr lang="en-US" b="1" dirty="0"/>
              <a:t>Auger:324 events </a:t>
            </a:r>
            <a:r>
              <a:rPr lang="en-US" dirty="0"/>
              <a:t>(E &gt; 52 </a:t>
            </a:r>
            <a:r>
              <a:rPr lang="en-US" dirty="0" err="1"/>
              <a:t>EeV</a:t>
            </a:r>
            <a:r>
              <a:rPr lang="en-US" dirty="0"/>
              <a:t>, zenith angle ≤ 80°), recorded with the SD from Jan. 2004 to Apr. 2017 [2]</a:t>
            </a:r>
          </a:p>
          <a:p>
            <a:r>
              <a:rPr lang="en-US" dirty="0"/>
              <a:t>•Rescaling applied to event energies to match TA and Auger fluxes (-14% and 14% respectively) [3]</a:t>
            </a:r>
          </a:p>
          <a:p>
            <a:endParaRPr lang="it-IT" dirty="0"/>
          </a:p>
          <a:p>
            <a:r>
              <a:rPr lang="it-IT" b="1" dirty="0"/>
              <a:t>UHECRs:10 </a:t>
            </a:r>
            <a:endParaRPr lang="it-IT" dirty="0"/>
          </a:p>
        </p:txBody>
      </p:sp>
      <p:sp>
        <p:nvSpPr>
          <p:cNvPr id="5" name="Segnaposto data 4"/>
          <p:cNvSpPr>
            <a:spLocks noGrp="1"/>
          </p:cNvSpPr>
          <p:nvPr>
            <p:ph type="dt" sz="half" idx="10"/>
          </p:nvPr>
        </p:nvSpPr>
        <p:spPr/>
        <p:txBody>
          <a:bodyPr/>
          <a:lstStyle/>
          <a:p>
            <a:fld id="{0E1F0506-3B47-49D7-B058-9F2CF274A789}" type="datetime1">
              <a:rPr lang="it-IT" smtClean="0"/>
              <a:pPr/>
              <a:t>22/09/2019</a:t>
            </a:fld>
            <a:endParaRPr lang="it-IT"/>
          </a:p>
        </p:txBody>
      </p:sp>
      <p:sp>
        <p:nvSpPr>
          <p:cNvPr id="6" name="Segnaposto numero diapositiva 5"/>
          <p:cNvSpPr>
            <a:spLocks noGrp="1"/>
          </p:cNvSpPr>
          <p:nvPr>
            <p:ph type="sldNum" sz="quarter" idx="12"/>
          </p:nvPr>
        </p:nvSpPr>
        <p:spPr/>
        <p:txBody>
          <a:bodyPr/>
          <a:lstStyle/>
          <a:p>
            <a:fld id="{D2DE078F-04B3-4AC4-98E9-5906CABD87D4}" type="slidenum">
              <a:rPr lang="it-IT" smtClean="0"/>
              <a:pPr/>
              <a:t>61</a:t>
            </a:fld>
            <a:endParaRPr lang="it-IT"/>
          </a:p>
        </p:txBody>
      </p:sp>
      <p:sp>
        <p:nvSpPr>
          <p:cNvPr id="7" name="Segnaposto piè di pagina 6"/>
          <p:cNvSpPr>
            <a:spLocks noGrp="1"/>
          </p:cNvSpPr>
          <p:nvPr>
            <p:ph type="ftr" sz="quarter" idx="11"/>
          </p:nvPr>
        </p:nvSpPr>
        <p:spPr/>
        <p:txBody>
          <a:bodyPr/>
          <a:lstStyle/>
          <a:p>
            <a:r>
              <a:rPr lang="it-IT" smtClean="0"/>
              <a:t>Daniele Fargion</a:t>
            </a:r>
            <a:endParaRPr lang="it-IT"/>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4479" y="2071678"/>
            <a:ext cx="5569521" cy="416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714348" y="857232"/>
            <a:ext cx="6324488" cy="769441"/>
          </a:xfrm>
          <a:prstGeom prst="rect">
            <a:avLst/>
          </a:prstGeom>
        </p:spPr>
        <p:txBody>
          <a:bodyPr wrap="none">
            <a:spAutoFit/>
          </a:bodyPr>
          <a:lstStyle/>
          <a:p>
            <a:r>
              <a:rPr lang="it-IT" sz="4400" dirty="0" err="1" smtClean="0"/>
              <a:t>Updated</a:t>
            </a:r>
            <a:r>
              <a:rPr lang="it-IT" sz="4400" dirty="0" smtClean="0"/>
              <a:t> ICECUBE </a:t>
            </a:r>
            <a:r>
              <a:rPr lang="it-IT" sz="4400" dirty="0" err="1" smtClean="0"/>
              <a:t>maps</a:t>
            </a:r>
            <a:r>
              <a:rPr lang="it-IT" sz="4400" dirty="0" smtClean="0"/>
              <a:t> </a:t>
            </a:r>
            <a:endParaRPr lang="it-IT" sz="4400" dirty="0"/>
          </a:p>
        </p:txBody>
      </p:sp>
    </p:spTree>
    <p:extLst>
      <p:ext uri="{BB962C8B-B14F-4D97-AF65-F5344CB8AC3E}">
        <p14:creationId xmlns:p14="http://schemas.microsoft.com/office/powerpoint/2010/main" val="2625342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data 3"/>
          <p:cNvSpPr>
            <a:spLocks noGrp="1"/>
          </p:cNvSpPr>
          <p:nvPr>
            <p:ph type="dt" sz="half" idx="10"/>
          </p:nvPr>
        </p:nvSpPr>
        <p:spPr/>
        <p:txBody>
          <a:bodyPr/>
          <a:lstStyle/>
          <a:p>
            <a:r>
              <a:rPr lang="it-IT" smtClean="0"/>
              <a:t>22/09/2019</a:t>
            </a:r>
            <a:endParaRPr lang="it-IT"/>
          </a:p>
        </p:txBody>
      </p:sp>
      <p:sp>
        <p:nvSpPr>
          <p:cNvPr id="5" name="Segnaposto piè di pagina 4"/>
          <p:cNvSpPr>
            <a:spLocks noGrp="1"/>
          </p:cNvSpPr>
          <p:nvPr>
            <p:ph type="ftr" sz="quarter" idx="11"/>
          </p:nvPr>
        </p:nvSpPr>
        <p:spPr/>
        <p:txBody>
          <a:bodyPr/>
          <a:lstStyle/>
          <a:p>
            <a:r>
              <a:rPr lang="it-IT" smtClean="0"/>
              <a:t>D.Fargion_ERICE_22-September-2019</a:t>
            </a:r>
            <a:endParaRPr lang="it-IT"/>
          </a:p>
        </p:txBody>
      </p:sp>
      <p:sp>
        <p:nvSpPr>
          <p:cNvPr id="6" name="Segnaposto numero diapositiva 5"/>
          <p:cNvSpPr>
            <a:spLocks noGrp="1"/>
          </p:cNvSpPr>
          <p:nvPr>
            <p:ph type="sldNum" sz="quarter" idx="12"/>
          </p:nvPr>
        </p:nvSpPr>
        <p:spPr/>
        <p:txBody>
          <a:bodyPr/>
          <a:lstStyle/>
          <a:p>
            <a:fld id="{7C9D316D-3337-493E-A464-4BE605C6A87B}" type="slidenum">
              <a:rPr lang="it-IT" smtClean="0"/>
              <a:pPr/>
              <a:t>7</a:t>
            </a:fld>
            <a:endParaRPr lang="it-IT"/>
          </a:p>
        </p:txBody>
      </p:sp>
      <p:pic>
        <p:nvPicPr>
          <p:cNvPr id="921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 contrast="-44000"/>
                    </a14:imgEffect>
                  </a14:imgLayer>
                </a14:imgProps>
              </a:ext>
              <a:ext uri="{28A0092B-C50C-407E-A947-70E740481C1C}">
                <a14:useLocalDpi xmlns:a14="http://schemas.microsoft.com/office/drawing/2010/main" val="0"/>
              </a:ext>
            </a:extLst>
          </a:blip>
          <a:srcRect/>
          <a:stretch>
            <a:fillRect/>
          </a:stretch>
        </p:blipFill>
        <p:spPr bwMode="auto">
          <a:xfrm>
            <a:off x="0" y="216459"/>
            <a:ext cx="8855387" cy="664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419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8"/>
            <a:ext cx="9144000" cy="564672"/>
          </a:xfrm>
        </p:spPr>
        <p:txBody>
          <a:bodyPr>
            <a:normAutofit fontScale="90000"/>
          </a:bodyPr>
          <a:lstStyle/>
          <a:p>
            <a:r>
              <a:rPr lang="it-IT" sz="4900" b="1" i="1" dirty="0" smtClean="0">
                <a:solidFill>
                  <a:srgbClr val="690529"/>
                </a:solidFill>
              </a:rPr>
              <a:t>  </a:t>
            </a:r>
            <a:br>
              <a:rPr lang="it-IT" sz="4900" b="1" i="1" dirty="0" smtClean="0">
                <a:solidFill>
                  <a:srgbClr val="690529"/>
                </a:solidFill>
              </a:rPr>
            </a:br>
            <a:r>
              <a:rPr lang="it-IT" sz="4900" b="1" i="1" dirty="0" smtClean="0">
                <a:solidFill>
                  <a:srgbClr val="690529"/>
                </a:solidFill>
              </a:rPr>
              <a:t> </a:t>
            </a:r>
            <a:br>
              <a:rPr lang="it-IT" sz="4900" b="1" i="1" dirty="0" smtClean="0">
                <a:solidFill>
                  <a:srgbClr val="690529"/>
                </a:solidFill>
              </a:rPr>
            </a:br>
            <a:r>
              <a:rPr lang="it-IT" sz="4900" b="1" i="1" dirty="0" smtClean="0">
                <a:solidFill>
                  <a:srgbClr val="690529"/>
                </a:solidFill>
              </a:rPr>
              <a:t/>
            </a:r>
            <a:br>
              <a:rPr lang="it-IT" sz="4900" b="1" i="1" dirty="0" smtClean="0">
                <a:solidFill>
                  <a:srgbClr val="690529"/>
                </a:solidFill>
              </a:rPr>
            </a:br>
            <a:r>
              <a:rPr lang="it-IT" sz="4900" b="1" i="1" dirty="0" smtClean="0">
                <a:solidFill>
                  <a:srgbClr val="690529"/>
                </a:solidFill>
              </a:rPr>
              <a:t>       </a:t>
            </a:r>
            <a:r>
              <a:rPr lang="it-IT" sz="4900" b="1" i="1" dirty="0" err="1" smtClean="0">
                <a:solidFill>
                  <a:srgbClr val="690529"/>
                </a:solidFill>
              </a:rPr>
              <a:t>Why</a:t>
            </a:r>
            <a:r>
              <a:rPr lang="it-IT" sz="4900" b="1" i="1" dirty="0" smtClean="0">
                <a:solidFill>
                  <a:srgbClr val="690529"/>
                </a:solidFill>
              </a:rPr>
              <a:t> </a:t>
            </a:r>
            <a:r>
              <a:rPr lang="it-IT" sz="4400" b="1" i="1" dirty="0" smtClean="0">
                <a:solidFill>
                  <a:srgbClr val="690529"/>
                </a:solidFill>
              </a:rPr>
              <a:t>UHE Tau </a:t>
            </a:r>
            <a:r>
              <a:rPr lang="it-IT" sz="4400" b="1" i="1" dirty="0" err="1" smtClean="0">
                <a:solidFill>
                  <a:srgbClr val="690529"/>
                </a:solidFill>
              </a:rPr>
              <a:t>Track</a:t>
            </a:r>
            <a:r>
              <a:rPr lang="it-IT" sz="4400" b="1" i="1" dirty="0" smtClean="0">
                <a:solidFill>
                  <a:srgbClr val="690529"/>
                </a:solidFill>
              </a:rPr>
              <a:t>  </a:t>
            </a:r>
            <a:r>
              <a:rPr lang="it-IT" sz="4400" b="1" i="1" dirty="0" err="1" smtClean="0">
                <a:solidFill>
                  <a:srgbClr val="690529"/>
                </a:solidFill>
              </a:rPr>
              <a:t>may</a:t>
            </a:r>
            <a:r>
              <a:rPr lang="it-IT" sz="4400" b="1" i="1" dirty="0" smtClean="0">
                <a:solidFill>
                  <a:srgbClr val="690529"/>
                </a:solidFill>
              </a:rPr>
              <a:t> </a:t>
            </a:r>
            <a:r>
              <a:rPr lang="it-IT" sz="4400" b="1" i="1" dirty="0" err="1" smtClean="0">
                <a:solidFill>
                  <a:srgbClr val="690529"/>
                </a:solidFill>
              </a:rPr>
              <a:t>win</a:t>
            </a:r>
            <a:r>
              <a:rPr lang="it-IT" sz="4900" b="1" i="1" dirty="0" smtClean="0">
                <a:solidFill>
                  <a:srgbClr val="690529"/>
                </a:solidFill>
              </a:rPr>
              <a:t/>
            </a:r>
            <a:br>
              <a:rPr lang="it-IT" sz="4900" b="1" i="1" dirty="0" smtClean="0">
                <a:solidFill>
                  <a:srgbClr val="690529"/>
                </a:solidFill>
              </a:rPr>
            </a:br>
            <a:r>
              <a:rPr lang="it-IT" sz="4400" b="1" i="1" dirty="0" smtClean="0">
                <a:solidFill>
                  <a:srgbClr val="690529"/>
                </a:solidFill>
              </a:rPr>
              <a:t> by </a:t>
            </a:r>
            <a:r>
              <a:rPr lang="it-IT" sz="4400" b="1" i="1" dirty="0" err="1" smtClean="0">
                <a:solidFill>
                  <a:srgbClr val="690529"/>
                </a:solidFill>
              </a:rPr>
              <a:t>their</a:t>
            </a:r>
            <a:r>
              <a:rPr lang="it-IT" sz="4400" b="1" i="1" dirty="0" smtClean="0">
                <a:solidFill>
                  <a:srgbClr val="690529"/>
                </a:solidFill>
              </a:rPr>
              <a:t> </a:t>
            </a:r>
            <a:r>
              <a:rPr lang="it-IT" sz="4400" b="1" i="1" dirty="0" err="1" smtClean="0">
                <a:solidFill>
                  <a:srgbClr val="690529"/>
                </a:solidFill>
              </a:rPr>
              <a:t>penetration</a:t>
            </a:r>
            <a:r>
              <a:rPr lang="it-IT" sz="4400" b="1" i="1" dirty="0" smtClean="0">
                <a:solidFill>
                  <a:srgbClr val="690529"/>
                </a:solidFill>
              </a:rPr>
              <a:t>, the </a:t>
            </a:r>
            <a:r>
              <a:rPr lang="it-IT" sz="4400" b="1" i="1" dirty="0" err="1" smtClean="0">
                <a:solidFill>
                  <a:srgbClr val="690529"/>
                </a:solidFill>
              </a:rPr>
              <a:t>muon</a:t>
            </a:r>
            <a:r>
              <a:rPr lang="it-IT" sz="4400" b="1" i="1" dirty="0" smtClean="0">
                <a:solidFill>
                  <a:srgbClr val="690529"/>
                </a:solidFill>
              </a:rPr>
              <a:t> </a:t>
            </a:r>
            <a:r>
              <a:rPr lang="it-IT" sz="4400" b="1" i="1" dirty="0" err="1" smtClean="0">
                <a:solidFill>
                  <a:srgbClr val="690529"/>
                </a:solidFill>
              </a:rPr>
              <a:t>one</a:t>
            </a:r>
            <a:endParaRPr lang="it-IT" sz="4900" b="1" i="1" dirty="0">
              <a:solidFill>
                <a:srgbClr val="690529"/>
              </a:solidFill>
            </a:endParaRPr>
          </a:p>
        </p:txBody>
      </p:sp>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8</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41376"/>
            <a:ext cx="748883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ccia a destra 4"/>
          <p:cNvSpPr/>
          <p:nvPr/>
        </p:nvSpPr>
        <p:spPr>
          <a:xfrm rot="4475281">
            <a:off x="1691680" y="2852936"/>
            <a:ext cx="720080"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rot="4475281">
            <a:off x="3644034" y="4683001"/>
            <a:ext cx="720080"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049" y="2823070"/>
            <a:ext cx="90805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35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704088"/>
            <a:ext cx="7571184" cy="946912"/>
          </a:xfrm>
        </p:spPr>
        <p:txBody>
          <a:bodyPr>
            <a:normAutofit fontScale="90000"/>
          </a:bodyPr>
          <a:lstStyle/>
          <a:p>
            <a:r>
              <a:rPr lang="it-IT" b="1" i="1" dirty="0" err="1" smtClean="0">
                <a:effectLst>
                  <a:outerShdw blurRad="38100" dist="38100" dir="2700000" algn="tl">
                    <a:srgbClr val="000000">
                      <a:alpha val="43137"/>
                    </a:srgbClr>
                  </a:outerShdw>
                </a:effectLst>
              </a:rPr>
              <a:t>Deep</a:t>
            </a:r>
            <a:r>
              <a:rPr lang="it-IT" b="1" i="1" dirty="0" smtClean="0">
                <a:effectLst>
                  <a:outerShdw blurRad="38100" dist="38100" dir="2700000" algn="tl">
                    <a:srgbClr val="000000">
                      <a:alpha val="43137"/>
                    </a:srgbClr>
                  </a:outerShdw>
                </a:effectLst>
              </a:rPr>
              <a:t> Valley or Mountain </a:t>
            </a:r>
            <a:r>
              <a:rPr lang="it-IT" b="1" i="1" dirty="0" err="1" smtClean="0">
                <a:effectLst>
                  <a:outerShdw blurRad="38100" dist="38100" dir="2700000" algn="tl">
                    <a:srgbClr val="000000">
                      <a:alpha val="43137"/>
                    </a:srgbClr>
                  </a:outerShdw>
                </a:effectLst>
              </a:rPr>
              <a:t>chain</a:t>
            </a:r>
            <a:r>
              <a:rPr lang="it-IT" b="1" i="1" dirty="0" smtClean="0">
                <a:effectLst>
                  <a:outerShdw blurRad="38100" dist="38100" dir="2700000" algn="tl">
                    <a:srgbClr val="000000">
                      <a:alpha val="43137"/>
                    </a:srgbClr>
                  </a:outerShdw>
                </a:effectLst>
              </a:rPr>
              <a:t/>
            </a:r>
            <a:br>
              <a:rPr lang="it-IT" b="1" i="1" dirty="0" smtClean="0">
                <a:effectLst>
                  <a:outerShdw blurRad="38100" dist="38100" dir="2700000" algn="tl">
                    <a:srgbClr val="000000">
                      <a:alpha val="43137"/>
                    </a:srgbClr>
                  </a:outerShdw>
                </a:effectLst>
              </a:rPr>
            </a:br>
            <a:r>
              <a:rPr lang="it-IT" b="1" i="1" dirty="0" err="1" smtClean="0">
                <a:effectLst>
                  <a:outerShdw blurRad="38100" dist="38100" dir="2700000" algn="tl">
                    <a:srgbClr val="000000">
                      <a:alpha val="43137"/>
                    </a:srgbClr>
                  </a:outerShdw>
                </a:effectLst>
              </a:rPr>
              <a:t>Both</a:t>
            </a:r>
            <a:r>
              <a:rPr lang="it-IT" b="1" i="1" dirty="0" smtClean="0">
                <a:effectLst>
                  <a:outerShdw blurRad="38100" dist="38100" dir="2700000" algn="tl">
                    <a:srgbClr val="000000">
                      <a:alpha val="43137"/>
                    </a:srgbClr>
                  </a:outerShdw>
                </a:effectLst>
              </a:rPr>
              <a:t> for ASHRA, and GIANT</a:t>
            </a:r>
            <a:endParaRPr lang="it-IT" b="1" i="1" dirty="0">
              <a:effectLst>
                <a:outerShdw blurRad="38100" dist="38100" dir="2700000" algn="tl">
                  <a:srgbClr val="000000">
                    <a:alpha val="43137"/>
                  </a:srgbClr>
                </a:outerShdw>
              </a:effectLst>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27" y="1988840"/>
            <a:ext cx="868107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D.Fargion_ERICE_22-September-2019</a:t>
            </a:r>
            <a:endParaRPr lang="it-IT"/>
          </a:p>
        </p:txBody>
      </p:sp>
      <p:sp>
        <p:nvSpPr>
          <p:cNvPr id="4" name="Segnaposto numero diapositiva 3"/>
          <p:cNvSpPr>
            <a:spLocks noGrp="1"/>
          </p:cNvSpPr>
          <p:nvPr>
            <p:ph type="sldNum" sz="quarter" idx="12"/>
          </p:nvPr>
        </p:nvSpPr>
        <p:spPr/>
        <p:txBody>
          <a:bodyPr/>
          <a:lstStyle/>
          <a:p>
            <a:fld id="{7C9D316D-3337-493E-A464-4BE605C6A87B}" type="slidenum">
              <a:rPr lang="it-IT" smtClean="0"/>
              <a:pPr/>
              <a:t>9</a:t>
            </a:fld>
            <a:endParaRPr lang="it-IT"/>
          </a:p>
        </p:txBody>
      </p:sp>
      <p:sp>
        <p:nvSpPr>
          <p:cNvPr id="6" name="Segnaposto data 5"/>
          <p:cNvSpPr>
            <a:spLocks noGrp="1"/>
          </p:cNvSpPr>
          <p:nvPr>
            <p:ph type="dt" sz="half" idx="10"/>
          </p:nvPr>
        </p:nvSpPr>
        <p:spPr/>
        <p:txBody>
          <a:bodyPr/>
          <a:lstStyle/>
          <a:p>
            <a:r>
              <a:rPr lang="it-IT" smtClean="0"/>
              <a:t>22/09/2019</a:t>
            </a:r>
            <a:endParaRPr lang="it-IT"/>
          </a:p>
        </p:txBody>
      </p:sp>
    </p:spTree>
    <p:extLst>
      <p:ext uri="{BB962C8B-B14F-4D97-AF65-F5344CB8AC3E}">
        <p14:creationId xmlns:p14="http://schemas.microsoft.com/office/powerpoint/2010/main" val="2201246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2267</TotalTime>
  <Words>1466</Words>
  <Application>Microsoft Office PowerPoint</Application>
  <PresentationFormat>Presentazione su schermo (4:3)</PresentationFormat>
  <Paragraphs>319</Paragraphs>
  <Slides>61</Slides>
  <Notes>0</Notes>
  <HiddenSlides>0</HiddenSlides>
  <MMClips>0</MMClips>
  <ScaleCrop>false</ScaleCrop>
  <HeadingPairs>
    <vt:vector size="4" baseType="variant">
      <vt:variant>
        <vt:lpstr>Tema</vt:lpstr>
      </vt:variant>
      <vt:variant>
        <vt:i4>2</vt:i4>
      </vt:variant>
      <vt:variant>
        <vt:lpstr>Titoli diapositive</vt:lpstr>
      </vt:variant>
      <vt:variant>
        <vt:i4>61</vt:i4>
      </vt:variant>
    </vt:vector>
  </HeadingPairs>
  <TitlesOfParts>
    <vt:vector size="63" baseType="lpstr">
      <vt:lpstr>Equinozio</vt:lpstr>
      <vt:lpstr>Tema di Office</vt:lpstr>
      <vt:lpstr>Tau Neutrino airshower Astronomy on Earth and Space Erice 22 Sept 2019 Daniele Fargion  </vt:lpstr>
      <vt:lpstr>Neutrino Astronomy: MUON  Tau</vt:lpstr>
      <vt:lpstr>Presentazione standard di PowerPoint</vt:lpstr>
      <vt:lpstr>Presentazione standard di PowerPoint</vt:lpstr>
      <vt:lpstr>Kamiokande 1997 Assimmetry ICRC 1999 : TAU airshower  Salt Lake, USA  June </vt:lpstr>
      <vt:lpstr>Why Tau Airshower is the best candidate to              noise free  Neutrino Astronomy?</vt:lpstr>
      <vt:lpstr>Presentazione standard di PowerPoint</vt:lpstr>
      <vt:lpstr>             Why UHE Tau Track  may win  by their penetration, the muon one</vt:lpstr>
      <vt:lpstr>Deep Valley or Mountain chain Both for ASHRA, and GIANT</vt:lpstr>
      <vt:lpstr>Tau airshower : a particle physics test</vt:lpstr>
      <vt:lpstr>Tau Airshower from the top of Mountains:  ASHRA and MAGIC and  CTA from the Top Mountains. </vt:lpstr>
      <vt:lpstr>ASHRA array early attempts</vt:lpstr>
      <vt:lpstr>Tau Airshowers are huge amplifier of an unique neutrino  in number and in area .  Huge (GIANT)  radio arrays will be filtering  from Earth all  atmospheric noises</vt:lpstr>
      <vt:lpstr>Uptaus and Hortaus</vt:lpstr>
      <vt:lpstr>Tau  escaping from Earth Because Earth opacity, mostly inclined at PeV upward.  At EeV  energy only horizontal</vt:lpstr>
      <vt:lpstr>Tau Airshower into space: POEMMA, JEM-EUSO See: TAU AIRSHOWER from EARTH  DF et all, Apj 2004 </vt:lpstr>
      <vt:lpstr>Euso Horizontal and Upward tau rare, mostly at Earth horizons</vt:lpstr>
      <vt:lpstr>How to estimate the Upward Tau?</vt:lpstr>
      <vt:lpstr>The Earth skin for skimming tau </vt:lpstr>
      <vt:lpstr>Effective volume for tau air-showering on Earth, with a finite atmosphere size</vt:lpstr>
      <vt:lpstr>Penetrating Lenght L in water  and rock</vt:lpstr>
      <vt:lpstr>How much volume equivalent for each square km? Water win!</vt:lpstr>
      <vt:lpstr>Mass equivalent for square km Rock win and loose</vt:lpstr>
      <vt:lpstr>Number of upgoing Tau in Auger every 3 years for WB limit</vt:lpstr>
      <vt:lpstr>Differential  event rate for energy and  skimming angle 10 GeV eV up to 0.1 ZeV energy: tau rate for WB flux</vt:lpstr>
      <vt:lpstr>Resonant Glashow contribute</vt:lpstr>
      <vt:lpstr>The  average muon rate upgoing  by tau airshower ones&gt; atmospheric</vt:lpstr>
      <vt:lpstr>Gamma and electron pairs by tau airshower</vt:lpstr>
      <vt:lpstr>SD versus Fluorescence D event rate FLUORESCENCE win above EeV in AUGER</vt:lpstr>
      <vt:lpstr>Auger NON detection of Tau only by  Ground Detctors  because  only  searching young showers.  Much Much Better  would be  in night  the discover by Cherenkov or fluorescence telescopes, because tau shower are  at high altitude</vt:lpstr>
      <vt:lpstr>    AUGER best view at horizons:     at 30-40 km altitude: Down-horizontal Hadron UHECR    at 5-15 km: UPWARD Tau Airshowers</vt:lpstr>
      <vt:lpstr>Fluorescence and Cherenkov  cooperative  lights:   Same telescope</vt:lpstr>
      <vt:lpstr>Cherenkov for Fluorescence taus</vt:lpstr>
      <vt:lpstr>NEW:  Muon  TOMOGRAPHY   in ETNA ALSO  FOR TAU  airshowers arXiv:1805.11612v1 </vt:lpstr>
      <vt:lpstr>DETECTOR ALREADY    tested: one year on 3000 meter on ETNA- a few (12-24) in twin circle  would be COMPARABLE or even better than ICECUBE above 20 PEV energy for Tau Neutrino event</vt:lpstr>
      <vt:lpstr>Neutrino muon versus tau Astronomy</vt:lpstr>
      <vt:lpstr>2013 . The ICECUBE by  flavor revolution: From track to showers</vt:lpstr>
      <vt:lpstr>Presentazione standard di PowerPoint</vt:lpstr>
      <vt:lpstr>Neutrino Telescope screened by Ice Top array ( veto detecting airshowers)</vt:lpstr>
      <vt:lpstr>a critical view of Icecube results</vt:lpstr>
      <vt:lpstr>Presentazione standard di PowerPoint</vt:lpstr>
      <vt:lpstr>Two (unprobable) Tau double bangs within 36 UHE events above 100 TeV:  Too few!</vt:lpstr>
      <vt:lpstr>Both Tau neutrino events claimed by ICECUBE found in the noisy  extreme  regions while being absent in most probable area</vt:lpstr>
      <vt:lpstr>Presentazione standard di PowerPoint</vt:lpstr>
      <vt:lpstr>Maybe a final UHE neutrino and gamma correlated event on 23 sept 2017?  Too rare and less and less correlated</vt:lpstr>
      <vt:lpstr>CONCLUSIONS: BACK TO TAU  AIRSHOWERS named skimming neutrinos High ALTITUDE Horizontal Airshower are  SPLITTED AIRSHOWERS</vt:lpstr>
      <vt:lpstr>Magic Telescope proposal might see the far beamed split Cherenkov flashes</vt:lpstr>
      <vt:lpstr>Taus on the clauds: A winning tool</vt:lpstr>
      <vt:lpstr>The Giant Radio Array for Neutrino Detection in China:  GRAND is DIRECTIONAL BECAUSE GEOMAGNETIC FIELD it is directional too.</vt:lpstr>
      <vt:lpstr>A   vertical POEMMA twin linked satellites geometry  (up-down) will be  better to disentangle  at zenith the far source,  not at far different  azimuth angle</vt:lpstr>
      <vt:lpstr>Conclusions</vt:lpstr>
      <vt:lpstr>In brief ,  the Earth is the sky of the sky or better to say  the Earth is the  sky of  UHE tau neutrinos</vt:lpstr>
      <vt:lpstr>Presentazione standard di PowerPoint</vt:lpstr>
      <vt:lpstr>Presentazione standard di PowerPoint</vt:lpstr>
      <vt:lpstr>More Sudden cascades  changes</vt:lpstr>
      <vt:lpstr>From 36 showers how many tau? Atmospheric versus astrophysics</vt:lpstr>
      <vt:lpstr>The apparent splitted fan airshower, observed on blaze front never on fluorescence side</vt:lpstr>
      <vt:lpstr>Presentazione standard di PowerPoint</vt:lpstr>
      <vt:lpstr>Presentazione standard di PowerPoint</vt:lpstr>
      <vt:lpstr>DATA ICRC 2019 and Neutrino 2018</vt:lpstr>
      <vt:lpstr>ICRC 2019</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 Airshower Astronomy in space Presented by Prof. Daniele FARGION on 21 Jun 2018 from 12:20 to12:40</dc:title>
  <dc:creator>Daniele Fargion</dc:creator>
  <cp:lastModifiedBy>win</cp:lastModifiedBy>
  <cp:revision>370</cp:revision>
  <dcterms:created xsi:type="dcterms:W3CDTF">2018-06-15T16:37:16Z</dcterms:created>
  <dcterms:modified xsi:type="dcterms:W3CDTF">2019-09-22T21:50:20Z</dcterms:modified>
</cp:coreProperties>
</file>