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4" r:id="rId2"/>
  </p:sldMasterIdLst>
  <p:notesMasterIdLst>
    <p:notesMasterId r:id="rId29"/>
  </p:notesMasterIdLst>
  <p:handoutMasterIdLst>
    <p:handoutMasterId r:id="rId30"/>
  </p:handoutMasterIdLst>
  <p:sldIdLst>
    <p:sldId id="256" r:id="rId3"/>
    <p:sldId id="264" r:id="rId4"/>
    <p:sldId id="322" r:id="rId5"/>
    <p:sldId id="340" r:id="rId6"/>
    <p:sldId id="298" r:id="rId7"/>
    <p:sldId id="258" r:id="rId8"/>
    <p:sldId id="259" r:id="rId9"/>
    <p:sldId id="331" r:id="rId10"/>
    <p:sldId id="300" r:id="rId11"/>
    <p:sldId id="302" r:id="rId12"/>
    <p:sldId id="323" r:id="rId13"/>
    <p:sldId id="301" r:id="rId14"/>
    <p:sldId id="324" r:id="rId15"/>
    <p:sldId id="329" r:id="rId16"/>
    <p:sldId id="348" r:id="rId17"/>
    <p:sldId id="333" r:id="rId18"/>
    <p:sldId id="335" r:id="rId19"/>
    <p:sldId id="357" r:id="rId20"/>
    <p:sldId id="358" r:id="rId21"/>
    <p:sldId id="305" r:id="rId22"/>
    <p:sldId id="359" r:id="rId23"/>
    <p:sldId id="309" r:id="rId24"/>
    <p:sldId id="325" r:id="rId25"/>
    <p:sldId id="338" r:id="rId26"/>
    <p:sldId id="360" r:id="rId27"/>
    <p:sldId id="35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FF00"/>
    <a:srgbClr val="66CCFF"/>
    <a:srgbClr val="FFFFFF"/>
    <a:srgbClr val="FFFF00"/>
    <a:srgbClr val="800080"/>
    <a:srgbClr val="CCCC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88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7DDA57-985F-D240-8261-72566DFCDB2D}" type="datetimeFigureOut">
              <a:rPr lang="it-IT"/>
              <a:pPr>
                <a:defRPr/>
              </a:pPr>
              <a:t>9/17/14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C9FF22-5AE0-2C46-A036-4542B2B6B3A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61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CD64F3-2884-724E-BFC0-A64B39E1BAE3}" type="datetimeFigureOut">
              <a:rPr lang="it-IT"/>
              <a:pPr>
                <a:defRPr/>
              </a:pPr>
              <a:t>9/17/14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147690-963D-1846-94DD-0E35E8E028B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632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Text Box 2"/>
          <p:cNvSpPr txBox="1">
            <a:spLocks noChangeArrowheads="1"/>
          </p:cNvSpPr>
          <p:nvPr/>
        </p:nvSpPr>
        <p:spPr bwMode="auto">
          <a:xfrm>
            <a:off x="1209675" y="695325"/>
            <a:ext cx="4430713" cy="3422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8675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82659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2113" cy="41005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Text Box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00264C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CC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E47314-ED9B-C14B-BB11-1CF6B7704A82}" type="slidenum">
              <a:rPr lang="en-US" sz="1400">
                <a:solidFill>
                  <a:srgbClr val="000000"/>
                </a:solidFill>
              </a:rPr>
              <a:pPr eaLnBrk="1" hangingPunct="1"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4301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0370B8-61B5-B440-8B54-2F18E4330BF7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F49DE-8D86-614C-B98E-E2DEF77EB707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BEA8-3737-854D-90E8-EF03BD5A2634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3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DF16-3303-9A4D-A3B6-3B917FEB9B57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FA12-C04D-9C4F-BA8B-FF18C370608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C7548-294D-B241-B2B8-040ADE22F1E7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1428-A5C5-3A43-9AD6-DA1EBFF0864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2D575-D831-BE4D-8379-1C765A4BF1FE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6214-72BC-3F40-98AB-302B1E8E866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C9778-6655-4D4A-94BC-ACA16014EABA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A082-BEB6-5E4D-BACF-B4B8A4C0A10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2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8FC167EF-7232-2A40-AF25-973FE0A8899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9ADFCF9B-8B4C-B743-994A-47CAD182AC1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35789144-F8F3-B44D-91E8-5697D8824E5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853FBC5B-891C-4F4B-BC3F-E355273B535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BE9B9498-2092-6249-9981-D3183006825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9F75CAC2-8D6E-B94B-AF4B-CD4663F1861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456A-2B70-C34C-9B15-3D4C77771AEA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16AC-F88A-C74A-9912-3C0C590F135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0F0E7E0D-133C-EF4F-A898-E65DEFC8CC1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D1B2625D-3AAB-2D40-A5F4-D13CA6027905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D65E01CA-72D5-3A43-A583-B57676357FD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EF70A914-D1F8-994D-8BE6-953CFD87043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00800" y="152400"/>
            <a:ext cx="2057400" cy="59436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019800" cy="59436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omic Sans MS"/>
                <a:ea typeface="+mn-ea"/>
                <a:cs typeface="+mn-cs"/>
              </a:defRPr>
            </a:lvl1pPr>
          </a:lstStyle>
          <a:p>
            <a:pPr>
              <a:defRPr/>
            </a:pPr>
            <a:fld id="{3D5F1DCB-8469-F045-82E6-3EB6F85F4C8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484313"/>
            <a:ext cx="8493125" cy="1365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5EDC-2C53-AC49-BBD7-6BC2C9AC6B2D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06A1-9FE4-DF41-A502-0C4E33130FD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489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72B97-9858-D340-8833-679D0E77EDFE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56E8-3592-C24A-AE06-7D8C60F13F3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5078-1F6E-C845-A858-D0C5D529E388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9C437-62E4-544B-94F3-76EED5E039F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BB3F8-3E23-5A4A-A4A0-23A1485A969B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BDEA-8CA1-E547-AA03-18FCE6683DEB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3976-FDD6-1047-B833-1FF0359B7469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CD4B-4945-0140-B293-BC4A114ABB86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D6CA-BCEB-9C4B-A60F-5F23E413D54E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AAB1-740D-FB4E-A7EA-B8EA9CA4551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8AFD2-3FD3-0E46-8232-D8D9D940DF2D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F9DC-26F1-1A49-A1F4-345D1D78262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8042B-AA66-F042-8FB0-5C79130D81CE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D6AC-B45D-0E40-A734-9A4DD15DEF5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ECAA6A-327B-4E41-BEA0-D1ECF80289EC}" type="datetime1">
              <a:rPr lang="en-US"/>
              <a:pPr>
                <a:defRPr/>
              </a:pPr>
              <a:t>9/17/14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294673-AEA5-0C47-8DD0-69C1F2189E07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orbe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00B0F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Marco Feroci (IASF Rome)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>
              <a:defRPr/>
            </a:pPr>
            <a:fld id="{1D2624DE-5E63-1F41-B796-C364F15D27FF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1.png"/><Relationship Id="rId5" Type="http://schemas.openxmlformats.org/officeDocument/2006/relationships/image" Target="../media/image40.jpeg"/><Relationship Id="rId6" Type="http://schemas.microsoft.com/office/2007/relationships/hdphoto" Target="../media/hdphoto1.wdp"/><Relationship Id="rId7" Type="http://schemas.openxmlformats.org/officeDocument/2006/relationships/image" Target="file://localhost/Users/fiorellaburgio/Documents/Erice%202014/coester_new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file://localhost/Users/fiorellaburgio/Documents/Erice%202014/esym.png" TargetMode="External"/><Relationship Id="rId5" Type="http://schemas.openxmlformats.org/officeDocument/2006/relationships/image" Target="../media/image46.png"/><Relationship Id="rId6" Type="http://schemas.openxmlformats.org/officeDocument/2006/relationships/image" Target="file://localhost/Users/fiorellaburgio/Documents/Erice%202014/pop.png" TargetMode="External"/><Relationship Id="rId7" Type="http://schemas.openxmlformats.org/officeDocument/2006/relationships/image" Target="../media/image47.emf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file://localhost/Users/fiorellaburgio/Documents/Erice%202014/effm.png" TargetMode="External"/><Relationship Id="rId5" Type="http://schemas.openxmlformats.org/officeDocument/2006/relationships/image" Target="../media/image49.png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file://localhost/Users/fiorellaburgio/Documents/Erice%202014/Fig_4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file://localhost/Users/fiorellaburgio/Documents/Erice%202014/HYP.png" TargetMode="External"/><Relationship Id="rId5" Type="http://schemas.openxmlformats.org/officeDocument/2006/relationships/image" Target="../media/image56.png"/><Relationship Id="rId6" Type="http://schemas.openxmlformats.org/officeDocument/2006/relationships/image" Target="file://localhost/Users/fiorellaburgio/Desktop/onset.pn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file://localhost/Users/fiorellaburgio/Desktop/Eos_hyp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file://localhost/Users/fiorellaburgio/Documents/INFN2012/Dan1.jpg" TargetMode="External"/><Relationship Id="rId6" Type="http://schemas.openxmlformats.org/officeDocument/2006/relationships/image" Target="../media/image4.jpeg"/><Relationship Id="rId7" Type="http://schemas.openxmlformats.org/officeDocument/2006/relationships/image" Target="file://localhost/Users/fiorellaburgio/Documents/INFN2012/nucspe3.jpg" TargetMode="External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0" Type="http://schemas.openxmlformats.org/officeDocument/2006/relationships/image" Target="../media/image7.emf"/><Relationship Id="rId11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file://localhost/Users/fiorellaburgio/Documents/Erice%202014/MR_hyp.pn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file://localhost/Users/fiorellaburgio/Documents/Erice%202014/MR_hyp_2.png" TargetMode="External"/><Relationship Id="rId5" Type="http://schemas.openxmlformats.org/officeDocument/2006/relationships/image" Target="../media/image60.png"/><Relationship Id="rId6" Type="http://schemas.openxmlformats.org/officeDocument/2006/relationships/image" Target="file://localhost/Users/fiorellaburgio/Documents/Erice%202014/mr_interhyp.pn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iorellaburgio/Documents/INFN2012/Some-Neutron-Stars-might-be-literally-Strange-3.jpg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3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jpe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iorellaburgio/Documents/INFN2012/Monopole.jpg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iorellaburgio/Documents/INFN2012/Flux.jpg" TargetMode="External"/><Relationship Id="rId4" Type="http://schemas.openxmlformats.org/officeDocument/2006/relationships/image" Target="../media/image17.jpeg"/><Relationship Id="rId5" Type="http://schemas.openxmlformats.org/officeDocument/2006/relationships/image" Target="file://localhost/Users/fiorellaburgio/Documents/INFN2012/Tit_Science.jpg" TargetMode="External"/><Relationship Id="rId6" Type="http://schemas.openxmlformats.org/officeDocument/2006/relationships/image" Target="../media/image18.jpg"/><Relationship Id="rId7" Type="http://schemas.openxmlformats.org/officeDocument/2006/relationships/image" Target="file://localhost/Users/fiorellaburgio/Documents/INFN2012/Eos_Dan.jpg" TargetMode="Externa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image" Target="file://localhost/Users/fiorellaburgio/Documents/Erice%202014/Screen%20Shot%202014-09-11%20at%2012.12.19%20PM.png" TargetMode="External"/><Relationship Id="rId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fiorellaburgio/Documents/INFN2012/NStar_l.gif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1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.png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ctrTitle"/>
          </p:nvPr>
        </p:nvSpPr>
        <p:spPr>
          <a:xfrm>
            <a:off x="685800" y="1917700"/>
            <a:ext cx="7772400" cy="1238250"/>
          </a:xfrm>
        </p:spPr>
        <p:txBody>
          <a:bodyPr/>
          <a:lstStyle/>
          <a:p>
            <a:pPr eaLnBrk="1" hangingPunct="1"/>
            <a:r>
              <a:rPr lang="it-IT" sz="3600" dirty="0" smtClean="0">
                <a:latin typeface="Corbel" charset="0"/>
              </a:rPr>
              <a:t>The Equation of State of </a:t>
            </a:r>
            <a:r>
              <a:rPr lang="it-IT" sz="3600" dirty="0" err="1" smtClean="0">
                <a:latin typeface="Corbel" charset="0"/>
              </a:rPr>
              <a:t>Nuclear</a:t>
            </a:r>
            <a:r>
              <a:rPr lang="it-IT" sz="3600" dirty="0" smtClean="0">
                <a:latin typeface="Corbel" charset="0"/>
              </a:rPr>
              <a:t> </a:t>
            </a:r>
            <a:r>
              <a:rPr lang="it-IT" sz="3600" dirty="0" err="1" smtClean="0">
                <a:latin typeface="Corbel" charset="0"/>
              </a:rPr>
              <a:t>Matter</a:t>
            </a:r>
            <a:r>
              <a:rPr lang="it-IT" sz="3600" dirty="0" smtClean="0">
                <a:latin typeface="Corbel" charset="0"/>
              </a:rPr>
              <a:t> and  </a:t>
            </a:r>
            <a:r>
              <a:rPr lang="it-IT" sz="3600" dirty="0" err="1" smtClean="0">
                <a:latin typeface="Corbel" charset="0"/>
              </a:rPr>
              <a:t>Neutron</a:t>
            </a:r>
            <a:r>
              <a:rPr lang="it-IT" sz="3600" dirty="0" smtClean="0">
                <a:latin typeface="Corbel" charset="0"/>
              </a:rPr>
              <a:t> Stars’ </a:t>
            </a:r>
            <a:r>
              <a:rPr lang="it-IT" sz="3600" dirty="0" err="1" smtClean="0">
                <a:latin typeface="Corbel" charset="0"/>
              </a:rPr>
              <a:t>Structure</a:t>
            </a:r>
            <a:r>
              <a:rPr lang="it-IT" sz="3600" dirty="0" smtClean="0">
                <a:latin typeface="Corbel" charset="0"/>
              </a:rPr>
              <a:t> </a:t>
            </a:r>
            <a:endParaRPr lang="it-IT" sz="3600" dirty="0">
              <a:latin typeface="Corbe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4759" y="6194777"/>
            <a:ext cx="7750881" cy="57432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International School of </a:t>
            </a:r>
            <a:r>
              <a:rPr lang="it-IT" sz="1600" dirty="0" err="1" smtClean="0">
                <a:solidFill>
                  <a:srgbClr val="FFFF00"/>
                </a:solidFill>
                <a:ea typeface="+mn-ea"/>
                <a:cs typeface="+mn-cs"/>
              </a:rPr>
              <a:t>Nuclear</a:t>
            </a: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  <a:ea typeface="+mn-ea"/>
                <a:cs typeface="+mn-cs"/>
              </a:rPr>
              <a:t>Physics</a:t>
            </a: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, 36° Course,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Nuclei in the </a:t>
            </a:r>
            <a:r>
              <a:rPr lang="it-IT" sz="1600" dirty="0" err="1">
                <a:solidFill>
                  <a:srgbClr val="FFFF00"/>
                </a:solidFill>
                <a:ea typeface="+mn-ea"/>
                <a:cs typeface="+mn-cs"/>
              </a:rPr>
              <a:t>L</a:t>
            </a:r>
            <a:r>
              <a:rPr lang="it-IT" sz="1600" dirty="0" err="1" smtClean="0">
                <a:solidFill>
                  <a:srgbClr val="FFFF00"/>
                </a:solidFill>
                <a:ea typeface="+mn-ea"/>
                <a:cs typeface="+mn-cs"/>
              </a:rPr>
              <a:t>aboratory</a:t>
            </a: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 and in the </a:t>
            </a:r>
            <a:r>
              <a:rPr lang="it-IT" sz="1600" dirty="0" err="1" smtClean="0">
                <a:solidFill>
                  <a:srgbClr val="FFFF00"/>
                </a:solidFill>
                <a:ea typeface="+mn-ea"/>
                <a:cs typeface="+mn-cs"/>
              </a:rPr>
              <a:t>Cosmos</a:t>
            </a: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, Erice, </a:t>
            </a:r>
            <a:r>
              <a:rPr lang="it-IT" sz="1600" dirty="0" err="1" smtClean="0">
                <a:solidFill>
                  <a:srgbClr val="FFFF00"/>
                </a:solidFill>
                <a:ea typeface="+mn-ea"/>
                <a:cs typeface="+mn-cs"/>
              </a:rPr>
              <a:t>September</a:t>
            </a:r>
            <a:r>
              <a:rPr lang="it-IT" sz="1600" dirty="0" smtClean="0">
                <a:solidFill>
                  <a:srgbClr val="FFFF00"/>
                </a:solidFill>
                <a:ea typeface="+mn-ea"/>
                <a:cs typeface="+mn-cs"/>
              </a:rPr>
              <a:t> 16-24, 2014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it-IT" sz="3800" dirty="0" smtClean="0">
              <a:solidFill>
                <a:srgbClr val="FFFF00"/>
              </a:solidFill>
              <a:ea typeface="+mn-ea"/>
              <a:cs typeface="+mn-cs"/>
            </a:endParaRPr>
          </a:p>
        </p:txBody>
      </p:sp>
      <p:pic>
        <p:nvPicPr>
          <p:cNvPr id="30725" name="Immagine 6" descr="infn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4" y="625475"/>
            <a:ext cx="1554956" cy="11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558532"/>
            <a:ext cx="1567037" cy="109900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061200" y="1536700"/>
            <a:ext cx="1763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COST Action MP1304</a:t>
            </a:r>
            <a:endParaRPr lang="it-IT" sz="14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4930775" y="3435350"/>
            <a:ext cx="4111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M. Baldo, H.-J. </a:t>
            </a:r>
            <a:r>
              <a:rPr lang="it-IT" sz="1000" dirty="0" err="1" smtClean="0">
                <a:latin typeface="Corbel" charset="0"/>
              </a:rPr>
              <a:t>Schulze</a:t>
            </a:r>
            <a:r>
              <a:rPr lang="it-IT" sz="1000" dirty="0" smtClean="0">
                <a:latin typeface="Corbel" charset="0"/>
              </a:rPr>
              <a:t>, G. Taranto, D. Zappalà </a:t>
            </a:r>
            <a:r>
              <a:rPr lang="it-IT" sz="1000" i="1" dirty="0" smtClean="0">
                <a:latin typeface="Corbel" charset="0"/>
              </a:rPr>
              <a:t>(INFN Sezione di Catania)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V. Greco, U. Lombardo, S. Plumari </a:t>
            </a:r>
            <a:r>
              <a:rPr lang="it-IT" sz="1000" i="1" dirty="0" smtClean="0">
                <a:latin typeface="Corbel" charset="0"/>
              </a:rPr>
              <a:t>(INFN-LNS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A. Bonanno </a:t>
            </a:r>
            <a:r>
              <a:rPr lang="it-IT" sz="1000" i="1" dirty="0" smtClean="0">
                <a:latin typeface="Corbel" charset="0"/>
              </a:rPr>
              <a:t>(INAF Catania)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V. Ferrari, L. Gualtieri (</a:t>
            </a:r>
            <a:r>
              <a:rPr lang="it-IT" sz="1000" i="1" dirty="0" err="1" smtClean="0">
                <a:latin typeface="Corbel" charset="0"/>
              </a:rPr>
              <a:t>Dip</a:t>
            </a:r>
            <a:r>
              <a:rPr lang="it-IT" sz="1000" i="1" dirty="0" smtClean="0">
                <a:latin typeface="Corbel" charset="0"/>
              </a:rPr>
              <a:t>. Fisica “La Sapienza”, Roma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A. Li,  X. </a:t>
            </a:r>
            <a:r>
              <a:rPr lang="it-IT" sz="1000" dirty="0" err="1" smtClean="0">
                <a:latin typeface="Corbel" charset="0"/>
              </a:rPr>
              <a:t>R</a:t>
            </a:r>
            <a:r>
              <a:rPr lang="it-IT" sz="1000" dirty="0" smtClean="0">
                <a:latin typeface="Corbel" charset="0"/>
              </a:rPr>
              <a:t>. Zhou (</a:t>
            </a:r>
            <a:r>
              <a:rPr lang="it-IT" sz="1000" i="1" dirty="0" smtClean="0">
                <a:latin typeface="Corbel" charset="0"/>
              </a:rPr>
              <a:t>Xiamen </a:t>
            </a:r>
            <a:r>
              <a:rPr lang="it-IT" sz="1000" i="1" dirty="0" err="1" smtClean="0">
                <a:latin typeface="Corbel" charset="0"/>
              </a:rPr>
              <a:t>University</a:t>
            </a:r>
            <a:r>
              <a:rPr lang="it-IT" sz="1000" i="1" dirty="0" smtClean="0">
                <a:latin typeface="Corbel" charset="0"/>
              </a:rPr>
              <a:t>, China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M. </a:t>
            </a:r>
            <a:r>
              <a:rPr lang="it-IT" sz="1000" dirty="0" err="1" smtClean="0">
                <a:latin typeface="Corbel" charset="0"/>
              </a:rPr>
              <a:t>Buballa</a:t>
            </a:r>
            <a:r>
              <a:rPr lang="it-IT" sz="1000" dirty="0" smtClean="0">
                <a:latin typeface="Corbel" charset="0"/>
              </a:rPr>
              <a:t> </a:t>
            </a:r>
            <a:r>
              <a:rPr lang="it-IT" sz="1000" i="1" dirty="0" smtClean="0">
                <a:latin typeface="Corbel" charset="0"/>
              </a:rPr>
              <a:t>(TU Darmstadt, Germany)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H. Chen (</a:t>
            </a:r>
            <a:r>
              <a:rPr lang="it-IT" sz="1000" i="1" dirty="0" smtClean="0">
                <a:latin typeface="Corbel" charset="0"/>
              </a:rPr>
              <a:t>Wuhan </a:t>
            </a:r>
            <a:r>
              <a:rPr lang="it-IT" sz="1000" i="1" dirty="0" err="1" smtClean="0">
                <a:latin typeface="Corbel" charset="0"/>
              </a:rPr>
              <a:t>University</a:t>
            </a:r>
            <a:r>
              <a:rPr lang="it-IT" sz="1000" i="1" dirty="0" smtClean="0">
                <a:latin typeface="Corbel" charset="0"/>
              </a:rPr>
              <a:t>, China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N. </a:t>
            </a:r>
            <a:r>
              <a:rPr lang="it-IT" sz="1000" dirty="0" err="1" smtClean="0">
                <a:latin typeface="Corbel" charset="0"/>
              </a:rPr>
              <a:t>Yasutake</a:t>
            </a:r>
            <a:r>
              <a:rPr lang="it-IT" sz="1000" dirty="0" smtClean="0">
                <a:latin typeface="Corbel" charset="0"/>
              </a:rPr>
              <a:t> (</a:t>
            </a:r>
            <a:r>
              <a:rPr lang="it-IT" sz="1000" i="1" dirty="0" err="1" smtClean="0">
                <a:latin typeface="Corbel" charset="0"/>
              </a:rPr>
              <a:t>Institute</a:t>
            </a:r>
            <a:r>
              <a:rPr lang="it-IT" sz="1000" i="1" dirty="0" smtClean="0">
                <a:latin typeface="Corbel" charset="0"/>
              </a:rPr>
              <a:t> of Technology, Chiba, Japan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smtClean="0">
                <a:latin typeface="Corbel" charset="0"/>
              </a:rPr>
              <a:t>V. </a:t>
            </a:r>
            <a:r>
              <a:rPr lang="it-IT" sz="1000" dirty="0" err="1" smtClean="0">
                <a:latin typeface="Corbel" charset="0"/>
              </a:rPr>
              <a:t>Urpin</a:t>
            </a:r>
            <a:r>
              <a:rPr lang="it-IT" sz="1000" dirty="0" smtClean="0">
                <a:latin typeface="Corbel" charset="0"/>
              </a:rPr>
              <a:t> (</a:t>
            </a:r>
            <a:r>
              <a:rPr lang="it-IT" sz="1000" i="1" dirty="0" smtClean="0">
                <a:latin typeface="Corbel" charset="0"/>
              </a:rPr>
              <a:t>IOFFE </a:t>
            </a:r>
            <a:r>
              <a:rPr lang="it-IT" sz="1000" i="1" dirty="0" err="1" smtClean="0">
                <a:latin typeface="Corbel" charset="0"/>
              </a:rPr>
              <a:t>Institute</a:t>
            </a:r>
            <a:r>
              <a:rPr lang="it-IT" sz="1000" i="1" dirty="0" smtClean="0">
                <a:latin typeface="Corbel" charset="0"/>
              </a:rPr>
              <a:t>, Saint-Petersburg, Russia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err="1" smtClean="0">
                <a:latin typeface="Corbel" charset="0"/>
              </a:rPr>
              <a:t>F</a:t>
            </a:r>
            <a:r>
              <a:rPr lang="it-IT" sz="1000" dirty="0" smtClean="0">
                <a:latin typeface="Corbel" charset="0"/>
              </a:rPr>
              <a:t>. Weber (</a:t>
            </a:r>
            <a:r>
              <a:rPr lang="it-IT" sz="1000" i="1" dirty="0" smtClean="0">
                <a:latin typeface="Corbel" charset="0"/>
              </a:rPr>
              <a:t>San Diego State </a:t>
            </a:r>
            <a:r>
              <a:rPr lang="it-IT" sz="1000" i="1" dirty="0" err="1" smtClean="0">
                <a:latin typeface="Corbel" charset="0"/>
              </a:rPr>
              <a:t>University</a:t>
            </a:r>
            <a:r>
              <a:rPr lang="it-IT" sz="1000" i="1" dirty="0" smtClean="0">
                <a:latin typeface="Corbel" charset="0"/>
              </a:rPr>
              <a:t>, USA</a:t>
            </a:r>
            <a:r>
              <a:rPr lang="it-IT" sz="1000" dirty="0" smtClean="0">
                <a:latin typeface="Corbel" charset="0"/>
              </a:rPr>
              <a:t>)</a:t>
            </a:r>
          </a:p>
          <a:p>
            <a:pPr marL="126000" algn="l">
              <a:lnSpc>
                <a:spcPct val="50000"/>
              </a:lnSpc>
              <a:spcBef>
                <a:spcPts val="1200"/>
              </a:spcBef>
              <a:buClr>
                <a:srgbClr val="FFFF00"/>
              </a:buClr>
            </a:pPr>
            <a:r>
              <a:rPr lang="it-IT" sz="1000" dirty="0" err="1" smtClean="0">
                <a:latin typeface="Corbel" charset="0"/>
              </a:rPr>
              <a:t>W</a:t>
            </a:r>
            <a:r>
              <a:rPr lang="it-IT" sz="1000" dirty="0" smtClean="0">
                <a:latin typeface="Corbel" charset="0"/>
              </a:rPr>
              <a:t>. </a:t>
            </a:r>
            <a:r>
              <a:rPr lang="it-IT" sz="1000" dirty="0" err="1" smtClean="0">
                <a:latin typeface="Corbel" charset="0"/>
              </a:rPr>
              <a:t>Zuo</a:t>
            </a:r>
            <a:r>
              <a:rPr lang="it-IT" sz="1000" dirty="0" smtClean="0">
                <a:latin typeface="Corbel" charset="0"/>
              </a:rPr>
              <a:t> </a:t>
            </a:r>
            <a:r>
              <a:rPr lang="it-IT" sz="1000" i="1" dirty="0" smtClean="0">
                <a:latin typeface="Corbel" charset="0"/>
              </a:rPr>
              <a:t>(Lanzhou </a:t>
            </a:r>
            <a:r>
              <a:rPr lang="it-IT" sz="1000" i="1" dirty="0" err="1" smtClean="0">
                <a:latin typeface="Corbel" charset="0"/>
              </a:rPr>
              <a:t>University</a:t>
            </a:r>
            <a:r>
              <a:rPr lang="it-IT" sz="1000" i="1" dirty="0" smtClean="0">
                <a:latin typeface="Corbel" charset="0"/>
              </a:rPr>
              <a:t>, China)</a:t>
            </a:r>
            <a:endParaRPr lang="it-IT" sz="1000" i="1" dirty="0">
              <a:latin typeface="Corbel" charset="0"/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 bwMode="auto">
          <a:xfrm>
            <a:off x="685800" y="4205109"/>
            <a:ext cx="4241800" cy="97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200" dirty="0" smtClean="0">
                <a:latin typeface="Apple Chancery"/>
                <a:ea typeface="+mn-ea"/>
                <a:cs typeface="Apple Chancery"/>
              </a:rPr>
              <a:t>Fiorella Burgio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i="1" dirty="0" smtClean="0">
                <a:ea typeface="+mn-ea"/>
                <a:cs typeface="+mn-cs"/>
              </a:rPr>
              <a:t>INFN  Sezione di Catania</a:t>
            </a:r>
          </a:p>
        </p:txBody>
      </p:sp>
      <p:sp>
        <p:nvSpPr>
          <p:cNvPr id="5" name="Parentesi graffa aperta 4"/>
          <p:cNvSpPr/>
          <p:nvPr/>
        </p:nvSpPr>
        <p:spPr>
          <a:xfrm>
            <a:off x="4851401" y="3409950"/>
            <a:ext cx="355600" cy="2559050"/>
          </a:xfrm>
          <a:prstGeom prst="leftBrace">
            <a:avLst/>
          </a:prstGeom>
          <a:noFill/>
          <a:ln w="3810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2"/>
          <p:cNvGrpSpPr>
            <a:grpSpLocks noChangeAspect="1"/>
          </p:cNvGrpSpPr>
          <p:nvPr/>
        </p:nvGrpSpPr>
        <p:grpSpPr bwMode="auto">
          <a:xfrm>
            <a:off x="417513" y="590550"/>
            <a:ext cx="4824412" cy="4681538"/>
            <a:chOff x="657" y="527"/>
            <a:chExt cx="3992" cy="3873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594"/>
              <a:ext cx="3992" cy="2806"/>
            </a:xfrm>
            <a:prstGeom prst="rect">
              <a:avLst/>
            </a:prstGeom>
            <a:ln w="28575" cap="sq" cmpd="sng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/>
          </p:spPr>
        </p:pic>
        <p:sp>
          <p:nvSpPr>
            <p:cNvPr id="532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7" y="527"/>
              <a:ext cx="3988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2181225" y="3421063"/>
            <a:ext cx="42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SP</a:t>
            </a:r>
          </a:p>
        </p:txBody>
      </p:sp>
      <p:sp>
        <p:nvSpPr>
          <p:cNvPr id="531463" name="Text Box 7"/>
          <p:cNvSpPr txBox="1">
            <a:spLocks noChangeArrowheads="1"/>
          </p:cNvSpPr>
          <p:nvPr/>
        </p:nvSpPr>
        <p:spPr bwMode="auto">
          <a:xfrm>
            <a:off x="6608763" y="404813"/>
            <a:ext cx="2305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Coester</a:t>
            </a:r>
            <a:r>
              <a:rPr lang="it-IT" sz="1400" dirty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 et al., </a:t>
            </a:r>
            <a:endParaRPr lang="it-IT" sz="1400" dirty="0" smtClean="0">
              <a:solidFill>
                <a:srgbClr val="FF0000"/>
              </a:solidFill>
              <a:latin typeface="Comic Sans MS" charset="0"/>
              <a:ea typeface="+mn-ea"/>
              <a:cs typeface="+mn-cs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 err="1" smtClean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Phys</a:t>
            </a:r>
            <a:r>
              <a:rPr lang="it-IT" sz="1400" dirty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. Rev. </a:t>
            </a:r>
            <a:r>
              <a:rPr lang="it-IT" sz="1400" b="1" dirty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C1</a:t>
            </a:r>
            <a:r>
              <a:rPr lang="it-IT" sz="1400" dirty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, 769 (1970)</a:t>
            </a:r>
          </a:p>
        </p:txBody>
      </p:sp>
      <p:sp>
        <p:nvSpPr>
          <p:cNvPr id="531464" name="Text Box 8"/>
          <p:cNvSpPr txBox="1">
            <a:spLocks noChangeArrowheads="1"/>
          </p:cNvSpPr>
          <p:nvPr/>
        </p:nvSpPr>
        <p:spPr bwMode="auto">
          <a:xfrm>
            <a:off x="374650" y="401638"/>
            <a:ext cx="5091113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Missing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 the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saturation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it-IT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point</a:t>
            </a:r>
            <a:r>
              <a:rPr lang="it-IT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lkboard"/>
                <a:cs typeface="Chalkboard"/>
              </a:rPr>
              <a:t> </a:t>
            </a:r>
            <a:r>
              <a:rPr lang="it-IT" b="1" dirty="0" smtClean="0">
                <a:solidFill>
                  <a:srgbClr val="FFFFFF"/>
                </a:solidFill>
                <a:latin typeface="Chalkboard"/>
                <a:cs typeface="Chalkboard"/>
              </a:rPr>
              <a:t>…….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360001" y="5584824"/>
            <a:ext cx="6571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it-IT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Results</a:t>
            </a:r>
            <a:r>
              <a:rPr lang="it-IT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depend</a:t>
            </a:r>
            <a:r>
              <a:rPr lang="it-IT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on the </a:t>
            </a:r>
            <a:r>
              <a:rPr lang="it-IT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adopted</a:t>
            </a:r>
            <a:r>
              <a:rPr lang="it-IT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NN </a:t>
            </a:r>
            <a:r>
              <a:rPr lang="it-IT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potential</a:t>
            </a:r>
            <a:r>
              <a:rPr lang="it-IT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.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it-IT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The </a:t>
            </a:r>
            <a:r>
              <a:rPr lang="it-IT" sz="2000" dirty="0" err="1">
                <a:solidFill>
                  <a:srgbClr val="FFFFFF"/>
                </a:solidFill>
                <a:latin typeface="Chalkboard" charset="0"/>
                <a:cs typeface="Chalkboard" charset="0"/>
              </a:rPr>
              <a:t>saturation</a:t>
            </a:r>
            <a:r>
              <a:rPr lang="it-IT" sz="2000" dirty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altLang="ja-JP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point</a:t>
            </a:r>
            <a:r>
              <a:rPr lang="it-IT" altLang="ja-JP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altLang="ja-JP" sz="2000" dirty="0" err="1">
                <a:solidFill>
                  <a:srgbClr val="FFFFFF"/>
                </a:solidFill>
                <a:latin typeface="Chalkboard" charset="0"/>
                <a:cs typeface="Chalkboard" charset="0"/>
              </a:rPr>
              <a:t>is</a:t>
            </a:r>
            <a:r>
              <a:rPr lang="it-IT" altLang="ja-JP" sz="2000" dirty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altLang="ja-JP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missed</a:t>
            </a:r>
            <a:r>
              <a:rPr lang="it-IT" altLang="ja-JP" sz="2000" dirty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altLang="ja-JP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even</a:t>
            </a:r>
            <a:r>
              <a:rPr lang="it-IT" altLang="ja-JP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altLang="ja-JP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including</a:t>
            </a:r>
            <a:r>
              <a:rPr lang="it-IT" altLang="ja-JP" sz="2000" dirty="0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 the 3h.</a:t>
            </a:r>
            <a:endParaRPr lang="it-IT" sz="2000" dirty="0">
              <a:solidFill>
                <a:srgbClr val="FFFFFF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192463" y="22098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Argonne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v</a:t>
            </a:r>
            <a:r>
              <a:rPr lang="it-IT" baseline="-25000" dirty="0" smtClean="0">
                <a:solidFill>
                  <a:srgbClr val="FF0000"/>
                </a:solidFill>
              </a:rPr>
              <a:t>14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1464" y="1320800"/>
            <a:ext cx="2330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rgbClr val="FFFF00"/>
                </a:solidFill>
              </a:rPr>
              <a:t>Systematics</a:t>
            </a:r>
            <a:r>
              <a:rPr lang="it-IT" sz="1400" dirty="0" smtClean="0">
                <a:solidFill>
                  <a:srgbClr val="FFFF00"/>
                </a:solidFill>
              </a:rPr>
              <a:t> by </a:t>
            </a:r>
            <a:r>
              <a:rPr lang="it-IT" sz="1400" dirty="0" err="1" smtClean="0">
                <a:solidFill>
                  <a:srgbClr val="FFFF00"/>
                </a:solidFill>
              </a:rPr>
              <a:t>R</a:t>
            </a:r>
            <a:r>
              <a:rPr lang="it-IT" sz="1400" dirty="0" smtClean="0">
                <a:solidFill>
                  <a:srgbClr val="FFFF00"/>
                </a:solidFill>
              </a:rPr>
              <a:t>. </a:t>
            </a:r>
            <a:r>
              <a:rPr lang="it-IT" sz="1400" dirty="0" err="1" smtClean="0">
                <a:solidFill>
                  <a:srgbClr val="FFFF00"/>
                </a:solidFill>
              </a:rPr>
              <a:t>Machleidt</a:t>
            </a:r>
            <a:r>
              <a:rPr lang="it-IT" sz="1400" dirty="0" smtClean="0">
                <a:solidFill>
                  <a:srgbClr val="FFFF00"/>
                </a:solidFill>
              </a:rPr>
              <a:t>, </a:t>
            </a:r>
          </a:p>
          <a:p>
            <a:r>
              <a:rPr lang="it-IT" sz="1400" dirty="0" err="1" smtClean="0">
                <a:solidFill>
                  <a:srgbClr val="FFFF00"/>
                </a:solidFill>
              </a:rPr>
              <a:t>Adv</a:t>
            </a:r>
            <a:r>
              <a:rPr lang="it-IT" sz="1400" dirty="0" smtClean="0">
                <a:solidFill>
                  <a:srgbClr val="FFFF00"/>
                </a:solidFill>
              </a:rPr>
              <a:t>. </a:t>
            </a:r>
            <a:r>
              <a:rPr lang="it-IT" sz="1400" dirty="0" err="1" smtClean="0">
                <a:solidFill>
                  <a:srgbClr val="FFFF00"/>
                </a:solidFill>
              </a:rPr>
              <a:t>Nucl</a:t>
            </a:r>
            <a:r>
              <a:rPr lang="it-IT" sz="1400" dirty="0" smtClean="0">
                <a:solidFill>
                  <a:srgbClr val="FFFF00"/>
                </a:solidFill>
              </a:rPr>
              <a:t>. </a:t>
            </a:r>
            <a:r>
              <a:rPr lang="it-IT" sz="1400" dirty="0" err="1" smtClean="0">
                <a:solidFill>
                  <a:srgbClr val="FFFF00"/>
                </a:solidFill>
              </a:rPr>
              <a:t>Phys</a:t>
            </a:r>
            <a:r>
              <a:rPr lang="it-IT" sz="1400" dirty="0" smtClean="0">
                <a:solidFill>
                  <a:srgbClr val="FFFF00"/>
                </a:solidFill>
              </a:rPr>
              <a:t>. 19, 1989. </a:t>
            </a:r>
            <a:endParaRPr lang="it-IT" sz="1400" dirty="0">
              <a:solidFill>
                <a:srgbClr val="FFFF00"/>
              </a:solidFill>
            </a:endParaRPr>
          </a:p>
        </p:txBody>
      </p:sp>
      <p:pic>
        <p:nvPicPr>
          <p:cNvPr id="15" name="Immagine 14" descr="plot_threehol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83081"/>
            <a:ext cx="3200400" cy="22682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5653862" y="2640399"/>
            <a:ext cx="301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Results</a:t>
            </a:r>
            <a:r>
              <a:rPr lang="it-IT" dirty="0" smtClean="0">
                <a:solidFill>
                  <a:srgbClr val="FFFF00"/>
                </a:solidFill>
              </a:rPr>
              <a:t> up to </a:t>
            </a:r>
            <a:r>
              <a:rPr lang="it-IT" dirty="0" err="1" smtClean="0">
                <a:solidFill>
                  <a:srgbClr val="FFFF00"/>
                </a:solidFill>
              </a:rPr>
              <a:t>three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hole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lines</a:t>
            </a:r>
            <a:r>
              <a:rPr lang="it-IT" dirty="0" smtClean="0">
                <a:solidFill>
                  <a:srgbClr val="FFFF00"/>
                </a:solidFill>
              </a:rPr>
              <a:t> :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992262" y="4431785"/>
            <a:ext cx="34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689286" y="4387335"/>
            <a:ext cx="34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endParaRPr lang="it-IT" sz="2800" dirty="0">
              <a:solidFill>
                <a:srgbClr val="008000"/>
              </a:solidFill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462" y="1068745"/>
            <a:ext cx="1734837" cy="155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V="1">
            <a:off x="5241925" y="1766000"/>
            <a:ext cx="955675" cy="724232"/>
          </a:xfrm>
          <a:prstGeom prst="straightConnector1">
            <a:avLst/>
          </a:prstGeom>
          <a:ln>
            <a:solidFill>
              <a:srgbClr val="FFFF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isContent="1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3" b="80840"/>
          <a:stretch>
            <a:fillRect/>
          </a:stretch>
        </p:blipFill>
        <p:spPr bwMode="auto">
          <a:xfrm>
            <a:off x="5138738" y="4474739"/>
            <a:ext cx="2440557" cy="15049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4813300" y="2458244"/>
            <a:ext cx="2663825" cy="1497013"/>
            <a:chOff x="262" y="1094"/>
            <a:chExt cx="1477" cy="729"/>
          </a:xfrm>
        </p:grpSpPr>
        <p:sp>
          <p:nvSpPr>
            <p:cNvPr id="581636" name="AutoShape 4"/>
            <p:cNvSpPr>
              <a:spLocks noChangeArrowheads="1"/>
            </p:cNvSpPr>
            <p:nvPr/>
          </p:nvSpPr>
          <p:spPr bwMode="auto">
            <a:xfrm>
              <a:off x="295" y="1094"/>
              <a:ext cx="1444" cy="722"/>
            </a:xfrm>
            <a:prstGeom prst="roundRect">
              <a:avLst>
                <a:gd name="adj" fmla="val 134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pic>
          <p:nvPicPr>
            <p:cNvPr id="58163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1094"/>
              <a:ext cx="1451" cy="72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581638" name="Text Box 6"/>
          <p:cNvSpPr txBox="1">
            <a:spLocks noChangeArrowheads="1"/>
          </p:cNvSpPr>
          <p:nvPr/>
        </p:nvSpPr>
        <p:spPr bwMode="auto">
          <a:xfrm>
            <a:off x="7443788" y="2787212"/>
            <a:ext cx="1503363" cy="4587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200" b="1" dirty="0" err="1" smtClean="0">
                <a:solidFill>
                  <a:srgbClr val="FFFFFF"/>
                </a:solidFill>
                <a:latin typeface="Arial" charset="0"/>
                <a:cs typeface="+mn-cs"/>
              </a:rPr>
              <a:t>Carlson</a:t>
            </a: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 et al., 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NP </a:t>
            </a:r>
            <a:r>
              <a:rPr lang="it-IT" sz="1200" b="1" u="sng" dirty="0" smtClean="0">
                <a:solidFill>
                  <a:srgbClr val="FFFFFF"/>
                </a:solidFill>
                <a:latin typeface="Arial" charset="0"/>
                <a:cs typeface="+mn-cs"/>
              </a:rPr>
              <a:t>A401,</a:t>
            </a: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(1983) 59</a:t>
            </a:r>
          </a:p>
        </p:txBody>
      </p:sp>
      <p:sp>
        <p:nvSpPr>
          <p:cNvPr id="581639" name="Text Box 7"/>
          <p:cNvSpPr txBox="1">
            <a:spLocks noChangeArrowheads="1"/>
          </p:cNvSpPr>
          <p:nvPr/>
        </p:nvSpPr>
        <p:spPr bwMode="auto">
          <a:xfrm>
            <a:off x="7443788" y="4714875"/>
            <a:ext cx="1582737" cy="6492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P. Grange’ et al, 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PR </a:t>
            </a:r>
            <a:r>
              <a:rPr lang="it-IT" sz="1200" b="1" u="sng" dirty="0" smtClean="0">
                <a:solidFill>
                  <a:srgbClr val="FFFFFF"/>
                </a:solidFill>
                <a:latin typeface="Arial" charset="0"/>
                <a:cs typeface="+mn-cs"/>
              </a:rPr>
              <a:t>C40</a:t>
            </a:r>
            <a:r>
              <a:rPr lang="it-IT" sz="1200" b="1" dirty="0" smtClean="0">
                <a:solidFill>
                  <a:srgbClr val="FFFFFF"/>
                </a:solidFill>
                <a:latin typeface="Arial" charset="0"/>
                <a:cs typeface="+mn-cs"/>
              </a:rPr>
              <a:t>, (1989) 1040</a:t>
            </a:r>
          </a:p>
        </p:txBody>
      </p:sp>
      <p:sp>
        <p:nvSpPr>
          <p:cNvPr id="581640" name="Text Box 8"/>
          <p:cNvSpPr txBox="1">
            <a:spLocks noChangeArrowheads="1"/>
          </p:cNvSpPr>
          <p:nvPr/>
        </p:nvSpPr>
        <p:spPr bwMode="auto">
          <a:xfrm>
            <a:off x="215900" y="4474739"/>
            <a:ext cx="4894987" cy="1110177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SzPct val="100000"/>
              <a:buFont typeface="Wingdings" charset="2"/>
              <a:buChar char="§"/>
              <a:defRPr/>
            </a:pPr>
            <a:r>
              <a:rPr lang="it-IT" sz="1800" dirty="0" err="1" smtClean="0">
                <a:latin typeface="Comic Sans MS" charset="0"/>
                <a:cs typeface="+mn-cs"/>
              </a:rPr>
              <a:t>Microscopic</a:t>
            </a:r>
            <a:r>
              <a:rPr lang="it-IT" sz="1800" dirty="0" smtClean="0">
                <a:latin typeface="Comic Sans MS" charset="0"/>
                <a:cs typeface="+mn-cs"/>
              </a:rPr>
              <a:t> </a:t>
            </a:r>
            <a:r>
              <a:rPr lang="it-IT" sz="1800" dirty="0" smtClean="0">
                <a:latin typeface="Comic Sans MS" charset="0"/>
                <a:cs typeface="+mn-cs"/>
              </a:rPr>
              <a:t>model </a:t>
            </a:r>
            <a:r>
              <a:rPr lang="it-IT" sz="1800" dirty="0" smtClean="0">
                <a:latin typeface="Comic Sans MS" charset="0"/>
                <a:cs typeface="+mn-cs"/>
              </a:rPr>
              <a:t>: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600" dirty="0" smtClean="0">
                <a:latin typeface="Comic Sans MS" charset="0"/>
                <a:cs typeface="+mn-cs"/>
              </a:rPr>
              <a:t>    Exchange of </a:t>
            </a:r>
            <a:r>
              <a:rPr lang="it-IT" sz="1600" dirty="0" smtClean="0">
                <a:latin typeface="Lucida Grande"/>
                <a:ea typeface="Lucida Grande"/>
                <a:cs typeface="Lucida Grande"/>
              </a:rPr>
              <a:t>π</a:t>
            </a:r>
            <a:r>
              <a:rPr lang="it-IT" sz="1600" dirty="0" smtClean="0">
                <a:latin typeface="Comic Sans MS" charset="0"/>
                <a:cs typeface="+mn-cs"/>
              </a:rPr>
              <a:t>,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it-IT" sz="1600" dirty="0" err="1" smtClean="0">
                <a:latin typeface="Comic Sans MS" charset="0"/>
                <a:cs typeface="+mn-cs"/>
              </a:rPr>
              <a:t>,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it-IT" sz="1600" dirty="0" err="1" smtClean="0">
                <a:latin typeface="Comic Sans MS" charset="0"/>
                <a:cs typeface="+mn-cs"/>
              </a:rPr>
              <a:t>,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ω</a:t>
            </a:r>
            <a:r>
              <a:rPr lang="it-IT" sz="1600" dirty="0">
                <a:latin typeface="Comic Sans MS" charset="0"/>
                <a:cs typeface="+mn-cs"/>
              </a:rPr>
              <a:t> </a:t>
            </a:r>
            <a:r>
              <a:rPr lang="it-IT" sz="1600" dirty="0" smtClean="0">
                <a:latin typeface="Comic Sans MS" charset="0"/>
                <a:cs typeface="+mn-cs"/>
              </a:rPr>
              <a:t>via 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it-IT" sz="1600" dirty="0" smtClean="0">
                <a:latin typeface="Comic Sans MS" charset="0"/>
                <a:cs typeface="+mn-cs"/>
              </a:rPr>
              <a:t>(1232), </a:t>
            </a:r>
            <a:r>
              <a:rPr lang="it-IT" sz="1600" dirty="0" err="1" smtClean="0">
                <a:latin typeface="Comic Sans MS" charset="0"/>
                <a:cs typeface="+mn-cs"/>
              </a:rPr>
              <a:t>R</a:t>
            </a:r>
            <a:r>
              <a:rPr lang="it-IT" sz="1600" dirty="0" smtClean="0">
                <a:latin typeface="Comic Sans MS" charset="0"/>
                <a:cs typeface="+mn-cs"/>
              </a:rPr>
              <a:t>(1440),NN. </a:t>
            </a:r>
            <a:endParaRPr lang="it-IT" sz="1600" dirty="0">
              <a:latin typeface="Comic Sans MS" charset="0"/>
              <a:cs typeface="+mn-cs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600" dirty="0" smtClean="0">
                <a:latin typeface="Comic Sans MS" charset="0"/>
                <a:cs typeface="+mn-cs"/>
              </a:rPr>
              <a:t>    </a:t>
            </a:r>
            <a:r>
              <a:rPr lang="it-IT" sz="1600" dirty="0" err="1" smtClean="0">
                <a:latin typeface="Comic Sans MS" charset="0"/>
                <a:cs typeface="+mn-cs"/>
              </a:rPr>
              <a:t>Parameters</a:t>
            </a:r>
            <a:r>
              <a:rPr lang="it-IT" sz="1600" dirty="0" smtClean="0">
                <a:latin typeface="Comic Sans MS" charset="0"/>
                <a:cs typeface="+mn-cs"/>
              </a:rPr>
              <a:t> </a:t>
            </a:r>
            <a:r>
              <a:rPr lang="it-IT" sz="1600" dirty="0" err="1" smtClean="0">
                <a:latin typeface="Comic Sans MS" charset="0"/>
                <a:cs typeface="+mn-cs"/>
              </a:rPr>
              <a:t>compatible</a:t>
            </a:r>
            <a:r>
              <a:rPr lang="it-IT" sz="1600" dirty="0" smtClean="0">
                <a:latin typeface="Comic Sans MS" charset="0"/>
                <a:cs typeface="+mn-cs"/>
              </a:rPr>
              <a:t> with </a:t>
            </a:r>
            <a:r>
              <a:rPr lang="it-IT" sz="1600" dirty="0" err="1" smtClean="0">
                <a:latin typeface="Comic Sans MS" charset="0"/>
                <a:cs typeface="+mn-cs"/>
              </a:rPr>
              <a:t>two-nucleon</a:t>
            </a:r>
            <a:r>
              <a:rPr lang="it-IT" sz="1600" dirty="0" smtClean="0">
                <a:latin typeface="Comic Sans MS" charset="0"/>
                <a:cs typeface="+mn-cs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600" dirty="0" smtClean="0">
                <a:latin typeface="Comic Sans MS" charset="0"/>
                <a:cs typeface="+mn-cs"/>
              </a:rPr>
              <a:t>    </a:t>
            </a:r>
            <a:r>
              <a:rPr lang="it-IT" sz="1600" dirty="0" err="1" smtClean="0">
                <a:latin typeface="Comic Sans MS" charset="0"/>
                <a:cs typeface="+mn-cs"/>
              </a:rPr>
              <a:t>potential</a:t>
            </a:r>
            <a:r>
              <a:rPr lang="it-IT" sz="1600" dirty="0" smtClean="0">
                <a:latin typeface="Comic Sans MS" charset="0"/>
                <a:cs typeface="+mn-cs"/>
              </a:rPr>
              <a:t> (Paris, </a:t>
            </a:r>
            <a:r>
              <a:rPr lang="it-IT" sz="1600" dirty="0" err="1" smtClean="0">
                <a:latin typeface="Comic Sans MS" charset="0"/>
                <a:cs typeface="+mn-cs"/>
              </a:rPr>
              <a:t>Argonne</a:t>
            </a:r>
            <a:r>
              <a:rPr lang="it-IT" sz="1600" dirty="0" smtClean="0">
                <a:latin typeface="Comic Sans MS" charset="0"/>
                <a:cs typeface="+mn-cs"/>
              </a:rPr>
              <a:t> v</a:t>
            </a:r>
            <a:r>
              <a:rPr lang="it-IT" sz="1600" baseline="-25000" dirty="0" smtClean="0">
                <a:latin typeface="Comic Sans MS" charset="0"/>
                <a:cs typeface="+mn-cs"/>
              </a:rPr>
              <a:t>18</a:t>
            </a:r>
            <a:r>
              <a:rPr lang="it-IT" sz="1600" dirty="0" smtClean="0">
                <a:latin typeface="Comic Sans MS" charset="0"/>
                <a:cs typeface="+mn-cs"/>
              </a:rPr>
              <a:t>, ...)</a:t>
            </a:r>
            <a:endParaRPr lang="it-IT" sz="1600" dirty="0" smtClean="0">
              <a:latin typeface="Comic Sans MS" charset="0"/>
              <a:cs typeface="+mn-cs"/>
            </a:endParaRPr>
          </a:p>
        </p:txBody>
      </p:sp>
      <p:sp>
        <p:nvSpPr>
          <p:cNvPr id="581641" name="Text Box 9"/>
          <p:cNvSpPr txBox="1">
            <a:spLocks noChangeArrowheads="1"/>
          </p:cNvSpPr>
          <p:nvPr/>
        </p:nvSpPr>
        <p:spPr bwMode="auto">
          <a:xfrm>
            <a:off x="311150" y="2534444"/>
            <a:ext cx="4338745" cy="86395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indent="-285750">
              <a:buSzPct val="100000"/>
              <a:buFont typeface="Wingdings" charset="2"/>
              <a:buChar char="§"/>
              <a:defRPr/>
            </a:pPr>
            <a:r>
              <a:rPr lang="it-IT" sz="1800" dirty="0" smtClean="0">
                <a:latin typeface="Comic Sans MS" charset="0"/>
                <a:cs typeface="+mn-cs"/>
              </a:rPr>
              <a:t>Urbana IX </a:t>
            </a:r>
            <a:r>
              <a:rPr lang="it-IT" sz="1800" dirty="0" err="1" smtClean="0">
                <a:latin typeface="Comic Sans MS" charset="0"/>
                <a:cs typeface="+mn-cs"/>
              </a:rPr>
              <a:t>phenomenological</a:t>
            </a:r>
            <a:r>
              <a:rPr lang="it-IT" sz="1800" dirty="0" smtClean="0">
                <a:latin typeface="Comic Sans MS" charset="0"/>
                <a:cs typeface="+mn-cs"/>
              </a:rPr>
              <a:t> model </a:t>
            </a:r>
            <a:r>
              <a:rPr lang="it-IT" sz="1800" dirty="0" smtClean="0">
                <a:latin typeface="Comic Sans MS" charset="0"/>
                <a:cs typeface="+mn-cs"/>
              </a:rPr>
              <a:t>: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600" dirty="0" smtClean="0">
                <a:latin typeface="Comic Sans MS" charset="0"/>
                <a:cs typeface="+mn-cs"/>
              </a:rPr>
              <a:t>     </a:t>
            </a:r>
            <a:r>
              <a:rPr lang="it-IT" sz="1600" dirty="0" err="1" smtClean="0">
                <a:latin typeface="Comic Sans MS" charset="0"/>
                <a:cs typeface="+mn-cs"/>
              </a:rPr>
              <a:t>Only</a:t>
            </a:r>
            <a:r>
              <a:rPr lang="it-IT" sz="1600" dirty="0" smtClean="0">
                <a:latin typeface="Comic Sans MS" charset="0"/>
                <a:cs typeface="+mn-cs"/>
              </a:rPr>
              <a:t> 2</a:t>
            </a:r>
            <a:r>
              <a:rPr lang="it-IT" sz="1600" dirty="0" smtClean="0">
                <a:latin typeface="Lucida Grande"/>
                <a:ea typeface="Lucida Grande"/>
                <a:cs typeface="Lucida Grande"/>
              </a:rPr>
              <a:t>π-TBF + 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repulsion</a:t>
            </a:r>
            <a:endParaRPr lang="it-IT" sz="1600" dirty="0" smtClean="0">
              <a:latin typeface="Lucida Grande"/>
              <a:ea typeface="Lucida Grande"/>
              <a:cs typeface="Lucida Grande"/>
            </a:endParaRPr>
          </a:p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it-IT" sz="1600" dirty="0" smtClean="0">
                <a:latin typeface="Lucida Grande"/>
                <a:ea typeface="Lucida Grande"/>
                <a:cs typeface="Lucida Grande"/>
              </a:rPr>
              <a:t>     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Fit</a:t>
            </a:r>
            <a:r>
              <a:rPr lang="it-IT" sz="1600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saturation</a:t>
            </a:r>
            <a:r>
              <a:rPr lang="it-IT" sz="1600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it-IT" sz="1600" dirty="0" err="1" smtClean="0">
                <a:latin typeface="Lucida Grande"/>
                <a:ea typeface="Lucida Grande"/>
                <a:cs typeface="Lucida Grande"/>
              </a:rPr>
              <a:t>point</a:t>
            </a:r>
            <a:endParaRPr lang="it-IT" sz="1600" dirty="0" smtClean="0">
              <a:latin typeface="Comic Sans MS" charset="0"/>
              <a:cs typeface="+mn-cs"/>
            </a:endParaRPr>
          </a:p>
        </p:txBody>
      </p:sp>
      <p:sp>
        <p:nvSpPr>
          <p:cNvPr id="581642" name="Text Box 10"/>
          <p:cNvSpPr txBox="1">
            <a:spLocks noChangeArrowheads="1"/>
          </p:cNvSpPr>
          <p:nvPr/>
        </p:nvSpPr>
        <p:spPr bwMode="auto">
          <a:xfrm>
            <a:off x="247650" y="836613"/>
            <a:ext cx="86979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81647" name="Text Box 15"/>
          <p:cNvSpPr txBox="1">
            <a:spLocks noChangeArrowheads="1"/>
          </p:cNvSpPr>
          <p:nvPr/>
        </p:nvSpPr>
        <p:spPr bwMode="auto">
          <a:xfrm>
            <a:off x="2390775" y="218281"/>
            <a:ext cx="4073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600" u="sng" dirty="0" smtClean="0">
                <a:solidFill>
                  <a:srgbClr val="FF0000"/>
                </a:solidFill>
                <a:cs typeface="+mn-cs"/>
              </a:rPr>
              <a:t>Three-nucleon forces</a:t>
            </a:r>
          </a:p>
        </p:txBody>
      </p:sp>
      <p:sp>
        <p:nvSpPr>
          <p:cNvPr id="55308" name="Rettangolo 1"/>
          <p:cNvSpPr>
            <a:spLocks noChangeArrowheads="1"/>
          </p:cNvSpPr>
          <p:nvPr/>
        </p:nvSpPr>
        <p:spPr bwMode="auto">
          <a:xfrm>
            <a:off x="342900" y="1055688"/>
            <a:ext cx="7481535" cy="97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lnSpc>
                <a:spcPct val="95000"/>
              </a:lnSpc>
              <a:buFont typeface="Wingdings" charset="2"/>
              <a:buChar char="§"/>
            </a:pPr>
            <a:r>
              <a:rPr lang="it-IT" sz="2000" dirty="0" err="1" smtClean="0">
                <a:solidFill>
                  <a:srgbClr val="FFFF00"/>
                </a:solidFill>
              </a:rPr>
              <a:t>Only</a:t>
            </a:r>
            <a:r>
              <a:rPr lang="it-IT" sz="2000" dirty="0" smtClean="0">
                <a:solidFill>
                  <a:srgbClr val="FFFF00"/>
                </a:solidFill>
              </a:rPr>
              <a:t> small </a:t>
            </a:r>
            <a:r>
              <a:rPr lang="it-IT" sz="2000" dirty="0" err="1" smtClean="0">
                <a:solidFill>
                  <a:srgbClr val="FFFF00"/>
                </a:solidFill>
              </a:rPr>
              <a:t>effect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required</a:t>
            </a:r>
            <a:r>
              <a:rPr lang="it-IT" sz="2000" dirty="0" smtClean="0">
                <a:solidFill>
                  <a:srgbClr val="FFFF00"/>
                </a:solidFill>
              </a:rPr>
              <a:t> [</a:t>
            </a:r>
            <a:r>
              <a:rPr lang="it-IT" sz="2000" dirty="0" err="1" smtClean="0">
                <a:solidFill>
                  <a:srgbClr val="FFFF00"/>
                </a:solidFill>
              </a:rPr>
              <a:t>δ</a:t>
            </a:r>
            <a:r>
              <a:rPr lang="it-IT" sz="2000" dirty="0" smtClean="0">
                <a:solidFill>
                  <a:srgbClr val="FFFF00"/>
                </a:solidFill>
              </a:rPr>
              <a:t>(B/A)≈ 1 </a:t>
            </a:r>
            <a:r>
              <a:rPr lang="it-IT" sz="2000" dirty="0" err="1" smtClean="0">
                <a:solidFill>
                  <a:srgbClr val="FFFF00"/>
                </a:solidFill>
              </a:rPr>
              <a:t>MeV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at</a:t>
            </a:r>
            <a:r>
              <a:rPr lang="it-IT" sz="2000" dirty="0" smtClean="0">
                <a:solidFill>
                  <a:srgbClr val="FFFF00"/>
                </a:solidFill>
              </a:rPr>
              <a:t> ρ</a:t>
            </a:r>
            <a:r>
              <a:rPr lang="it-IT" sz="2000" baseline="-25000" dirty="0" smtClean="0">
                <a:solidFill>
                  <a:srgbClr val="FFFF00"/>
                </a:solidFill>
              </a:rPr>
              <a:t>0</a:t>
            </a:r>
          </a:p>
          <a:p>
            <a:pPr marL="285750" indent="-285750">
              <a:lnSpc>
                <a:spcPct val="95000"/>
              </a:lnSpc>
              <a:buFont typeface="Wingdings" charset="2"/>
              <a:buChar char="§"/>
            </a:pPr>
            <a:r>
              <a:rPr lang="it-IT" sz="2000" dirty="0" smtClean="0">
                <a:solidFill>
                  <a:srgbClr val="FFFF00"/>
                </a:solidFill>
              </a:rPr>
              <a:t>Model </a:t>
            </a:r>
            <a:r>
              <a:rPr lang="it-IT" sz="2000" dirty="0" err="1" smtClean="0">
                <a:solidFill>
                  <a:srgbClr val="FFFF00"/>
                </a:solidFill>
              </a:rPr>
              <a:t>dependent</a:t>
            </a:r>
            <a:r>
              <a:rPr lang="it-IT" sz="2000" dirty="0" smtClean="0">
                <a:solidFill>
                  <a:srgbClr val="FFFF00"/>
                </a:solidFill>
              </a:rPr>
              <a:t> , no </a:t>
            </a:r>
            <a:r>
              <a:rPr lang="it-IT" sz="2000" dirty="0">
                <a:solidFill>
                  <a:srgbClr val="FFFF00"/>
                </a:solidFill>
              </a:rPr>
              <a:t>complete </a:t>
            </a:r>
            <a:r>
              <a:rPr lang="it-IT" sz="2000" dirty="0" err="1">
                <a:solidFill>
                  <a:srgbClr val="FFFF00"/>
                </a:solidFill>
              </a:rPr>
              <a:t>theory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available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err="1">
                <a:solidFill>
                  <a:srgbClr val="FFFF00"/>
                </a:solidFill>
              </a:rPr>
              <a:t>yet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!</a:t>
            </a:r>
          </a:p>
          <a:p>
            <a:pPr marL="285750" indent="-285750">
              <a:lnSpc>
                <a:spcPct val="95000"/>
              </a:lnSpc>
              <a:buFont typeface="Wingdings" charset="2"/>
              <a:buChar char="§"/>
            </a:pPr>
            <a:r>
              <a:rPr lang="it-IT" sz="2000" dirty="0" smtClean="0">
                <a:solidFill>
                  <a:srgbClr val="FFFF00"/>
                </a:solidFill>
              </a:rPr>
              <a:t>Use and compare </a:t>
            </a:r>
            <a:r>
              <a:rPr lang="it-IT" sz="2000" dirty="0" err="1" smtClean="0">
                <a:solidFill>
                  <a:srgbClr val="FFFF00"/>
                </a:solidFill>
              </a:rPr>
              <a:t>phenomenological</a:t>
            </a:r>
            <a:r>
              <a:rPr lang="it-IT" sz="2000" dirty="0" smtClean="0">
                <a:solidFill>
                  <a:srgbClr val="FFFF00"/>
                </a:solidFill>
              </a:rPr>
              <a:t> and </a:t>
            </a:r>
            <a:r>
              <a:rPr lang="it-IT" sz="2000" dirty="0" err="1" smtClean="0">
                <a:solidFill>
                  <a:srgbClr val="FFFF00"/>
                </a:solidFill>
              </a:rPr>
              <a:t>microscopic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approaches</a:t>
            </a:r>
            <a:r>
              <a:rPr lang="it-IT" sz="2000" dirty="0" smtClean="0">
                <a:solidFill>
                  <a:srgbClr val="FFFF00"/>
                </a:solidFill>
              </a:rPr>
              <a:t> :</a:t>
            </a:r>
            <a:endParaRPr lang="it-IT" sz="2000" dirty="0">
              <a:solidFill>
                <a:srgbClr val="FFFF00"/>
              </a:solidFill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4749800" y="4791075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86" y="885867"/>
            <a:ext cx="2895885" cy="36377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4674271" y="941741"/>
            <a:ext cx="308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000" dirty="0">
                <a:solidFill>
                  <a:srgbClr val="FF0000"/>
                </a:solidFill>
                <a:latin typeface="Chalkboard" charset="0"/>
                <a:cs typeface="Chalkboard" charset="0"/>
              </a:rPr>
              <a:t>Z.H. Li, U. Lombardo, H.-J. </a:t>
            </a:r>
            <a:r>
              <a:rPr lang="it-IT" sz="1000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Schulze</a:t>
            </a:r>
            <a:r>
              <a:rPr lang="it-IT" sz="1000" dirty="0">
                <a:solidFill>
                  <a:srgbClr val="FF0000"/>
                </a:solidFill>
                <a:latin typeface="Chalkboard" charset="0"/>
                <a:cs typeface="Chalkboard" charset="0"/>
              </a:rPr>
              <a:t>, </a:t>
            </a:r>
            <a:r>
              <a:rPr lang="it-IT" sz="1000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W</a:t>
            </a:r>
            <a:r>
              <a:rPr lang="it-IT" sz="1000" dirty="0">
                <a:solidFill>
                  <a:srgbClr val="FF0000"/>
                </a:solidFill>
                <a:latin typeface="Chalkboard" charset="0"/>
                <a:cs typeface="Chalkboard" charset="0"/>
              </a:rPr>
              <a:t>. </a:t>
            </a:r>
            <a:r>
              <a:rPr lang="it-IT" sz="1000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Zuo</a:t>
            </a:r>
            <a:r>
              <a:rPr lang="it-IT" sz="1000" dirty="0">
                <a:solidFill>
                  <a:srgbClr val="FF0000"/>
                </a:solidFill>
                <a:latin typeface="Chalkboard" charset="0"/>
                <a:cs typeface="Chalkboard" charset="0"/>
              </a:rPr>
              <a:t>,</a:t>
            </a:r>
          </a:p>
          <a:p>
            <a:pPr algn="ctr" eaLnBrk="1" hangingPunct="1"/>
            <a:r>
              <a:rPr lang="it-IT" sz="1000" dirty="0">
                <a:solidFill>
                  <a:srgbClr val="FF0000"/>
                </a:solidFill>
                <a:latin typeface="Chalkboard" charset="0"/>
                <a:cs typeface="Chalkboard" charset="0"/>
              </a:rPr>
              <a:t> PRC  74, 047304 (2006)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8CA6-4E61-B943-BC8E-BA6AB2298809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57350" name="CasellaDiTesto 8"/>
          <p:cNvSpPr txBox="1">
            <a:spLocks noChangeArrowheads="1"/>
          </p:cNvSpPr>
          <p:nvPr/>
        </p:nvSpPr>
        <p:spPr bwMode="auto">
          <a:xfrm>
            <a:off x="5378626" y="1766535"/>
            <a:ext cx="193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New </a:t>
            </a:r>
            <a:r>
              <a:rPr lang="it-IT" sz="1800" dirty="0" err="1"/>
              <a:t>Coester</a:t>
            </a:r>
            <a:r>
              <a:rPr lang="it-IT" sz="1800" dirty="0"/>
              <a:t> band</a:t>
            </a:r>
          </a:p>
        </p:txBody>
      </p:sp>
      <p:pic>
        <p:nvPicPr>
          <p:cNvPr id="57351" name="Immagine 7" descr="infn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19200" y="4965700"/>
            <a:ext cx="72939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Dependence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on NN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potential</a:t>
            </a:r>
            <a:endParaRPr lang="it-IT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TBF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needed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to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improve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saturation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properties</a:t>
            </a:r>
            <a:endParaRPr lang="it-IT" sz="2000" dirty="0" smtClean="0">
              <a:solidFill>
                <a:srgbClr val="FFFF00"/>
              </a:solidFill>
              <a:latin typeface="Comic Sans MS"/>
              <a:cs typeface="Comic Sans MS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Uncertain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high-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density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behaviour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due  to </a:t>
            </a:r>
            <a:r>
              <a:rPr lang="it-IT" sz="20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unknown</a:t>
            </a:r>
            <a:r>
              <a:rPr lang="it-IT" sz="2000" dirty="0" smtClean="0">
                <a:solidFill>
                  <a:srgbClr val="FFFF00"/>
                </a:solidFill>
                <a:latin typeface="Comic Sans MS"/>
                <a:cs typeface="Comic Sans MS"/>
              </a:rPr>
              <a:t> TBF .... </a:t>
            </a:r>
            <a:endParaRPr lang="it-IT" sz="20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3" name="coester_new.png" descr="/Users/fiorellaburgio/Documents/Erice 2014/coester_new.png"/>
          <p:cNvPicPr>
            <a:picLocks noChangeAspect="1"/>
          </p:cNvPicPr>
          <p:nvPr/>
        </p:nvPicPr>
        <p:blipFill>
          <a:blip r:embed="rId5" r:link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38" y="2171700"/>
            <a:ext cx="3255061" cy="23241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0" y="152400"/>
            <a:ext cx="7199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sz="2800" dirty="0" smtClean="0">
                <a:solidFill>
                  <a:srgbClr val="FFFF00"/>
                </a:solidFill>
              </a:rPr>
              <a:t>BHF </a:t>
            </a:r>
            <a:r>
              <a:rPr lang="it-IT" sz="2800" dirty="0" err="1" smtClean="0">
                <a:solidFill>
                  <a:srgbClr val="FFFF00"/>
                </a:solidFill>
              </a:rPr>
              <a:t>binding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energy</a:t>
            </a:r>
            <a:r>
              <a:rPr lang="it-IT" sz="2800" dirty="0" smtClean="0">
                <a:solidFill>
                  <a:srgbClr val="FFFF00"/>
                </a:solidFill>
              </a:rPr>
              <a:t> and </a:t>
            </a:r>
            <a:r>
              <a:rPr lang="it-IT" sz="2800" dirty="0" err="1" smtClean="0">
                <a:solidFill>
                  <a:srgbClr val="FFFF00"/>
                </a:solidFill>
              </a:rPr>
              <a:t>saturation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</a:rPr>
              <a:t>properties</a:t>
            </a:r>
            <a:endParaRPr lang="it-IT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93125" cy="1143000"/>
          </a:xfrm>
        </p:spPr>
        <p:txBody>
          <a:bodyPr/>
          <a:lstStyle/>
          <a:p>
            <a:pPr eaLnBrk="1" hangingPunct="1"/>
            <a:r>
              <a:rPr lang="it-IT" sz="2400" u="sng">
                <a:latin typeface="Corbel" charset="0"/>
              </a:rPr>
              <a:t>Microscopic EoS’s reproduce well the data from phenomenology</a:t>
            </a:r>
          </a:p>
        </p:txBody>
      </p:sp>
      <p:pic>
        <p:nvPicPr>
          <p:cNvPr id="59394" name="Immagine 5" descr="Fig_1.ep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8" t="31483" r="11877" b="6213"/>
          <a:stretch>
            <a:fillRect/>
          </a:stretch>
        </p:blipFill>
        <p:spPr>
          <a:xfrm>
            <a:off x="95677" y="3492328"/>
            <a:ext cx="2763411" cy="2324538"/>
          </a:xfrm>
          <a:noFill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B482-D89A-3F41-9983-9275A7745CFE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9396" name="Immagine 5" descr="infn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929" y="6363756"/>
            <a:ext cx="559061" cy="4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Immagine 1" descr="Prop_nucle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81" y="1203326"/>
            <a:ext cx="6645804" cy="155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magine 4" descr="Fig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6535" r="18942" b="9326"/>
          <a:stretch>
            <a:fillRect/>
          </a:stretch>
        </p:blipFill>
        <p:spPr bwMode="auto">
          <a:xfrm>
            <a:off x="6450388" y="3521431"/>
            <a:ext cx="242549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CasellaDiTesto 4"/>
          <p:cNvSpPr txBox="1">
            <a:spLocks noChangeArrowheads="1"/>
          </p:cNvSpPr>
          <p:nvPr/>
        </p:nvSpPr>
        <p:spPr bwMode="auto">
          <a:xfrm>
            <a:off x="174980" y="6487582"/>
            <a:ext cx="35871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/>
              <a:t>G. Taranto et al., </a:t>
            </a:r>
            <a:r>
              <a:rPr lang="it-IT" sz="1400" dirty="0" err="1"/>
              <a:t>Phys</a:t>
            </a:r>
            <a:r>
              <a:rPr lang="it-IT" sz="1400" dirty="0"/>
              <a:t>. Rev. C87, 045803 (2013)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0336" y="3502379"/>
            <a:ext cx="3124200" cy="23144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385763" y="3657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67608" y="233363"/>
            <a:ext cx="5003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5pPr>
            <a:lvl6pPr fontAlgn="base">
              <a:lnSpc>
                <a:spcPts val="4988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6pPr>
            <a:lvl7pPr fontAlgn="base">
              <a:lnSpc>
                <a:spcPts val="4988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7pPr>
            <a:lvl8pPr fontAlgn="base">
              <a:lnSpc>
                <a:spcPts val="4988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8pPr>
            <a:lvl9pPr fontAlgn="base">
              <a:lnSpc>
                <a:spcPts val="4988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indent="-342900" algn="ctr">
              <a:lnSpc>
                <a:spcPct val="100000"/>
              </a:lnSpc>
              <a:buClr>
                <a:srgbClr val="FFFF00"/>
              </a:buClr>
              <a:buFont typeface="Arial"/>
              <a:buChar char="•"/>
              <a:defRPr/>
            </a:pPr>
            <a:r>
              <a:rPr lang="en-GB" sz="2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Microscopic calculations of </a:t>
            </a:r>
            <a:r>
              <a:rPr lang="en-GB" sz="2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</a:t>
            </a:r>
            <a:r>
              <a:rPr lang="en-GB" sz="2800" i="1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sym</a:t>
            </a:r>
            <a:endParaRPr lang="en-GB" sz="2800" i="1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84263" y="1805238"/>
            <a:ext cx="2703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FFFF00"/>
                </a:solidFill>
              </a:rPr>
              <a:t>( </a:t>
            </a:r>
            <a:r>
              <a:rPr lang="it-IT" sz="1600" dirty="0" err="1" smtClean="0">
                <a:solidFill>
                  <a:srgbClr val="FFFF00"/>
                </a:solidFill>
              </a:rPr>
              <a:t>n</a:t>
            </a:r>
            <a:r>
              <a:rPr lang="it-IT" sz="1600" dirty="0" smtClean="0">
                <a:solidFill>
                  <a:srgbClr val="FFFF00"/>
                </a:solidFill>
              </a:rPr>
              <a:t>, </a:t>
            </a:r>
            <a:r>
              <a:rPr lang="it-IT" sz="1600" dirty="0" err="1" smtClean="0">
                <a:solidFill>
                  <a:srgbClr val="FFFF00"/>
                </a:solidFill>
              </a:rPr>
              <a:t>p</a:t>
            </a:r>
            <a:r>
              <a:rPr lang="it-IT" sz="1600" dirty="0" smtClean="0">
                <a:solidFill>
                  <a:srgbClr val="FFFF00"/>
                </a:solidFill>
              </a:rPr>
              <a:t>, e, </a:t>
            </a:r>
            <a:r>
              <a:rPr lang="it-IT" sz="1600" dirty="0" err="1" smtClean="0">
                <a:solidFill>
                  <a:srgbClr val="FFFF00"/>
                </a:solidFill>
              </a:rPr>
              <a:t>μ</a:t>
            </a:r>
            <a:r>
              <a:rPr lang="it-IT" sz="1600" dirty="0" smtClean="0">
                <a:solidFill>
                  <a:srgbClr val="FFFF00"/>
                </a:solidFill>
              </a:rPr>
              <a:t>) beta-</a:t>
            </a:r>
            <a:r>
              <a:rPr lang="it-IT" sz="1600" dirty="0" err="1" smtClean="0">
                <a:solidFill>
                  <a:srgbClr val="FFFF00"/>
                </a:solidFill>
              </a:rPr>
              <a:t>stable</a:t>
            </a: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</a:rPr>
              <a:t>matter</a:t>
            </a:r>
            <a:endParaRPr lang="it-IT" sz="1600" baseline="-25000" dirty="0">
              <a:solidFill>
                <a:srgbClr val="FFFF00"/>
              </a:solidFill>
            </a:endParaRPr>
          </a:p>
        </p:txBody>
      </p:sp>
      <p:pic>
        <p:nvPicPr>
          <p:cNvPr id="4" name="esym.png" descr="/Users/fiorellaburgio/Documents/Erice 2014/esym.png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0925" r="36752" b="16111"/>
          <a:stretch/>
        </p:blipFill>
        <p:spPr>
          <a:xfrm>
            <a:off x="5421999" y="430298"/>
            <a:ext cx="3085369" cy="3276645"/>
          </a:xfrm>
          <a:prstGeom prst="rect">
            <a:avLst/>
          </a:prstGeom>
        </p:spPr>
      </p:pic>
      <p:pic>
        <p:nvPicPr>
          <p:cNvPr id="5" name="pop.png" descr="/Users/fiorellaburgio/Documents/Erice 2014/pop.png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11666" r="38182" b="16112"/>
          <a:stretch/>
        </p:blipFill>
        <p:spPr>
          <a:xfrm>
            <a:off x="605277" y="2120900"/>
            <a:ext cx="3515947" cy="3873500"/>
          </a:xfrm>
          <a:prstGeom prst="rect">
            <a:avLst/>
          </a:prstGeom>
        </p:spPr>
      </p:pic>
      <p:pic>
        <p:nvPicPr>
          <p:cNvPr id="6" name="Immagine 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111251"/>
            <a:ext cx="4076700" cy="342654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23" y="4013200"/>
            <a:ext cx="3104705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56961" y="6069568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/>
              <a:t>Early</a:t>
            </a:r>
            <a:r>
              <a:rPr lang="it-IT" dirty="0" smtClean="0"/>
              <a:t> </a:t>
            </a:r>
            <a:r>
              <a:rPr lang="it-IT" dirty="0" err="1" smtClean="0"/>
              <a:t>onset</a:t>
            </a:r>
            <a:r>
              <a:rPr lang="it-IT" dirty="0" smtClean="0"/>
              <a:t> of DURCA </a:t>
            </a:r>
            <a:r>
              <a:rPr lang="it-IT" dirty="0" err="1" smtClean="0"/>
              <a:t>processes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BHF/DBHF are </a:t>
            </a:r>
            <a:r>
              <a:rPr lang="it-IT" dirty="0" err="1" smtClean="0"/>
              <a:t>used</a:t>
            </a:r>
            <a:r>
              <a:rPr lang="it-IT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In APR medium mass NS do </a:t>
            </a:r>
            <a:r>
              <a:rPr lang="it-IT" dirty="0" err="1" smtClean="0"/>
              <a:t>not</a:t>
            </a:r>
            <a:r>
              <a:rPr lang="it-IT" dirty="0" smtClean="0"/>
              <a:t> cool down via DURCA.</a:t>
            </a:r>
            <a:endParaRPr lang="it-IT" dirty="0"/>
          </a:p>
        </p:txBody>
      </p:sp>
      <p:pic>
        <p:nvPicPr>
          <p:cNvPr id="10" name="Immagine 9" descr="URC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24" y="5542760"/>
            <a:ext cx="4145913" cy="336478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V="1">
            <a:off x="4121224" y="4013200"/>
            <a:ext cx="1244599" cy="584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4121224" y="4597400"/>
            <a:ext cx="1249975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7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64008" y="47280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 </a:t>
            </a:r>
            <a:r>
              <a:rPr lang="it-IT" sz="3200" b="1" i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Effective</a:t>
            </a:r>
            <a:r>
              <a:rPr lang="it-IT" sz="3200" b="1" i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</a:rPr>
              <a:t> mass</a:t>
            </a:r>
          </a:p>
        </p:txBody>
      </p:sp>
      <p:pic>
        <p:nvPicPr>
          <p:cNvPr id="3" name="Immagin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806450"/>
            <a:ext cx="3663950" cy="969569"/>
          </a:xfrm>
          <a:prstGeom prst="rect">
            <a:avLst/>
          </a:prstGeom>
        </p:spPr>
      </p:pic>
      <p:pic>
        <p:nvPicPr>
          <p:cNvPr id="7" name="effm.png" descr="/Users/fiorellaburgio/Documents/Erice 2014/effm.png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22778" r="18518"/>
          <a:stretch/>
        </p:blipFill>
        <p:spPr>
          <a:xfrm>
            <a:off x="6069686" y="2095742"/>
            <a:ext cx="2693314" cy="36703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61209" y="1846836"/>
            <a:ext cx="8601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err="1" smtClean="0"/>
              <a:t>Related</a:t>
            </a:r>
            <a:r>
              <a:rPr lang="it-IT" sz="2000" dirty="0" smtClean="0"/>
              <a:t> </a:t>
            </a:r>
            <a:r>
              <a:rPr lang="it-IT" sz="2000" dirty="0"/>
              <a:t>to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phenomena</a:t>
            </a:r>
            <a:r>
              <a:rPr lang="it-IT" sz="2000" dirty="0"/>
              <a:t>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 smtClean="0"/>
              <a:t>as</a:t>
            </a:r>
            <a:endParaRPr lang="it-IT" sz="2000" dirty="0" smtClean="0"/>
          </a:p>
          <a:p>
            <a:pPr algn="just"/>
            <a:endParaRPr lang="it-IT" sz="1200" dirty="0" smtClean="0"/>
          </a:p>
          <a:p>
            <a:pPr marL="342900" indent="-342900" algn="just">
              <a:buFontTx/>
              <a:buChar char="-"/>
            </a:pPr>
            <a:r>
              <a:rPr lang="it-IT" sz="2000" dirty="0" smtClean="0"/>
              <a:t>the </a:t>
            </a:r>
            <a:r>
              <a:rPr lang="it-IT" sz="2000" dirty="0" err="1"/>
              <a:t>dynamics</a:t>
            </a:r>
            <a:r>
              <a:rPr lang="it-IT" sz="2000" dirty="0"/>
              <a:t> of </a:t>
            </a:r>
            <a:r>
              <a:rPr lang="it-IT" sz="2000" dirty="0" smtClean="0"/>
              <a:t>HIC </a:t>
            </a:r>
            <a:r>
              <a:rPr lang="it-IT" sz="2000" dirty="0" err="1"/>
              <a:t>at</a:t>
            </a:r>
            <a:r>
              <a:rPr lang="it-IT" sz="2000" dirty="0"/>
              <a:t> intermediate </a:t>
            </a:r>
            <a:r>
              <a:rPr lang="it-IT" sz="2000" dirty="0" err="1" smtClean="0"/>
              <a:t>energies</a:t>
            </a:r>
            <a:endParaRPr lang="it-IT" sz="2000" dirty="0"/>
          </a:p>
          <a:p>
            <a:pPr marL="342900" indent="-342900" algn="just">
              <a:buFontTx/>
              <a:buChar char="-"/>
            </a:pPr>
            <a:r>
              <a:rPr lang="it-IT" sz="2000" dirty="0" smtClean="0"/>
              <a:t>the neutrino </a:t>
            </a:r>
            <a:r>
              <a:rPr lang="it-IT" sz="2000" dirty="0" err="1" smtClean="0"/>
              <a:t>emissivity</a:t>
            </a:r>
            <a:r>
              <a:rPr lang="it-IT" sz="2000" dirty="0" smtClean="0"/>
              <a:t> in NS </a:t>
            </a:r>
            <a:r>
              <a:rPr lang="it-IT" sz="2000" dirty="0" err="1" smtClean="0"/>
              <a:t>cooling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7" name="Immagine 16" descr="URC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4" y="3930892"/>
            <a:ext cx="4145913" cy="3364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04800" y="3467100"/>
            <a:ext cx="266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direct</a:t>
            </a:r>
            <a:r>
              <a:rPr lang="it-IT" dirty="0" smtClean="0"/>
              <a:t> URCA </a:t>
            </a:r>
            <a:r>
              <a:rPr lang="it-IT" dirty="0" err="1" smtClean="0"/>
              <a:t>processes</a:t>
            </a:r>
            <a:r>
              <a:rPr lang="it-IT" dirty="0" smtClean="0"/>
              <a:t> :</a:t>
            </a:r>
            <a:endParaRPr lang="it-IT" dirty="0"/>
          </a:p>
        </p:txBody>
      </p:sp>
      <p:pic>
        <p:nvPicPr>
          <p:cNvPr id="13" name="Immagin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4622869"/>
            <a:ext cx="5505450" cy="504582"/>
          </a:xfrm>
          <a:prstGeom prst="rect">
            <a:avLst/>
          </a:prstGeom>
        </p:spPr>
      </p:pic>
      <p:sp>
        <p:nvSpPr>
          <p:cNvPr id="18" name="Freccia circolare a destra 17"/>
          <p:cNvSpPr/>
          <p:nvPr/>
        </p:nvSpPr>
        <p:spPr>
          <a:xfrm>
            <a:off x="266700" y="5257800"/>
            <a:ext cx="1059208" cy="533642"/>
          </a:xfrm>
          <a:prstGeom prst="curv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90775" y="5699152"/>
            <a:ext cx="782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FFFF00"/>
                </a:solidFill>
              </a:rPr>
              <a:t>In-medium </a:t>
            </a:r>
            <a:r>
              <a:rPr lang="it-IT" sz="2000" dirty="0" err="1" smtClean="0">
                <a:solidFill>
                  <a:srgbClr val="FFFF00"/>
                </a:solidFill>
              </a:rPr>
              <a:t>suppression</a:t>
            </a:r>
            <a:r>
              <a:rPr lang="it-IT" sz="2000" dirty="0" smtClean="0">
                <a:solidFill>
                  <a:srgbClr val="FFFF00"/>
                </a:solidFill>
              </a:rPr>
              <a:t> of the </a:t>
            </a:r>
            <a:r>
              <a:rPr lang="it-IT" sz="2000" dirty="0" err="1" smtClean="0">
                <a:solidFill>
                  <a:srgbClr val="FFFF00"/>
                </a:solidFill>
              </a:rPr>
              <a:t>emissivities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which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depends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strongly</a:t>
            </a:r>
            <a:r>
              <a:rPr lang="it-IT" sz="2000" i="1" dirty="0" smtClean="0">
                <a:solidFill>
                  <a:srgbClr val="FFFF00"/>
                </a:solidFill>
              </a:rPr>
              <a:t> on the </a:t>
            </a:r>
            <a:r>
              <a:rPr lang="it-IT" sz="2000" i="1" dirty="0" err="1" smtClean="0">
                <a:solidFill>
                  <a:srgbClr val="FFFF00"/>
                </a:solidFill>
              </a:rPr>
              <a:t>employed</a:t>
            </a:r>
            <a:r>
              <a:rPr lang="it-IT" sz="2000" i="1" dirty="0" smtClean="0">
                <a:solidFill>
                  <a:srgbClr val="FFFF00"/>
                </a:solidFill>
              </a:rPr>
              <a:t> </a:t>
            </a:r>
            <a:r>
              <a:rPr lang="it-IT" sz="2000" i="1" dirty="0" err="1" smtClean="0">
                <a:solidFill>
                  <a:srgbClr val="FFFF00"/>
                </a:solidFill>
              </a:rPr>
              <a:t>interactions</a:t>
            </a:r>
            <a:r>
              <a:rPr lang="it-IT" sz="2000" dirty="0" smtClean="0">
                <a:solidFill>
                  <a:srgbClr val="FFFF00"/>
                </a:solidFill>
              </a:rPr>
              <a:t>, and </a:t>
            </a:r>
            <a:r>
              <a:rPr lang="it-IT" sz="2000" dirty="0" err="1" smtClean="0">
                <a:solidFill>
                  <a:srgbClr val="FFFF00"/>
                </a:solidFill>
              </a:rPr>
              <a:t>reflects</a:t>
            </a:r>
            <a:r>
              <a:rPr lang="it-IT" sz="2000" dirty="0" smtClean="0">
                <a:solidFill>
                  <a:srgbClr val="FFFF00"/>
                </a:solidFill>
              </a:rPr>
              <a:t> the </a:t>
            </a:r>
            <a:r>
              <a:rPr lang="it-IT" sz="2000" dirty="0" err="1" smtClean="0">
                <a:solidFill>
                  <a:srgbClr val="FFFF00"/>
                </a:solidFill>
              </a:rPr>
              <a:t>current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lack</a:t>
            </a:r>
            <a:r>
              <a:rPr lang="it-IT" sz="2000" dirty="0" smtClean="0">
                <a:solidFill>
                  <a:srgbClr val="FFFF00"/>
                </a:solidFill>
              </a:rPr>
              <a:t> of </a:t>
            </a:r>
            <a:r>
              <a:rPr lang="it-IT" sz="2000" dirty="0" err="1" smtClean="0">
                <a:solidFill>
                  <a:srgbClr val="FFFF00"/>
                </a:solidFill>
              </a:rPr>
              <a:t>knowledge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regarding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nuclear</a:t>
            </a:r>
            <a:r>
              <a:rPr lang="it-IT" sz="2000" dirty="0" smtClean="0">
                <a:solidFill>
                  <a:srgbClr val="FFFF00"/>
                </a:solidFill>
              </a:rPr>
              <a:t> TBF </a:t>
            </a:r>
            <a:r>
              <a:rPr lang="it-IT" sz="2000" dirty="0" err="1" smtClean="0">
                <a:solidFill>
                  <a:srgbClr val="FFFF00"/>
                </a:solidFill>
              </a:rPr>
              <a:t>at</a:t>
            </a:r>
            <a:r>
              <a:rPr lang="it-IT" sz="2000" dirty="0" smtClean="0">
                <a:solidFill>
                  <a:srgbClr val="FFFF00"/>
                </a:solidFill>
              </a:rPr>
              <a:t> high </a:t>
            </a:r>
            <a:r>
              <a:rPr lang="it-IT" sz="2000" dirty="0" err="1" smtClean="0">
                <a:solidFill>
                  <a:srgbClr val="FFFF00"/>
                </a:solidFill>
              </a:rPr>
              <a:t>density</a:t>
            </a:r>
            <a:r>
              <a:rPr lang="it-IT" sz="2000" dirty="0" smtClean="0">
                <a:solidFill>
                  <a:srgbClr val="FFFF00"/>
                </a:solidFill>
              </a:rPr>
              <a:t>.</a:t>
            </a:r>
            <a:endParaRPr lang="it-IT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>
          <a:xfrm>
            <a:off x="457200" y="330375"/>
            <a:ext cx="8229600" cy="1143000"/>
          </a:xfrm>
        </p:spPr>
        <p:txBody>
          <a:bodyPr/>
          <a:lstStyle/>
          <a:p>
            <a:pPr eaLnBrk="1" hangingPunct="1"/>
            <a:r>
              <a:rPr lang="it-IT" sz="4000" dirty="0" err="1">
                <a:latin typeface="Corbel" charset="0"/>
              </a:rPr>
              <a:t>Neutron</a:t>
            </a:r>
            <a:r>
              <a:rPr lang="it-IT" sz="4000" dirty="0">
                <a:latin typeface="Corbel" charset="0"/>
              </a:rPr>
              <a:t> star Mass M and </a:t>
            </a:r>
            <a:r>
              <a:rPr lang="it-IT" sz="4000" dirty="0" err="1">
                <a:latin typeface="Corbel" charset="0"/>
              </a:rPr>
              <a:t>Radius</a:t>
            </a:r>
            <a:r>
              <a:rPr lang="it-IT" sz="4000" dirty="0">
                <a:latin typeface="Corbel" charset="0"/>
              </a:rPr>
              <a:t> </a:t>
            </a:r>
            <a:r>
              <a:rPr lang="it-IT" sz="4000" dirty="0" err="1">
                <a:latin typeface="Corbel" charset="0"/>
              </a:rPr>
              <a:t>R</a:t>
            </a:r>
            <a:endParaRPr lang="it-IT" sz="4000" dirty="0">
              <a:latin typeface="Corbel" charset="0"/>
            </a:endParaRPr>
          </a:p>
        </p:txBody>
      </p:sp>
      <p:sp>
        <p:nvSpPr>
          <p:cNvPr id="62469" name="CasellaDiTesto 8"/>
          <p:cNvSpPr txBox="1">
            <a:spLocks noChangeArrowheads="1"/>
          </p:cNvSpPr>
          <p:nvPr/>
        </p:nvSpPr>
        <p:spPr bwMode="auto">
          <a:xfrm>
            <a:off x="34925" y="6021388"/>
            <a:ext cx="8640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>
                <a:solidFill>
                  <a:srgbClr val="FFFFFF"/>
                </a:solidFill>
                <a:latin typeface="Chalkboard" charset="0"/>
                <a:cs typeface="Chalkboard" charset="0"/>
              </a:rPr>
              <a:t>Different many-body techniques and matter compositions predict different results for the M-R relation.</a:t>
            </a:r>
          </a:p>
        </p:txBody>
      </p:sp>
      <p:pic>
        <p:nvPicPr>
          <p:cNvPr id="62470" name="Immagine 9" descr="infn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32AE7-BB58-A547-9D8A-C9D2EE97A939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Fig_4.png" descr="/Users/fiorellaburgio/Documents/Erice 2014/Fig_4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58900"/>
            <a:ext cx="5865159" cy="453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611188" y="682625"/>
            <a:ext cx="8137525" cy="532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2400" u="sng" dirty="0">
                <a:latin typeface="Comic Sans MS" charset="0"/>
                <a:cs typeface="+mn-cs"/>
              </a:rPr>
              <a:t>INCLUDING </a:t>
            </a:r>
            <a:r>
              <a:rPr lang="it-IT" sz="2400" u="sng" dirty="0" smtClean="0">
                <a:solidFill>
                  <a:schemeClr val="accent2"/>
                </a:solidFill>
                <a:latin typeface="Comic Sans MS" charset="0"/>
                <a:cs typeface="+mn-cs"/>
              </a:rPr>
              <a:t> </a:t>
            </a:r>
            <a:r>
              <a:rPr lang="it-IT" sz="2400" u="sng" dirty="0">
                <a:latin typeface="Comic Sans MS" charset="0"/>
                <a:cs typeface="+mn-cs"/>
              </a:rPr>
              <a:t>HYPERONS</a:t>
            </a:r>
          </a:p>
          <a:p>
            <a:pPr eaLnBrk="0" hangingPunct="0">
              <a:defRPr/>
            </a:pPr>
            <a:endParaRPr lang="it-IT" sz="2400" dirty="0">
              <a:latin typeface="Comic Sans MS" charset="0"/>
              <a:cs typeface="+mn-cs"/>
            </a:endParaRPr>
          </a:p>
          <a:p>
            <a:pPr eaLnBrk="0" hangingPunct="0">
              <a:defRPr/>
            </a:pPr>
            <a:endParaRPr lang="it-IT" sz="2400" dirty="0">
              <a:solidFill>
                <a:schemeClr val="tx2"/>
              </a:solidFill>
              <a:latin typeface="Comic Sans MS" charset="0"/>
              <a:cs typeface="+mn-cs"/>
            </a:endParaRPr>
          </a:p>
          <a:p>
            <a:pPr eaLnBrk="0" hangingPunct="0">
              <a:buFont typeface="Wingdings" charset="0"/>
              <a:buChar char="§"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it-IT" sz="2400" dirty="0">
                <a:latin typeface="Comic Sans MS" charset="0"/>
                <a:cs typeface="+mn-cs"/>
              </a:rPr>
              <a:t>Extension of the BBG </a:t>
            </a:r>
            <a:r>
              <a:rPr lang="it-IT" sz="2400" dirty="0" err="1">
                <a:latin typeface="Comic Sans MS" charset="0"/>
                <a:cs typeface="+mn-cs"/>
              </a:rPr>
              <a:t>theory</a:t>
            </a:r>
            <a:r>
              <a:rPr lang="it-IT" sz="2400" dirty="0">
                <a:latin typeface="Comic Sans MS" charset="0"/>
                <a:cs typeface="+mn-cs"/>
              </a:rPr>
              <a:t>.</a:t>
            </a:r>
          </a:p>
          <a:p>
            <a:pPr eaLnBrk="0" hangingPunct="0">
              <a:buFont typeface="Wingdings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 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Several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reaction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channels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involved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, more time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consuming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calculations</a:t>
            </a:r>
            <a:r>
              <a:rPr lang="it-IT" dirty="0">
                <a:solidFill>
                  <a:srgbClr val="000099"/>
                </a:solidFill>
                <a:latin typeface="Comic Sans MS" charset="0"/>
                <a:cs typeface="+mn-cs"/>
              </a:rPr>
              <a:t>.</a:t>
            </a:r>
          </a:p>
          <a:p>
            <a:pPr eaLnBrk="0" hangingPunct="0">
              <a:buFont typeface="Wingdings" charset="0"/>
              <a:buNone/>
              <a:defRPr/>
            </a:pPr>
            <a:endParaRPr lang="it-IT" dirty="0">
              <a:solidFill>
                <a:srgbClr val="000099"/>
              </a:solidFill>
              <a:latin typeface="Comic Sans MS" charset="0"/>
              <a:cs typeface="+mn-cs"/>
            </a:endParaRPr>
          </a:p>
          <a:p>
            <a:pPr eaLnBrk="0" hangingPunct="0">
              <a:buFont typeface="Wingdings" charset="0"/>
              <a:buChar char="§"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it-IT" sz="2400" dirty="0" err="1">
                <a:latin typeface="Comic Sans MS" charset="0"/>
                <a:cs typeface="+mn-cs"/>
              </a:rPr>
              <a:t>Few</a:t>
            </a:r>
            <a:r>
              <a:rPr lang="it-IT" sz="2400" dirty="0">
                <a:latin typeface="Comic Sans MS" charset="0"/>
                <a:cs typeface="+mn-cs"/>
              </a:rPr>
              <a:t> </a:t>
            </a:r>
            <a:r>
              <a:rPr lang="it-IT" sz="2400" dirty="0" err="1">
                <a:latin typeface="Comic Sans MS" charset="0"/>
                <a:cs typeface="+mn-cs"/>
              </a:rPr>
              <a:t>experimental</a:t>
            </a:r>
            <a:r>
              <a:rPr lang="it-IT" sz="2400" dirty="0">
                <a:latin typeface="Comic Sans MS" charset="0"/>
                <a:cs typeface="+mn-cs"/>
              </a:rPr>
              <a:t> data of </a:t>
            </a:r>
            <a:r>
              <a:rPr lang="it-IT" sz="2400" dirty="0" err="1">
                <a:latin typeface="Comic Sans MS" charset="0"/>
                <a:cs typeface="+mn-cs"/>
              </a:rPr>
              <a:t>hypernuclei</a:t>
            </a:r>
            <a:r>
              <a:rPr lang="it-IT" sz="2400" dirty="0">
                <a:latin typeface="Comic Sans MS" charset="0"/>
                <a:cs typeface="+mn-cs"/>
              </a:rPr>
              <a:t> </a:t>
            </a:r>
          </a:p>
          <a:p>
            <a:pPr eaLnBrk="0" hangingPunct="0">
              <a:buFont typeface="Wingdings" charset="0"/>
              <a:buNone/>
              <a:defRPr/>
            </a:pPr>
            <a:r>
              <a:rPr lang="it-IT" sz="2400" dirty="0">
                <a:latin typeface="Comic Sans MS" charset="0"/>
                <a:cs typeface="+mn-cs"/>
              </a:rPr>
              <a:t>  on </a:t>
            </a:r>
            <a:r>
              <a:rPr lang="it-IT" sz="2400" dirty="0" err="1">
                <a:latin typeface="Comic Sans MS" charset="0"/>
                <a:cs typeface="+mn-cs"/>
              </a:rPr>
              <a:t>nucleon-hyperon</a:t>
            </a:r>
            <a:r>
              <a:rPr lang="it-IT" sz="2400" dirty="0">
                <a:latin typeface="Comic Sans MS" charset="0"/>
                <a:cs typeface="+mn-cs"/>
              </a:rPr>
              <a:t> </a:t>
            </a:r>
            <a:r>
              <a:rPr lang="it-IT" sz="2400" dirty="0" err="1">
                <a:latin typeface="Comic Sans MS" charset="0"/>
                <a:cs typeface="+mn-cs"/>
              </a:rPr>
              <a:t>interaction</a:t>
            </a:r>
            <a:r>
              <a:rPr lang="it-IT" sz="2400" dirty="0">
                <a:latin typeface="Comic Sans MS" charset="0"/>
                <a:cs typeface="+mn-cs"/>
              </a:rPr>
              <a:t>.</a:t>
            </a:r>
          </a:p>
          <a:p>
            <a:pPr eaLnBrk="0" hangingPunct="0">
              <a:buFont typeface="Wingdings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  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+mn-cs"/>
              </a:rPr>
              <a:t>Nijmegen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+mn-cs"/>
              </a:rPr>
              <a:t>parametrization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+mn-cs"/>
              </a:rPr>
              <a:t>, </a:t>
            </a:r>
            <a:r>
              <a:rPr lang="it-IT" sz="1600" dirty="0" err="1">
                <a:solidFill>
                  <a:srgbClr val="FFFF00"/>
                </a:solidFill>
                <a:latin typeface="Comic Sans MS" charset="0"/>
                <a:cs typeface="+mn-cs"/>
              </a:rPr>
              <a:t>Phys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+mn-cs"/>
              </a:rPr>
              <a:t>. Rev. </a:t>
            </a:r>
            <a:r>
              <a:rPr lang="it-IT" sz="1600" u="sng" dirty="0">
                <a:solidFill>
                  <a:srgbClr val="FFFF00"/>
                </a:solidFill>
                <a:latin typeface="Comic Sans MS" charset="0"/>
                <a:cs typeface="+mn-cs"/>
              </a:rPr>
              <a:t>C40</a:t>
            </a:r>
            <a:r>
              <a:rPr lang="it-IT" sz="1600" dirty="0">
                <a:solidFill>
                  <a:srgbClr val="FFFF00"/>
                </a:solidFill>
                <a:latin typeface="Comic Sans MS" charset="0"/>
                <a:cs typeface="+mn-cs"/>
              </a:rPr>
              <a:t>, 2226 (1989) (</a:t>
            </a:r>
            <a:r>
              <a:rPr lang="it-IT" sz="1600" u="sng" dirty="0">
                <a:solidFill>
                  <a:srgbClr val="FFFF00"/>
                </a:solidFill>
                <a:latin typeface="Comic Sans MS" charset="0"/>
                <a:cs typeface="+mn-cs"/>
              </a:rPr>
              <a:t>NSC89)</a:t>
            </a:r>
          </a:p>
          <a:p>
            <a:pPr eaLnBrk="0" hangingPunct="0">
              <a:buFont typeface="Wingdings" charset="0"/>
              <a:buChar char="§"/>
              <a:defRPr/>
            </a:pPr>
            <a:endParaRPr lang="it-IT" sz="16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eaLnBrk="0" hangingPunct="0">
              <a:buFont typeface="Wingdings" charset="0"/>
              <a:buChar char="§"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it-IT" sz="2400" dirty="0" err="1">
                <a:latin typeface="Comic Sans MS" charset="0"/>
                <a:cs typeface="+mn-cs"/>
              </a:rPr>
              <a:t>Unknown</a:t>
            </a:r>
            <a:r>
              <a:rPr lang="it-IT" sz="2400" dirty="0">
                <a:latin typeface="Comic Sans MS" charset="0"/>
                <a:cs typeface="+mn-cs"/>
              </a:rPr>
              <a:t> HH </a:t>
            </a:r>
            <a:r>
              <a:rPr lang="it-IT" sz="2400" dirty="0" err="1">
                <a:latin typeface="Comic Sans MS" charset="0"/>
                <a:cs typeface="+mn-cs"/>
              </a:rPr>
              <a:t>interaction</a:t>
            </a:r>
            <a:r>
              <a:rPr lang="it-IT" sz="2400" dirty="0">
                <a:latin typeface="Comic Sans MS" charset="0"/>
                <a:cs typeface="+mn-cs"/>
              </a:rPr>
              <a:t>.</a:t>
            </a:r>
          </a:p>
          <a:p>
            <a:pPr eaLnBrk="0" hangingPunct="0">
              <a:buFont typeface="Wingdings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  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Use of an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extrapolation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of NSC89,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called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NSC97</a:t>
            </a:r>
          </a:p>
          <a:p>
            <a:pPr eaLnBrk="0" hangingPunct="0">
              <a:buFont typeface="Wingdings" charset="0"/>
              <a:buNone/>
              <a:defRPr/>
            </a:pPr>
            <a:endParaRPr lang="it-IT" dirty="0">
              <a:solidFill>
                <a:srgbClr val="000099"/>
              </a:solidFill>
              <a:latin typeface="Comic Sans MS" charset="0"/>
              <a:cs typeface="+mn-cs"/>
            </a:endParaRPr>
          </a:p>
          <a:p>
            <a:pPr eaLnBrk="0" hangingPunct="0">
              <a:buFont typeface="Wingdings" charset="0"/>
              <a:buChar char="§"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</a:t>
            </a:r>
            <a:r>
              <a:rPr lang="it-IT" sz="2400" dirty="0">
                <a:latin typeface="Comic Sans MS" charset="0"/>
                <a:cs typeface="+mn-cs"/>
              </a:rPr>
              <a:t>Strong </a:t>
            </a:r>
            <a:r>
              <a:rPr lang="it-IT" sz="2400" dirty="0" err="1">
                <a:latin typeface="Comic Sans MS" charset="0"/>
                <a:cs typeface="+mn-cs"/>
              </a:rPr>
              <a:t>consequences</a:t>
            </a:r>
            <a:r>
              <a:rPr lang="it-IT" sz="2400" dirty="0">
                <a:latin typeface="Comic Sans MS" charset="0"/>
                <a:cs typeface="+mn-cs"/>
              </a:rPr>
              <a:t> for NS </a:t>
            </a:r>
            <a:r>
              <a:rPr lang="it-IT" sz="2400" dirty="0" err="1">
                <a:latin typeface="Comic Sans MS" charset="0"/>
                <a:cs typeface="+mn-cs"/>
              </a:rPr>
              <a:t>structure</a:t>
            </a: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. </a:t>
            </a:r>
          </a:p>
          <a:p>
            <a:pPr eaLnBrk="0" hangingPunct="0">
              <a:buFont typeface="Wingdings" charset="0"/>
              <a:buNone/>
              <a:defRPr/>
            </a:pPr>
            <a:r>
              <a:rPr lang="it-IT" sz="2400" dirty="0">
                <a:solidFill>
                  <a:srgbClr val="FF0000"/>
                </a:solidFill>
                <a:latin typeface="Comic Sans MS" charset="0"/>
                <a:cs typeface="+mn-cs"/>
              </a:rPr>
              <a:t>   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Softening</a:t>
            </a:r>
            <a:r>
              <a:rPr lang="it-IT" dirty="0">
                <a:solidFill>
                  <a:srgbClr val="FFFF00"/>
                </a:solidFill>
                <a:latin typeface="Comic Sans MS" charset="0"/>
                <a:cs typeface="+mn-cs"/>
              </a:rPr>
              <a:t> of the </a:t>
            </a:r>
            <a:r>
              <a:rPr lang="it-IT" dirty="0" err="1">
                <a:solidFill>
                  <a:srgbClr val="FFFF00"/>
                </a:solidFill>
                <a:latin typeface="Comic Sans MS" charset="0"/>
                <a:cs typeface="+mn-cs"/>
              </a:rPr>
              <a:t>EoS</a:t>
            </a:r>
            <a:endParaRPr lang="it-IT" dirty="0">
              <a:solidFill>
                <a:srgbClr val="FFFF00"/>
              </a:solidFill>
              <a:latin typeface="Comic Sans MS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0"/>
          <a:stretch>
            <a:fillRect/>
          </a:stretch>
        </p:blipFill>
        <p:spPr bwMode="auto">
          <a:xfrm>
            <a:off x="5347083" y="350540"/>
            <a:ext cx="3517518" cy="12242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72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13246" y="2279226"/>
            <a:ext cx="1949450" cy="50006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 smtClean="0">
                <a:latin typeface="Comic Sans MS" charset="0"/>
              </a:rPr>
              <a:t>No </a:t>
            </a:r>
            <a:r>
              <a:rPr lang="it-IT" sz="2000" dirty="0" err="1" smtClean="0">
                <a:latin typeface="Comic Sans MS" charset="0"/>
              </a:rPr>
              <a:t>hyperons</a:t>
            </a:r>
            <a:endParaRPr lang="it-IT" sz="2000" dirty="0">
              <a:latin typeface="Comic Sans MS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464045" y="3572614"/>
            <a:ext cx="2120900" cy="506044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 smtClean="0">
                <a:latin typeface="Comic Sans MS" charset="0"/>
              </a:rPr>
              <a:t>Free </a:t>
            </a:r>
            <a:r>
              <a:rPr lang="it-IT" sz="2000" dirty="0" err="1" smtClean="0">
                <a:latin typeface="Comic Sans MS" charset="0"/>
              </a:rPr>
              <a:t>hyperons</a:t>
            </a:r>
            <a:endParaRPr lang="it-IT" sz="2000" dirty="0">
              <a:latin typeface="Comic Sans MS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9700" y="495300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dirty="0" err="1" smtClean="0">
                <a:solidFill>
                  <a:srgbClr val="FFFF00"/>
                </a:solidFill>
              </a:rPr>
              <a:t>Implications</a:t>
            </a:r>
            <a:r>
              <a:rPr lang="it-IT" sz="2800" dirty="0" smtClean="0">
                <a:solidFill>
                  <a:srgbClr val="FFFF00"/>
                </a:solidFill>
              </a:rPr>
              <a:t> for </a:t>
            </a:r>
            <a:r>
              <a:rPr lang="it-IT" sz="2800" dirty="0" err="1" smtClean="0">
                <a:solidFill>
                  <a:srgbClr val="FFFF00"/>
                </a:solidFill>
              </a:rPr>
              <a:t>composition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2" name="HYP.png" descr="/Users/fiorellaburgio/Documents/Erice 2014/HYP.png"/>
          <p:cNvPicPr>
            <a:picLocks noChangeAspect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2" y="1235245"/>
            <a:ext cx="4708437" cy="5063955"/>
          </a:xfrm>
          <a:prstGeom prst="rect">
            <a:avLst/>
          </a:prstGeom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84799" y="4568583"/>
            <a:ext cx="3507374" cy="159091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dirty="0" err="1" smtClean="0">
                <a:latin typeface="Comic Sans MS" charset="0"/>
              </a:rPr>
              <a:t>Interacting</a:t>
            </a:r>
            <a:r>
              <a:rPr lang="it-IT" sz="2000" dirty="0" smtClean="0">
                <a:latin typeface="Comic Sans MS" charset="0"/>
              </a:rPr>
              <a:t> </a:t>
            </a:r>
            <a:r>
              <a:rPr lang="it-IT" sz="2000" dirty="0" err="1" smtClean="0">
                <a:latin typeface="Comic Sans MS" charset="0"/>
              </a:rPr>
              <a:t>hyperons</a:t>
            </a:r>
            <a:endParaRPr lang="it-IT" sz="2000" dirty="0" smtClean="0">
              <a:latin typeface="Comic Sans MS" charset="0"/>
            </a:endParaRPr>
          </a:p>
          <a:p>
            <a:pPr>
              <a:spcBef>
                <a:spcPct val="20000"/>
              </a:spcBef>
            </a:pPr>
            <a:r>
              <a:rPr lang="it-IT" sz="2000" dirty="0" smtClean="0">
                <a:latin typeface="Comic Sans MS" charset="0"/>
              </a:rPr>
              <a:t>(</a:t>
            </a:r>
            <a:r>
              <a:rPr lang="it-IT" sz="2000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it-IT" sz="2000" baseline="30000" dirty="0" smtClean="0">
                <a:latin typeface="Lucida Grande"/>
                <a:ea typeface="Lucida Grande"/>
                <a:cs typeface="Lucida Grande"/>
              </a:rPr>
              <a:t>- </a:t>
            </a:r>
            <a:r>
              <a:rPr lang="it-IT" sz="2000" dirty="0" smtClean="0">
                <a:latin typeface="Comic Sans MS" charset="0"/>
              </a:rPr>
              <a:t>repulsive, </a:t>
            </a:r>
            <a:r>
              <a:rPr lang="it-IT" sz="2000" dirty="0" err="1">
                <a:latin typeface="Lucida Grande"/>
                <a:ea typeface="Lucida Grande"/>
                <a:cs typeface="Lucida Grande"/>
              </a:rPr>
              <a:t>Λ</a:t>
            </a:r>
            <a:r>
              <a:rPr lang="it-IT" sz="2000" dirty="0" smtClean="0">
                <a:latin typeface="Comic Sans MS" charset="0"/>
              </a:rPr>
              <a:t>  </a:t>
            </a:r>
            <a:r>
              <a:rPr lang="it-IT" sz="2000" dirty="0" err="1" smtClean="0">
                <a:latin typeface="Comic Sans MS" charset="0"/>
              </a:rPr>
              <a:t>attractive</a:t>
            </a:r>
            <a:r>
              <a:rPr lang="it-IT" sz="2000" dirty="0" smtClean="0">
                <a:latin typeface="Comic Sans MS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it-IT" sz="2000" dirty="0" smtClean="0">
                <a:solidFill>
                  <a:srgbClr val="FFFF00"/>
                </a:solidFill>
                <a:latin typeface="Comic Sans MS" charset="0"/>
              </a:rPr>
              <a:t>NY </a:t>
            </a:r>
            <a:r>
              <a:rPr lang="it-IT" sz="2000" dirty="0" err="1" smtClean="0">
                <a:solidFill>
                  <a:srgbClr val="FFFF00"/>
                </a:solidFill>
                <a:latin typeface="Comic Sans MS" charset="0"/>
              </a:rPr>
              <a:t>interaction</a:t>
            </a:r>
            <a:r>
              <a:rPr lang="it-IT" sz="2000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Comic Sans MS" charset="0"/>
              </a:rPr>
              <a:t>determines</a:t>
            </a:r>
            <a:r>
              <a:rPr lang="it-IT" sz="2000" dirty="0" smtClean="0">
                <a:solidFill>
                  <a:srgbClr val="FFFF00"/>
                </a:solidFill>
                <a:latin typeface="Comic Sans MS" charset="0"/>
              </a:rPr>
              <a:t> Y </a:t>
            </a:r>
            <a:r>
              <a:rPr lang="it-IT" sz="2000" dirty="0" err="1" smtClean="0">
                <a:solidFill>
                  <a:srgbClr val="FFFF00"/>
                </a:solidFill>
                <a:latin typeface="Comic Sans MS" charset="0"/>
              </a:rPr>
              <a:t>onset</a:t>
            </a:r>
            <a:endParaRPr lang="it-IT" sz="2000" dirty="0">
              <a:solidFill>
                <a:srgbClr val="FFFF00"/>
              </a:solidFill>
              <a:latin typeface="Comic Sans MS" charset="0"/>
            </a:endParaRPr>
          </a:p>
        </p:txBody>
      </p:sp>
      <p:pic>
        <p:nvPicPr>
          <p:cNvPr id="4" name="onset.png" descr="/Users/fiorellaburgio/Desktop/onset.png"/>
          <p:cNvPicPr>
            <a:picLocks noChangeAspect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/>
          <a:stretch/>
        </p:blipFill>
        <p:spPr>
          <a:xfrm>
            <a:off x="416962" y="1409700"/>
            <a:ext cx="499347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9700" y="495300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2800" dirty="0" smtClean="0">
                <a:solidFill>
                  <a:srgbClr val="FFFF00"/>
                </a:solidFill>
              </a:rPr>
              <a:t>Eos of </a:t>
            </a:r>
            <a:r>
              <a:rPr lang="it-IT" sz="2800" dirty="0" err="1" smtClean="0">
                <a:solidFill>
                  <a:srgbClr val="FFFF00"/>
                </a:solidFill>
              </a:rPr>
              <a:t>neutron</a:t>
            </a:r>
            <a:r>
              <a:rPr lang="it-IT" sz="2800" dirty="0" smtClean="0">
                <a:solidFill>
                  <a:srgbClr val="FFFF00"/>
                </a:solidFill>
              </a:rPr>
              <a:t> star </a:t>
            </a:r>
            <a:r>
              <a:rPr lang="it-IT" sz="2800" dirty="0" err="1" smtClean="0">
                <a:solidFill>
                  <a:srgbClr val="FFFF00"/>
                </a:solidFill>
              </a:rPr>
              <a:t>matter</a:t>
            </a:r>
            <a:r>
              <a:rPr lang="it-IT" sz="2800" dirty="0" smtClean="0">
                <a:solidFill>
                  <a:srgbClr val="FFFF00"/>
                </a:solidFill>
              </a:rPr>
              <a:t> 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66776" y="5822890"/>
            <a:ext cx="531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FF00"/>
                </a:solidFill>
              </a:rPr>
              <a:t>Strong </a:t>
            </a:r>
            <a:r>
              <a:rPr lang="it-IT" sz="2800" dirty="0" err="1" smtClean="0">
                <a:solidFill>
                  <a:srgbClr val="FFFF00"/>
                </a:solidFill>
              </a:rPr>
              <a:t>softening</a:t>
            </a:r>
            <a:r>
              <a:rPr lang="it-IT" sz="2800" dirty="0" smtClean="0">
                <a:solidFill>
                  <a:srgbClr val="FFFF00"/>
                </a:solidFill>
              </a:rPr>
              <a:t> due to </a:t>
            </a:r>
            <a:r>
              <a:rPr lang="it-IT" sz="2800" dirty="0" err="1" smtClean="0">
                <a:solidFill>
                  <a:srgbClr val="FFFF00"/>
                </a:solidFill>
              </a:rPr>
              <a:t>hyperons</a:t>
            </a:r>
            <a:r>
              <a:rPr lang="it-IT" sz="2800" dirty="0" smtClean="0">
                <a:solidFill>
                  <a:srgbClr val="FFFF00"/>
                </a:solidFill>
              </a:rPr>
              <a:t> !</a:t>
            </a:r>
          </a:p>
          <a:p>
            <a:r>
              <a:rPr lang="it-IT" sz="2800" dirty="0" smtClean="0"/>
              <a:t>(more Fermi </a:t>
            </a:r>
            <a:r>
              <a:rPr lang="it-IT" sz="2800" dirty="0" err="1" smtClean="0"/>
              <a:t>seas</a:t>
            </a:r>
            <a:r>
              <a:rPr lang="it-IT" sz="2800" dirty="0" smtClean="0"/>
              <a:t> </a:t>
            </a:r>
            <a:r>
              <a:rPr lang="it-IT" sz="2800" dirty="0" err="1" smtClean="0"/>
              <a:t>available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pic>
        <p:nvPicPr>
          <p:cNvPr id="2" name="Eos_hyp.png" descr="/Users/fiorellaburgio/Desktop/Eos_hyp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22400"/>
            <a:ext cx="7899400" cy="4000500"/>
          </a:xfrm>
          <a:prstGeom prst="rect">
            <a:avLst/>
          </a:prstGeom>
        </p:spPr>
      </p:pic>
      <p:sp>
        <p:nvSpPr>
          <p:cNvPr id="6" name="Arco 5"/>
          <p:cNvSpPr/>
          <p:nvPr/>
        </p:nvSpPr>
        <p:spPr>
          <a:xfrm>
            <a:off x="2882900" y="3035300"/>
            <a:ext cx="1612900" cy="977900"/>
          </a:xfrm>
          <a:prstGeom prst="arc">
            <a:avLst/>
          </a:prstGeom>
          <a:noFill/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254000" y="3370263"/>
            <a:ext cx="87439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By </a:t>
            </a:r>
            <a:r>
              <a:rPr 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defining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the </a:t>
            </a:r>
            <a:r>
              <a:rPr 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asymmetry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parameter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                                   , </a:t>
            </a:r>
            <a:r>
              <a:rPr lang="it-IT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then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  in  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vicinity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of 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ρ</a:t>
            </a:r>
            <a:r>
              <a:rPr lang="it-IT" sz="16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0</a:t>
            </a:r>
            <a:r>
              <a:rPr lang="it-IT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the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binding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energy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is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usually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expanded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as</a:t>
            </a:r>
            <a:r>
              <a:rPr lang="it-IT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82563" y="371475"/>
            <a:ext cx="4511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dirty="0">
                <a:solidFill>
                  <a:srgbClr val="FF0000"/>
                </a:solidFill>
                <a:latin typeface="Chalkboard" charset="0"/>
                <a:cs typeface="Chalkboard" charset="0"/>
              </a:rPr>
              <a:t>The </a:t>
            </a:r>
            <a:r>
              <a:rPr lang="it-IT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EoS</a:t>
            </a:r>
            <a:r>
              <a:rPr lang="it-IT" dirty="0">
                <a:solidFill>
                  <a:srgbClr val="FF0000"/>
                </a:solidFill>
                <a:latin typeface="Chalkboard" charset="0"/>
                <a:cs typeface="Chalkboard" charset="0"/>
              </a:rPr>
              <a:t> : </a:t>
            </a:r>
            <a:r>
              <a:rPr lang="it-IT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where</a:t>
            </a:r>
            <a:r>
              <a:rPr lang="it-IT" dirty="0">
                <a:solidFill>
                  <a:srgbClr val="FF0000"/>
                </a:solidFill>
                <a:latin typeface="Chalkboard" charset="0"/>
                <a:cs typeface="Chalkboard" charset="0"/>
              </a:rPr>
              <a:t> do </a:t>
            </a:r>
            <a:r>
              <a:rPr lang="it-IT" dirty="0" err="1">
                <a:solidFill>
                  <a:srgbClr val="FF0000"/>
                </a:solidFill>
                <a:latin typeface="Chalkboard" charset="0"/>
                <a:cs typeface="Chalkboard" charset="0"/>
              </a:rPr>
              <a:t>we</a:t>
            </a:r>
            <a:r>
              <a:rPr lang="it-IT" dirty="0">
                <a:solidFill>
                  <a:srgbClr val="FF0000"/>
                </a:solidFill>
                <a:latin typeface="Chalkboard" charset="0"/>
                <a:cs typeface="Chalkboard" charset="0"/>
              </a:rPr>
              <a:t> stand ?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7325" y="1349375"/>
            <a:ext cx="3857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In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symmetric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nuclear</a:t>
            </a:r>
            <a:r>
              <a:rPr lang="it-IT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Chalkboard"/>
              </a:rPr>
              <a:t>matter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Chalkboard"/>
            </a:endParaRPr>
          </a:p>
        </p:txBody>
      </p:sp>
      <p:pic>
        <p:nvPicPr>
          <p:cNvPr id="33796" name="Immagine 6" descr="infn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24588"/>
            <a:ext cx="774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an1.jpg" descr="/Users/fiorellaburgio/Documents/INFN2012/Dan1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459" y="1359849"/>
            <a:ext cx="2954727" cy="1841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 cmpd="sng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3799" name="CasellaDiTesto 14"/>
          <p:cNvSpPr txBox="1">
            <a:spLocks noChangeArrowheads="1"/>
          </p:cNvSpPr>
          <p:nvPr/>
        </p:nvSpPr>
        <p:spPr bwMode="auto">
          <a:xfrm>
            <a:off x="5732463" y="4098925"/>
            <a:ext cx="1660525" cy="2619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100"/>
              <a:t>Nuclear Incompressibility</a:t>
            </a:r>
          </a:p>
        </p:txBody>
      </p:sp>
      <p:sp>
        <p:nvSpPr>
          <p:cNvPr id="33801" name="CasellaDiTesto 13"/>
          <p:cNvSpPr txBox="1">
            <a:spLocks noChangeArrowheads="1"/>
          </p:cNvSpPr>
          <p:nvPr/>
        </p:nvSpPr>
        <p:spPr bwMode="auto">
          <a:xfrm>
            <a:off x="4351338" y="4030662"/>
            <a:ext cx="1230312" cy="2619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100" dirty="0" err="1"/>
              <a:t>Symmetry</a:t>
            </a:r>
            <a:r>
              <a:rPr lang="it-IT" sz="1100" dirty="0"/>
              <a:t> </a:t>
            </a:r>
            <a:r>
              <a:rPr lang="it-IT" sz="1100" dirty="0" err="1"/>
              <a:t>energy</a:t>
            </a:r>
            <a:endParaRPr lang="it-IT" sz="1100" dirty="0"/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3887788" y="4110213"/>
            <a:ext cx="463550" cy="3063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 flipH="1">
            <a:off x="4044950" y="4240213"/>
            <a:ext cx="1717675" cy="7842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4" name="CasellaDiTesto 30"/>
          <p:cNvSpPr txBox="1">
            <a:spLocks noChangeArrowheads="1"/>
          </p:cNvSpPr>
          <p:nvPr/>
        </p:nvSpPr>
        <p:spPr bwMode="auto">
          <a:xfrm>
            <a:off x="514177" y="6082944"/>
            <a:ext cx="767873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600" i="1" dirty="0"/>
              <a:t>L </a:t>
            </a:r>
            <a:r>
              <a:rPr lang="it-IT" sz="1600" dirty="0"/>
              <a:t>and </a:t>
            </a:r>
            <a:r>
              <a:rPr lang="it-IT" sz="1600" i="1" dirty="0" err="1"/>
              <a:t>K</a:t>
            </a:r>
            <a:r>
              <a:rPr lang="it-IT" sz="1600" i="1" baseline="-25000" dirty="0" err="1"/>
              <a:t>sym</a:t>
            </a:r>
            <a:r>
              <a:rPr lang="it-IT" sz="1600" baseline="-25000" dirty="0"/>
              <a:t>  </a:t>
            </a:r>
            <a:r>
              <a:rPr lang="it-IT" sz="1600" dirty="0" err="1"/>
              <a:t>parameters</a:t>
            </a:r>
            <a:r>
              <a:rPr lang="it-IT" sz="1600" dirty="0"/>
              <a:t> </a:t>
            </a:r>
            <a:r>
              <a:rPr lang="it-IT" sz="1600" dirty="0" err="1" smtClean="0"/>
              <a:t>characterizing</a:t>
            </a:r>
            <a:r>
              <a:rPr lang="it-IT" sz="1600" dirty="0" smtClean="0"/>
              <a:t> </a:t>
            </a:r>
            <a:r>
              <a:rPr lang="it-IT" sz="1600" dirty="0"/>
              <a:t>the </a:t>
            </a:r>
            <a:r>
              <a:rPr lang="it-IT" sz="1600" dirty="0" err="1"/>
              <a:t>density</a:t>
            </a:r>
            <a:r>
              <a:rPr lang="it-IT" sz="1600" dirty="0"/>
              <a:t> </a:t>
            </a:r>
            <a:r>
              <a:rPr lang="it-IT" sz="1600" dirty="0" err="1"/>
              <a:t>dependence</a:t>
            </a:r>
            <a:r>
              <a:rPr lang="it-IT" sz="1600" dirty="0"/>
              <a:t> of the </a:t>
            </a:r>
            <a:r>
              <a:rPr lang="it-IT" sz="1600" dirty="0" err="1"/>
              <a:t>symmetry</a:t>
            </a:r>
            <a:r>
              <a:rPr lang="it-IT" sz="1600" dirty="0"/>
              <a:t> </a:t>
            </a:r>
            <a:r>
              <a:rPr lang="it-IT" sz="1600" dirty="0" err="1"/>
              <a:t>energy</a:t>
            </a:r>
            <a:r>
              <a:rPr lang="it-IT" sz="1600" dirty="0"/>
              <a:t> </a:t>
            </a:r>
            <a:r>
              <a:rPr lang="it-IT" sz="1600" dirty="0" err="1"/>
              <a:t>around</a:t>
            </a:r>
            <a:r>
              <a:rPr lang="it-IT" sz="1600" dirty="0"/>
              <a:t> the </a:t>
            </a:r>
            <a:r>
              <a:rPr lang="it-IT" sz="1600" dirty="0" err="1"/>
              <a:t>saturation</a:t>
            </a:r>
            <a:r>
              <a:rPr lang="it-IT" sz="1600" dirty="0"/>
              <a:t> </a:t>
            </a:r>
            <a:r>
              <a:rPr lang="it-IT" sz="1600" dirty="0" err="1"/>
              <a:t>point</a:t>
            </a:r>
            <a:r>
              <a:rPr lang="it-IT" sz="1600" baseline="-25000" dirty="0"/>
              <a:t> </a:t>
            </a:r>
          </a:p>
        </p:txBody>
      </p:sp>
      <p:pic>
        <p:nvPicPr>
          <p:cNvPr id="33805" name="nucspe3.jpg" descr="/Users/fiorellaburgio/Documents/INFN2012/nucspe3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283" y="311150"/>
            <a:ext cx="129066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C4203-8415-6A4E-9DC3-E47460A5F207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Arco 7"/>
          <p:cNvSpPr/>
          <p:nvPr/>
        </p:nvSpPr>
        <p:spPr>
          <a:xfrm rot="10800000">
            <a:off x="1550988" y="1077913"/>
            <a:ext cx="4757737" cy="1357312"/>
          </a:xfrm>
          <a:prstGeom prst="arc">
            <a:avLst/>
          </a:prstGeom>
          <a:ln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5" name="Immagine 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6" y="4215869"/>
            <a:ext cx="6777070" cy="1273353"/>
          </a:xfrm>
          <a:prstGeom prst="rect">
            <a:avLst/>
          </a:prstGeom>
        </p:spPr>
      </p:pic>
      <p:pic>
        <p:nvPicPr>
          <p:cNvPr id="6" name="Immagin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9" y="3424765"/>
            <a:ext cx="1240365" cy="413455"/>
          </a:xfrm>
          <a:prstGeom prst="rect">
            <a:avLst/>
          </a:prstGeom>
        </p:spPr>
      </p:pic>
      <p:pic>
        <p:nvPicPr>
          <p:cNvPr id="7" name="Immagin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4" y="5432777"/>
            <a:ext cx="1708150" cy="283510"/>
          </a:xfrm>
          <a:prstGeom prst="rect">
            <a:avLst/>
          </a:prstGeom>
        </p:spPr>
      </p:pic>
      <p:pic>
        <p:nvPicPr>
          <p:cNvPr id="11" name="Immagine 10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2" y="5698065"/>
            <a:ext cx="2235905" cy="28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3CEB-9EBE-E542-84B1-9B1473FE5AA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" name="MR_hyp.png" descr="/Users/fiorellaburgio/Documents/Erice 2014/MR_hyp.png"/>
          <p:cNvPicPr>
            <a:picLocks noChangeAspect="1"/>
          </p:cNvPicPr>
          <p:nvPr/>
        </p:nvPicPr>
        <p:blipFill>
          <a:blip r:embed="rId2" r:link="rId4">
            <a:clrChange>
              <a:clrFrom>
                <a:srgbClr val="F3B98E"/>
              </a:clrFrom>
              <a:clrTo>
                <a:srgbClr val="F3B98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7" y="1117600"/>
            <a:ext cx="6093983" cy="43307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5100" y="381000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FFFF00"/>
                </a:solidFill>
              </a:rPr>
              <a:t>Mass-</a:t>
            </a:r>
            <a:r>
              <a:rPr lang="it-IT" sz="2400" dirty="0" err="1" smtClean="0">
                <a:solidFill>
                  <a:srgbClr val="FFFF00"/>
                </a:solidFill>
              </a:rPr>
              <a:t>Radius</a:t>
            </a:r>
            <a:r>
              <a:rPr lang="it-IT" sz="2400" dirty="0" smtClean="0">
                <a:solidFill>
                  <a:srgbClr val="FFFF00"/>
                </a:solidFill>
              </a:rPr>
              <a:t> relations with </a:t>
            </a:r>
            <a:r>
              <a:rPr lang="it-IT" sz="2400" dirty="0" err="1" smtClean="0">
                <a:solidFill>
                  <a:srgbClr val="FFFF00"/>
                </a:solidFill>
              </a:rPr>
              <a:t>different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nucleonic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</a:rPr>
              <a:t>TBF’s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44500" y="5653901"/>
            <a:ext cx="72122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Large </a:t>
            </a:r>
            <a:r>
              <a:rPr lang="it-IT" sz="2400" dirty="0" err="1" smtClean="0"/>
              <a:t>variation</a:t>
            </a:r>
            <a:r>
              <a:rPr lang="it-IT" sz="2400" dirty="0" smtClean="0"/>
              <a:t> of </a:t>
            </a:r>
            <a:r>
              <a:rPr lang="it-IT" sz="2400" dirty="0" err="1" smtClean="0"/>
              <a:t>M</a:t>
            </a:r>
            <a:r>
              <a:rPr lang="it-IT" sz="2400" baseline="-25000" dirty="0" err="1" smtClean="0"/>
              <a:t>max</a:t>
            </a:r>
            <a:r>
              <a:rPr lang="it-IT" sz="2400" baseline="-25000" dirty="0" smtClean="0"/>
              <a:t> </a:t>
            </a:r>
            <a:r>
              <a:rPr lang="it-IT" sz="2400" dirty="0" smtClean="0"/>
              <a:t>with </a:t>
            </a:r>
            <a:r>
              <a:rPr lang="it-IT" sz="2400" dirty="0" err="1" smtClean="0"/>
              <a:t>nucleonic</a:t>
            </a:r>
            <a:r>
              <a:rPr lang="it-IT" sz="2400" dirty="0" smtClean="0"/>
              <a:t> </a:t>
            </a:r>
            <a:r>
              <a:rPr lang="it-IT" sz="2400" dirty="0" err="1" smtClean="0"/>
              <a:t>TBF’s</a:t>
            </a:r>
            <a:r>
              <a:rPr lang="it-IT" sz="2400" baseline="-250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Self-</a:t>
            </a:r>
            <a:r>
              <a:rPr lang="it-IT" sz="2400" dirty="0" err="1" smtClean="0"/>
              <a:t>regulating</a:t>
            </a:r>
            <a:r>
              <a:rPr lang="it-IT" sz="2400" dirty="0" smtClean="0"/>
              <a:t> </a:t>
            </a:r>
            <a:r>
              <a:rPr lang="it-IT" sz="2400" dirty="0" err="1" smtClean="0"/>
              <a:t>softening</a:t>
            </a:r>
            <a:r>
              <a:rPr lang="it-IT" sz="2400" dirty="0" smtClean="0"/>
              <a:t> due to </a:t>
            </a:r>
            <a:r>
              <a:rPr lang="it-IT" sz="2400" dirty="0" err="1" smtClean="0"/>
              <a:t>hyperon</a:t>
            </a:r>
            <a:r>
              <a:rPr lang="it-IT" sz="2400" dirty="0" smtClean="0"/>
              <a:t> </a:t>
            </a:r>
            <a:r>
              <a:rPr lang="it-IT" sz="2400" dirty="0" err="1" smtClean="0"/>
              <a:t>appearance</a:t>
            </a:r>
            <a:endParaRPr lang="it-IT" sz="2400" dirty="0" smtClean="0"/>
          </a:p>
          <a:p>
            <a:r>
              <a:rPr lang="it-IT" dirty="0" smtClean="0">
                <a:solidFill>
                  <a:srgbClr val="FFFF00"/>
                </a:solidFill>
              </a:rPr>
              <a:t>        (</a:t>
            </a:r>
            <a:r>
              <a:rPr lang="it-IT" dirty="0" err="1" smtClean="0">
                <a:solidFill>
                  <a:srgbClr val="FFFF00"/>
                </a:solidFill>
              </a:rPr>
              <a:t>stiffer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nucleonic</a:t>
            </a:r>
            <a:r>
              <a:rPr lang="it-IT" dirty="0" smtClean="0">
                <a:solidFill>
                  <a:srgbClr val="FFFF00"/>
                </a:solidFill>
              </a:rPr>
              <a:t> EOS -----&gt; </a:t>
            </a:r>
            <a:r>
              <a:rPr lang="it-IT" dirty="0" err="1" smtClean="0">
                <a:solidFill>
                  <a:srgbClr val="FFFF00"/>
                </a:solidFill>
              </a:rPr>
              <a:t>earlier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hyperon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onset</a:t>
            </a:r>
            <a:r>
              <a:rPr lang="it-IT" dirty="0" smtClean="0">
                <a:solidFill>
                  <a:srgbClr val="FFFF00"/>
                </a:solidFill>
              </a:rPr>
              <a:t>)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705600" y="2743200"/>
            <a:ext cx="2101544" cy="923330"/>
          </a:xfrm>
          <a:prstGeom prst="rect">
            <a:avLst/>
          </a:prstGeom>
          <a:noFill/>
          <a:ln w="9525">
            <a:solidFill>
              <a:srgbClr val="FF0000"/>
            </a:solidFill>
          </a:ln>
          <a:effectLst>
            <a:glow rad="63500">
              <a:srgbClr val="FF0000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dirty="0" smtClean="0"/>
              <a:t>NSC89 NY </a:t>
            </a:r>
            <a:r>
              <a:rPr lang="it-IT" dirty="0" err="1" smtClean="0"/>
              <a:t>potential</a:t>
            </a:r>
            <a:endParaRPr lang="it-IT" dirty="0" smtClean="0"/>
          </a:p>
          <a:p>
            <a:r>
              <a:rPr lang="it-IT" dirty="0" smtClean="0"/>
              <a:t>No YY </a:t>
            </a:r>
            <a:endParaRPr lang="it-IT" dirty="0"/>
          </a:p>
          <a:p>
            <a:r>
              <a:rPr lang="it-IT" dirty="0" smtClean="0"/>
              <a:t>No </a:t>
            </a:r>
            <a:r>
              <a:rPr lang="it-IT" dirty="0" err="1" smtClean="0"/>
              <a:t>hyperon</a:t>
            </a:r>
            <a:r>
              <a:rPr lang="it-IT" dirty="0" smtClean="0"/>
              <a:t> TBF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73CEB-9EBE-E542-84B1-9B1473FE5AA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165100" y="38100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FFFF00"/>
                </a:solidFill>
              </a:rPr>
              <a:t>Using </a:t>
            </a:r>
            <a:r>
              <a:rPr lang="it-IT" sz="2400" dirty="0" err="1" smtClean="0">
                <a:solidFill>
                  <a:srgbClr val="FFFF00"/>
                </a:solidFill>
              </a:rPr>
              <a:t>different</a:t>
            </a:r>
            <a:r>
              <a:rPr lang="it-IT" sz="2400" dirty="0" smtClean="0">
                <a:solidFill>
                  <a:srgbClr val="FFFF00"/>
                </a:solidFill>
              </a:rPr>
              <a:t> NY, YY </a:t>
            </a:r>
            <a:r>
              <a:rPr lang="it-IT" sz="2400" dirty="0" err="1" smtClean="0">
                <a:solidFill>
                  <a:srgbClr val="FFFF00"/>
                </a:solidFill>
              </a:rPr>
              <a:t>potentials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50628" y="5653901"/>
            <a:ext cx="5993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Maximum mass </a:t>
            </a:r>
            <a:r>
              <a:rPr lang="it-IT" sz="2400" dirty="0" err="1" smtClean="0"/>
              <a:t>independent</a:t>
            </a:r>
            <a:r>
              <a:rPr lang="it-IT" sz="2400" dirty="0" smtClean="0"/>
              <a:t> of </a:t>
            </a:r>
            <a:r>
              <a:rPr lang="it-IT" sz="2400" dirty="0" err="1" smtClean="0"/>
              <a:t>potentials</a:t>
            </a:r>
            <a:r>
              <a:rPr lang="it-IT" sz="24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Maximum mass </a:t>
            </a:r>
            <a:r>
              <a:rPr lang="it-IT" sz="2400" dirty="0" err="1" smtClean="0"/>
              <a:t>too</a:t>
            </a:r>
            <a:r>
              <a:rPr lang="it-IT" sz="2400" dirty="0" smtClean="0"/>
              <a:t> </a:t>
            </a:r>
            <a:r>
              <a:rPr lang="it-IT" sz="2400" dirty="0" err="1" smtClean="0"/>
              <a:t>low</a:t>
            </a:r>
            <a:r>
              <a:rPr lang="it-IT" sz="2400" dirty="0" smtClean="0"/>
              <a:t>  (&lt; 1.4 M</a:t>
            </a:r>
            <a:r>
              <a:rPr lang="it-IT" sz="2400" baseline="-25000" dirty="0" smtClean="0"/>
              <a:t>0 </a:t>
            </a:r>
            <a:r>
              <a:rPr lang="it-IT" sz="2400" dirty="0" smtClean="0"/>
              <a:t>! )</a:t>
            </a:r>
          </a:p>
        </p:txBody>
      </p:sp>
      <p:pic>
        <p:nvPicPr>
          <p:cNvPr id="4" name="MR_hyp_2.png" descr="/Users/fiorellaburgio/Documents/Erice 2014/MR_hyp_2.png"/>
          <p:cNvPicPr>
            <a:picLocks noChangeAspect="1"/>
          </p:cNvPicPr>
          <p:nvPr/>
        </p:nvPicPr>
        <p:blipFill>
          <a:blip r:embed="rId2" r:link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397000"/>
            <a:ext cx="4064000" cy="3540158"/>
          </a:xfrm>
          <a:prstGeom prst="rect">
            <a:avLst/>
          </a:prstGeom>
        </p:spPr>
      </p:pic>
      <p:pic>
        <p:nvPicPr>
          <p:cNvPr id="2" name="mr_interhyp.png" descr="/Users/fiorellaburgio/Documents/Erice 2014/mr_interhyp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95" y="1397000"/>
            <a:ext cx="3797237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2"/>
          <p:cNvSpPr>
            <a:spLocks noGrp="1"/>
          </p:cNvSpPr>
          <p:nvPr>
            <p:ph type="title"/>
          </p:nvPr>
        </p:nvSpPr>
        <p:spPr>
          <a:xfrm>
            <a:off x="1052513" y="457200"/>
            <a:ext cx="7680325" cy="1143000"/>
          </a:xfrm>
        </p:spPr>
        <p:txBody>
          <a:bodyPr/>
          <a:lstStyle/>
          <a:p>
            <a:pPr eaLnBrk="1" hangingPunct="1"/>
            <a:r>
              <a:rPr lang="it-IT">
                <a:latin typeface="Corbel" charset="0"/>
              </a:rPr>
              <a:t>         </a:t>
            </a:r>
            <a:r>
              <a:rPr lang="it-IT" sz="3200">
                <a:latin typeface="Corbel" charset="0"/>
              </a:rPr>
              <a:t>Quark matter in NS (hybrid stars)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2195513"/>
            <a:ext cx="4038600" cy="3930650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u="sng" dirty="0" err="1" smtClean="0">
                <a:solidFill>
                  <a:srgbClr val="FF0000"/>
                </a:solidFill>
                <a:ea typeface="+mn-ea"/>
                <a:cs typeface="+mn-cs"/>
              </a:rPr>
              <a:t>Several</a:t>
            </a:r>
            <a:r>
              <a:rPr lang="it-IT" sz="2400" u="sng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it-IT" sz="2400" u="sng" dirty="0" err="1" smtClean="0">
                <a:solidFill>
                  <a:srgbClr val="FF0000"/>
                </a:solidFill>
                <a:ea typeface="+mn-ea"/>
                <a:cs typeface="+mn-cs"/>
              </a:rPr>
              <a:t>models</a:t>
            </a:r>
            <a:r>
              <a:rPr lang="it-IT" sz="2400" u="sng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it-IT" sz="2400" u="sng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it-IT" sz="2400" u="sng" dirty="0" smtClean="0">
                <a:solidFill>
                  <a:srgbClr val="FF0000"/>
                </a:solidFill>
                <a:ea typeface="+mn-ea"/>
                <a:cs typeface="+mn-cs"/>
              </a:rPr>
              <a:t>of quark </a:t>
            </a:r>
            <a:r>
              <a:rPr lang="it-IT" sz="2400" u="sng" dirty="0" err="1" smtClean="0">
                <a:solidFill>
                  <a:srgbClr val="FF0000"/>
                </a:solidFill>
                <a:ea typeface="+mn-ea"/>
                <a:cs typeface="+mn-cs"/>
              </a:rPr>
              <a:t>matter</a:t>
            </a:r>
            <a:endParaRPr lang="it-IT" sz="2400" u="sng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>
                <a:ea typeface="+mn-ea"/>
              </a:rPr>
              <a:t>MIT </a:t>
            </a:r>
            <a:r>
              <a:rPr lang="it-IT" sz="2000" dirty="0" err="1" smtClean="0">
                <a:ea typeface="+mn-ea"/>
              </a:rPr>
              <a:t>bag</a:t>
            </a:r>
            <a:r>
              <a:rPr lang="it-IT" sz="2000" dirty="0" smtClean="0">
                <a:ea typeface="+mn-ea"/>
              </a:rPr>
              <a:t> model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err="1" smtClean="0">
                <a:ea typeface="+mn-ea"/>
              </a:rPr>
              <a:t>Nambu</a:t>
            </a:r>
            <a:r>
              <a:rPr lang="it-IT" sz="2000" dirty="0" smtClean="0">
                <a:ea typeface="+mn-ea"/>
              </a:rPr>
              <a:t>-Jona—</a:t>
            </a:r>
            <a:r>
              <a:rPr lang="it-IT" sz="2000" dirty="0" err="1" smtClean="0">
                <a:ea typeface="+mn-ea"/>
              </a:rPr>
              <a:t>Lasinio</a:t>
            </a:r>
            <a:r>
              <a:rPr lang="it-IT" sz="2000" dirty="0" smtClean="0">
                <a:ea typeface="+mn-ea"/>
              </a:rPr>
              <a:t> model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>
                <a:ea typeface="+mn-ea"/>
              </a:rPr>
              <a:t>Color </a:t>
            </a:r>
            <a:r>
              <a:rPr lang="it-IT" sz="2000" dirty="0" err="1" smtClean="0">
                <a:ea typeface="+mn-ea"/>
              </a:rPr>
              <a:t>Dielectric</a:t>
            </a:r>
            <a:r>
              <a:rPr lang="it-IT" sz="2000" dirty="0" smtClean="0">
                <a:ea typeface="+mn-ea"/>
              </a:rPr>
              <a:t> model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smtClean="0">
                <a:ea typeface="+mn-ea"/>
              </a:rPr>
              <a:t>Dyson-</a:t>
            </a:r>
            <a:r>
              <a:rPr lang="it-IT" sz="2000" dirty="0" err="1" smtClean="0">
                <a:ea typeface="+mn-ea"/>
              </a:rPr>
              <a:t>Schwinger</a:t>
            </a:r>
            <a:r>
              <a:rPr lang="it-IT" sz="2000" dirty="0" smtClean="0">
                <a:ea typeface="+mn-ea"/>
              </a:rPr>
              <a:t> model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sz="2000" dirty="0">
              <a:ea typeface="+mn-ea"/>
            </a:endParaRPr>
          </a:p>
          <a:p>
            <a:pPr marL="0" lvl="1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They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all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give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different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it-IT" sz="2800" u="sng" dirty="0" err="1">
                <a:solidFill>
                  <a:srgbClr val="FFFF00"/>
                </a:solidFill>
                <a:ea typeface="+mn-ea"/>
              </a:rPr>
              <a:t>h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ybrid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star 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structure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 and mass </a:t>
            </a:r>
            <a:r>
              <a:rPr lang="it-IT" sz="2800" u="sng" dirty="0" err="1" smtClean="0">
                <a:solidFill>
                  <a:srgbClr val="FFFF00"/>
                </a:solidFill>
                <a:ea typeface="+mn-ea"/>
              </a:rPr>
              <a:t>limits</a:t>
            </a:r>
            <a:r>
              <a:rPr lang="it-IT" sz="2800" u="sng" dirty="0" smtClean="0">
                <a:solidFill>
                  <a:srgbClr val="FFFF00"/>
                </a:solidFill>
                <a:ea typeface="+mn-ea"/>
              </a:rPr>
              <a:t>.</a:t>
            </a:r>
            <a:endParaRPr lang="it-IT" sz="2800" u="sng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6" name="Text Box 3"/>
          <p:cNvSpPr txBox="1">
            <a:spLocks noGrp="1" noChangeArrowheads="1"/>
          </p:cNvSpPr>
          <p:nvPr>
            <p:ph sz="half" idx="1"/>
          </p:nvPr>
        </p:nvSpPr>
        <p:spPr>
          <a:xfrm>
            <a:off x="457200" y="1803400"/>
            <a:ext cx="4038600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>
            <a:normAutofit fontScale="85000" lnSpcReduction="10000"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Since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we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have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no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theory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which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describes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both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confined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and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deconfined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phases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we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 use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+mn-cs"/>
              </a:rPr>
              <a:t>two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+mn-cs"/>
              </a:rPr>
              <a:t>separate  EOS 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for 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Comic Sans MS"/>
              </a:rPr>
              <a:t>baryon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Comic Sans MS"/>
              </a:rPr>
              <a:t> and 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quark </a:t>
            </a:r>
            <a:r>
              <a:rPr lang="it-IT" sz="1400" dirty="0" err="1">
                <a:solidFill>
                  <a:srgbClr val="FFFFFF"/>
                </a:solidFill>
                <a:latin typeface="+mn-lt"/>
                <a:cs typeface="Comic Sans MS"/>
              </a:rPr>
              <a:t>matter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 and look </a:t>
            </a:r>
            <a:r>
              <a:rPr lang="it-IT" sz="1400" dirty="0" err="1">
                <a:solidFill>
                  <a:srgbClr val="FFFFFF"/>
                </a:solidFill>
                <a:latin typeface="+mn-lt"/>
                <a:cs typeface="Comic Sans MS"/>
              </a:rPr>
              <a:t>at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 the </a:t>
            </a:r>
            <a:r>
              <a:rPr lang="it-IT" sz="1400" dirty="0" err="1">
                <a:solidFill>
                  <a:srgbClr val="FFFFFF"/>
                </a:solidFill>
                <a:latin typeface="+mn-lt"/>
                <a:cs typeface="Comic Sans MS"/>
              </a:rPr>
              <a:t>crossing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 in the </a:t>
            </a:r>
            <a:r>
              <a:rPr lang="it-IT" sz="1400" dirty="0" err="1">
                <a:solidFill>
                  <a:srgbClr val="FFFFFF"/>
                </a:solidFill>
                <a:latin typeface="+mn-lt"/>
                <a:cs typeface="Comic Sans MS"/>
              </a:rPr>
              <a:t>P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cs typeface="Comic Sans MS"/>
              </a:rPr>
              <a:t>-</a:t>
            </a:r>
            <a:r>
              <a:rPr lang="it-IT" sz="1400" dirty="0" err="1" smtClean="0">
                <a:solidFill>
                  <a:srgbClr val="FFFFFF"/>
                </a:solidFill>
                <a:latin typeface="+mn-lt"/>
                <a:ea typeface="Lucida Grande"/>
                <a:cs typeface="Lucida Grande"/>
              </a:rPr>
              <a:t>μ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Comic Sans MS"/>
              </a:rPr>
              <a:t>  </a:t>
            </a:r>
            <a:r>
              <a:rPr lang="it-IT" sz="1400" dirty="0" err="1">
                <a:solidFill>
                  <a:srgbClr val="FFFFFF"/>
                </a:solidFill>
                <a:latin typeface="+mn-lt"/>
                <a:cs typeface="Comic Sans MS"/>
              </a:rPr>
              <a:t>plane</a:t>
            </a:r>
            <a:r>
              <a:rPr lang="it-IT" sz="1400" dirty="0">
                <a:solidFill>
                  <a:srgbClr val="FFFFFF"/>
                </a:solidFill>
                <a:latin typeface="+mn-lt"/>
                <a:cs typeface="Comic Sans MS"/>
              </a:rPr>
              <a:t> </a:t>
            </a:r>
            <a:r>
              <a:rPr lang="it-IT" sz="1400" dirty="0" smtClean="0">
                <a:solidFill>
                  <a:srgbClr val="FFFFFF"/>
                </a:solidFill>
                <a:latin typeface="+mn-lt"/>
                <a:cs typeface="Comic Sans MS"/>
              </a:rPr>
              <a:t>.             </a:t>
            </a:r>
            <a:endParaRPr lang="it-IT" sz="1400" dirty="0">
              <a:solidFill>
                <a:srgbClr val="FFFFFF"/>
              </a:solidFill>
              <a:latin typeface="+mn-lt"/>
              <a:cs typeface="Comic Sans M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400" dirty="0" smtClean="0">
              <a:solidFill>
                <a:srgbClr val="FF0000"/>
              </a:solidFill>
              <a:latin typeface="+mn-lt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400" dirty="0" err="1" smtClean="0">
                <a:latin typeface="+mn-lt"/>
                <a:cs typeface="+mn-cs"/>
              </a:rPr>
              <a:t>Constraints</a:t>
            </a:r>
            <a:r>
              <a:rPr lang="it-IT" sz="1400" dirty="0" smtClean="0">
                <a:latin typeface="+mn-lt"/>
                <a:cs typeface="+mn-cs"/>
              </a:rPr>
              <a:t> from </a:t>
            </a:r>
            <a:r>
              <a:rPr lang="it-IT" sz="1400" dirty="0" err="1" smtClean="0">
                <a:latin typeface="+mn-lt"/>
                <a:cs typeface="+mn-cs"/>
              </a:rPr>
              <a:t>nuclear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phenomenology</a:t>
            </a:r>
            <a:r>
              <a:rPr lang="it-IT" sz="1400" dirty="0" smtClean="0">
                <a:latin typeface="+mn-lt"/>
                <a:cs typeface="+mn-cs"/>
              </a:rPr>
              <a:t> on the  general quark EOS : In </a:t>
            </a:r>
            <a:r>
              <a:rPr lang="it-IT" sz="1400" dirty="0" err="1" smtClean="0">
                <a:latin typeface="+mn-lt"/>
                <a:cs typeface="+mn-cs"/>
              </a:rPr>
              <a:t>symmetric</a:t>
            </a:r>
            <a:r>
              <a:rPr lang="it-IT" sz="1400" dirty="0" smtClean="0">
                <a:latin typeface="+mn-lt"/>
                <a:cs typeface="+mn-cs"/>
              </a:rPr>
              <a:t>  </a:t>
            </a:r>
            <a:r>
              <a:rPr lang="it-IT" sz="1400" dirty="0" err="1" smtClean="0">
                <a:latin typeface="+mn-lt"/>
                <a:cs typeface="+mn-cs"/>
              </a:rPr>
              <a:t>nuclear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matter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one</a:t>
            </a:r>
            <a:r>
              <a:rPr lang="it-IT" sz="1400" dirty="0" smtClean="0">
                <a:latin typeface="+mn-lt"/>
                <a:cs typeface="+mn-cs"/>
              </a:rPr>
              <a:t>  can  </a:t>
            </a:r>
            <a:r>
              <a:rPr lang="it-IT" sz="1400" dirty="0" err="1" smtClean="0">
                <a:latin typeface="+mn-lt"/>
                <a:cs typeface="+mn-cs"/>
              </a:rPr>
              <a:t>expect</a:t>
            </a:r>
            <a:r>
              <a:rPr lang="it-IT" sz="1400" dirty="0" smtClean="0">
                <a:latin typeface="+mn-lt"/>
                <a:cs typeface="+mn-cs"/>
              </a:rPr>
              <a:t> a </a:t>
            </a:r>
            <a:r>
              <a:rPr lang="it-IT" sz="1400" dirty="0" err="1" smtClean="0">
                <a:latin typeface="+mn-lt"/>
                <a:cs typeface="+mn-cs"/>
              </a:rPr>
              <a:t>transition</a:t>
            </a:r>
            <a:r>
              <a:rPr lang="it-IT" sz="1400" dirty="0" smtClean="0">
                <a:latin typeface="+mn-lt"/>
                <a:cs typeface="+mn-cs"/>
              </a:rPr>
              <a:t> to quark </a:t>
            </a:r>
            <a:r>
              <a:rPr lang="it-IT" sz="1400" dirty="0" err="1" smtClean="0">
                <a:latin typeface="+mn-lt"/>
                <a:cs typeface="+mn-cs"/>
              </a:rPr>
              <a:t>matter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at</a:t>
            </a:r>
            <a:r>
              <a:rPr lang="it-IT" sz="1400" dirty="0" smtClean="0">
                <a:latin typeface="+mn-lt"/>
                <a:cs typeface="+mn-cs"/>
              </a:rPr>
              <a:t> some </a:t>
            </a:r>
            <a:r>
              <a:rPr lang="it-IT" sz="1400" dirty="0" err="1" smtClean="0">
                <a:latin typeface="+mn-lt"/>
                <a:cs typeface="+mn-cs"/>
              </a:rPr>
              <a:t>density</a:t>
            </a:r>
            <a:r>
              <a:rPr lang="it-IT" sz="1400" dirty="0" smtClean="0">
                <a:latin typeface="+mn-lt"/>
                <a:cs typeface="+mn-cs"/>
              </a:rPr>
              <a:t>, </a:t>
            </a:r>
            <a:r>
              <a:rPr lang="it-IT" sz="1400" dirty="0" err="1" smtClean="0">
                <a:latin typeface="+mn-lt"/>
                <a:cs typeface="+mn-cs"/>
              </a:rPr>
              <a:t>but</a:t>
            </a:r>
            <a:r>
              <a:rPr lang="it-IT" sz="1400" dirty="0" smtClean="0">
                <a:latin typeface="+mn-lt"/>
                <a:cs typeface="+mn-cs"/>
              </a:rPr>
              <a:t>  </a:t>
            </a:r>
            <a:r>
              <a:rPr lang="it-IT" sz="1400" dirty="0" err="1" smtClean="0">
                <a:latin typeface="+mn-lt"/>
                <a:cs typeface="+mn-cs"/>
              </a:rPr>
              <a:t>it</a:t>
            </a:r>
            <a:r>
              <a:rPr lang="it-IT" sz="1400" dirty="0" smtClean="0">
                <a:latin typeface="+mn-lt"/>
                <a:cs typeface="+mn-cs"/>
              </a:rPr>
              <a:t> must be </a:t>
            </a:r>
            <a:r>
              <a:rPr lang="it-IT" sz="1400" dirty="0" err="1" smtClean="0">
                <a:latin typeface="+mn-lt"/>
                <a:cs typeface="+mn-cs"/>
              </a:rPr>
              <a:t>larger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than</a:t>
            </a:r>
            <a:r>
              <a:rPr lang="it-IT" sz="1400" dirty="0" smtClean="0">
                <a:latin typeface="+mn-lt"/>
                <a:cs typeface="+mn-cs"/>
              </a:rPr>
              <a:t>  </a:t>
            </a:r>
            <a:r>
              <a:rPr lang="it-IT" sz="1400" dirty="0" err="1" smtClean="0">
                <a:latin typeface="+mn-lt"/>
                <a:cs typeface="+mn-cs"/>
              </a:rPr>
              <a:t>at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least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normal</a:t>
            </a:r>
            <a:r>
              <a:rPr lang="it-IT" sz="1400" dirty="0" smtClean="0">
                <a:latin typeface="+mn-lt"/>
                <a:cs typeface="+mn-cs"/>
              </a:rPr>
              <a:t>  </a:t>
            </a:r>
            <a:r>
              <a:rPr lang="it-IT" sz="1400" dirty="0" err="1" smtClean="0">
                <a:latin typeface="+mn-lt"/>
                <a:cs typeface="+mn-cs"/>
              </a:rPr>
              <a:t>nuclear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matter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density</a:t>
            </a:r>
            <a:r>
              <a:rPr lang="it-IT" sz="1400" dirty="0" smtClean="0">
                <a:latin typeface="+mn-lt"/>
                <a:cs typeface="+mn-cs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it-IT" sz="1400" dirty="0">
              <a:latin typeface="+mn-lt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400" dirty="0" smtClean="0">
                <a:latin typeface="+mn-lt"/>
                <a:cs typeface="+mn-cs"/>
              </a:rPr>
              <a:t>Maximum  NS mass </a:t>
            </a:r>
            <a:r>
              <a:rPr lang="it-IT" sz="1400" dirty="0" err="1" smtClean="0">
                <a:latin typeface="+mn-lt"/>
                <a:cs typeface="+mn-cs"/>
              </a:rPr>
              <a:t>at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least</a:t>
            </a:r>
            <a:r>
              <a:rPr lang="it-IT" sz="1400" dirty="0" smtClean="0">
                <a:latin typeface="+mn-lt"/>
                <a:cs typeface="+mn-cs"/>
              </a:rPr>
              <a:t> </a:t>
            </a:r>
            <a:r>
              <a:rPr lang="it-IT" sz="1400" dirty="0" err="1" smtClean="0">
                <a:latin typeface="+mn-lt"/>
                <a:cs typeface="+mn-cs"/>
              </a:rPr>
              <a:t>equal</a:t>
            </a:r>
            <a:r>
              <a:rPr lang="it-IT" sz="1400" dirty="0" smtClean="0">
                <a:latin typeface="+mn-lt"/>
                <a:cs typeface="+mn-cs"/>
              </a:rPr>
              <a:t> to 1.97 M</a:t>
            </a:r>
            <a:r>
              <a:rPr lang="it-IT" sz="1400" baseline="-25000" dirty="0" smtClean="0">
                <a:latin typeface="+mn-lt"/>
                <a:cs typeface="+mn-cs"/>
              </a:rPr>
              <a:t>0</a:t>
            </a:r>
            <a:endParaRPr lang="it-IT" sz="1600" dirty="0" smtClean="0">
              <a:latin typeface="Comic Sans MS" charset="0"/>
              <a:cs typeface="+mn-cs"/>
            </a:endParaRPr>
          </a:p>
        </p:txBody>
      </p:sp>
      <p:pic>
        <p:nvPicPr>
          <p:cNvPr id="64516" name="Some-Neutron-Stars-might-be-literally-Strange-3.jpg" descr="/Users/fiorellaburgio/Documents/INFN2012/Some-Neutron-Stars-might-be-literally-Strange-3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38138"/>
            <a:ext cx="220821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mmagine 7" descr="infn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C4BDC-B788-C047-8B6C-682EB5D0DA7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A2A51-E80F-ED4B-8842-E8191E1839E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5538" name="Immagine 2" descr="slide_han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5567" r="13137" b="16103"/>
          <a:stretch/>
        </p:blipFill>
        <p:spPr bwMode="auto">
          <a:xfrm>
            <a:off x="1219199" y="1066801"/>
            <a:ext cx="6616701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881063" y="304800"/>
            <a:ext cx="6764337" cy="735013"/>
          </a:xfrm>
          <a:ln w="19050"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marL="742950" indent="-742950" algn="l"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it-IT" sz="3600" dirty="0" smtClean="0">
                <a:latin typeface="+mn-lt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36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 </a:t>
            </a:r>
            <a:r>
              <a:rPr lang="it-IT" sz="4400" u="sng" dirty="0" err="1" smtClean="0">
                <a:solidFill>
                  <a:srgbClr val="FFFF00"/>
                </a:solidFill>
                <a:ea typeface="+mj-ea"/>
                <a:cs typeface="+mj-cs"/>
              </a:rPr>
              <a:t>Final</a:t>
            </a:r>
            <a:r>
              <a:rPr lang="it-IT" sz="4400" u="sng" dirty="0" smtClean="0">
                <a:solidFill>
                  <a:srgbClr val="FFFF00"/>
                </a:solidFill>
                <a:ea typeface="+mj-ea"/>
                <a:cs typeface="+mj-cs"/>
              </a:rPr>
              <a:t> </a:t>
            </a:r>
            <a:r>
              <a:rPr lang="it-IT" sz="4400" u="sng" dirty="0" err="1" smtClean="0">
                <a:solidFill>
                  <a:srgbClr val="FFFF00"/>
                </a:solidFill>
                <a:ea typeface="+mj-ea"/>
                <a:cs typeface="+mj-cs"/>
              </a:rPr>
              <a:t>considerations</a:t>
            </a:r>
            <a:r>
              <a:rPr lang="it-IT" sz="4400" u="sng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/>
            </a:r>
            <a:br>
              <a:rPr lang="it-IT" sz="4400" u="sng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</a:b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endParaRPr lang="it-IT" sz="24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 bwMode="auto">
          <a:xfrm>
            <a:off x="422275" y="1217613"/>
            <a:ext cx="8388350" cy="402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The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EoS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of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nucleonic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matter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is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much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under control up to  4-5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times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normal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density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Excellent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agreement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with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experimental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data on nuclei from HIC.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Large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uncertainty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in  the </a:t>
            </a:r>
            <a:r>
              <a:rPr lang="it-IT" sz="2000" dirty="0" err="1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TBF’s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.</a:t>
            </a:r>
            <a:br>
              <a:rPr lang="it-IT" sz="20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endParaRPr lang="it-IT" sz="2000" dirty="0" smtClean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Hyperons</a:t>
            </a:r>
            <a:r>
              <a:rPr lang="it-IT" sz="20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appearance</a:t>
            </a:r>
            <a:r>
              <a:rPr lang="it-IT" sz="20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: open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question</a:t>
            </a:r>
            <a:endParaRPr lang="it-IT" sz="2000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  <a:p>
            <a:pPr marL="342900" indent="-342900" algn="l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Phase</a:t>
            </a:r>
            <a:r>
              <a:rPr lang="it-IT" sz="20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transition</a:t>
            </a:r>
            <a:r>
              <a:rPr lang="it-IT" sz="20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to quark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matter</a:t>
            </a:r>
            <a:r>
              <a:rPr lang="it-IT" sz="200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: open </a:t>
            </a:r>
            <a:r>
              <a:rPr lang="it-IT" sz="2000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question</a:t>
            </a:r>
            <a:endParaRPr lang="it-IT" sz="2000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350" y="3845981"/>
            <a:ext cx="869385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endParaRPr lang="it-IT" sz="2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charset="0"/>
              <a:cs typeface="+mn-cs"/>
            </a:endParaRPr>
          </a:p>
          <a:p>
            <a:pPr algn="ctr">
              <a:defRPr/>
            </a:pPr>
            <a:r>
              <a:rPr lang="it-IT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The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observation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of </a:t>
            </a:r>
            <a:r>
              <a:rPr lang="it-IT" sz="2800" b="1" i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PSR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J0348+0432</a:t>
            </a:r>
            <a:r>
              <a:rPr lang="it-IT" sz="2800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, M=2.01± </a:t>
            </a:r>
            <a:r>
              <a:rPr lang="it-IT" sz="28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0.04 </a:t>
            </a:r>
            <a:r>
              <a:rPr lang="it-IT" sz="28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Mo</a:t>
            </a:r>
            <a:r>
              <a:rPr lang="it-IT" sz="2800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implies</a:t>
            </a:r>
            <a:r>
              <a:rPr lang="it-IT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that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additional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repulsion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is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required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in the  </a:t>
            </a:r>
            <a:r>
              <a:rPr lang="it-IT" sz="2800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currently</a:t>
            </a:r>
            <a:r>
              <a:rPr lang="it-IT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adopted</a:t>
            </a:r>
            <a:r>
              <a:rPr lang="it-IT" sz="2800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 quark </a:t>
            </a:r>
            <a:r>
              <a:rPr lang="it-IT" sz="2800" u="sng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models</a:t>
            </a:r>
            <a:r>
              <a:rPr lang="it-IT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Baskerville"/>
                <a:cs typeface="Baskerville"/>
              </a:rPr>
              <a:t>.       </a:t>
            </a:r>
            <a:endParaRPr lang="it-IT" sz="2800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93050648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306A1-9FE4-DF41-A502-0C4E33130F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866900" y="2463800"/>
            <a:ext cx="412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err="1" smtClean="0">
                <a:solidFill>
                  <a:srgbClr val="CCFFCC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Thank</a:t>
            </a:r>
            <a:r>
              <a:rPr lang="it-IT" sz="6000" dirty="0" smtClean="0">
                <a:solidFill>
                  <a:srgbClr val="CCFFCC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it-IT" sz="6000" dirty="0" err="1" smtClean="0">
                <a:solidFill>
                  <a:srgbClr val="CCFFCC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you</a:t>
            </a:r>
            <a:r>
              <a:rPr lang="it-IT" sz="6000" dirty="0" smtClean="0">
                <a:solidFill>
                  <a:srgbClr val="CCFFCC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 !</a:t>
            </a:r>
            <a:endParaRPr lang="it-IT" sz="6000" dirty="0">
              <a:solidFill>
                <a:srgbClr val="CCFFCC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12366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plot_threeho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4" y="4190622"/>
            <a:ext cx="3200400" cy="2268244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95288" y="333375"/>
            <a:ext cx="541067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Lucida Sans Unicode" charset="0"/>
              </a:defRPr>
            </a:lvl1pPr>
            <a:lvl2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2pPr>
            <a:lvl3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3pPr>
            <a:lvl4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4pPr>
            <a:lvl5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Comic Sans MS" charset="0"/>
              <a:buNone/>
            </a:pPr>
            <a:r>
              <a:rPr lang="en-GB" sz="2000" u="sng" dirty="0">
                <a:latin typeface="Comic Sans MS" charset="0"/>
              </a:rPr>
              <a:t>Convergence of the </a:t>
            </a:r>
            <a:r>
              <a:rPr lang="en-GB" sz="2000" u="sng" dirty="0" smtClean="0">
                <a:latin typeface="Comic Sans MS" charset="0"/>
              </a:rPr>
              <a:t>BBG hole-line expansion</a:t>
            </a:r>
            <a:endParaRPr lang="en-GB" sz="2000" u="sng" dirty="0">
              <a:latin typeface="Comic Sans MS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311900" y="237152"/>
            <a:ext cx="27813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Clr>
                <a:srgbClr val="FFFF00"/>
              </a:buClr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err="1" smtClean="0">
                <a:solidFill>
                  <a:srgbClr val="FFFF00"/>
                </a:solidFill>
                <a:latin typeface="Tahoma" charset="0"/>
              </a:rPr>
              <a:t>Baldo</a:t>
            </a:r>
            <a:r>
              <a:rPr lang="en-GB" sz="1200" dirty="0" smtClean="0">
                <a:solidFill>
                  <a:srgbClr val="FFFF00"/>
                </a:solidFill>
                <a:latin typeface="Tahoma" charset="0"/>
              </a:rPr>
              <a:t> et al, </a:t>
            </a:r>
          </a:p>
          <a:p>
            <a:pPr algn="ctr">
              <a:lnSpc>
                <a:spcPct val="100000"/>
              </a:lnSpc>
              <a:buClr>
                <a:srgbClr val="FFFF00"/>
              </a:buClr>
              <a:buFont typeface="Tahoma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dirty="0" smtClean="0">
                <a:solidFill>
                  <a:srgbClr val="FFFF00"/>
                </a:solidFill>
                <a:latin typeface="Tahoma" charset="0"/>
              </a:rPr>
              <a:t>Phys</a:t>
            </a:r>
            <a:r>
              <a:rPr lang="en-GB" sz="1200" dirty="0">
                <a:solidFill>
                  <a:srgbClr val="FFFF00"/>
                </a:solidFill>
                <a:latin typeface="Tahoma" charset="0"/>
              </a:rPr>
              <a:t>. Rev. </a:t>
            </a:r>
            <a:r>
              <a:rPr lang="en-GB" sz="1200" dirty="0" smtClean="0">
                <a:solidFill>
                  <a:srgbClr val="FFFF00"/>
                </a:solidFill>
                <a:latin typeface="Tahoma" charset="0"/>
              </a:rPr>
              <a:t>C65, 017303 </a:t>
            </a:r>
            <a:r>
              <a:rPr lang="en-GB" sz="1200" dirty="0">
                <a:solidFill>
                  <a:srgbClr val="FFFF00"/>
                </a:solidFill>
                <a:latin typeface="Tahoma" charset="0"/>
              </a:rPr>
              <a:t>(2001</a:t>
            </a:r>
            <a:r>
              <a:rPr lang="en-GB" sz="1200" dirty="0" smtClean="0">
                <a:solidFill>
                  <a:srgbClr val="FFFF00"/>
                </a:solidFill>
                <a:latin typeface="Tahoma" charset="0"/>
              </a:rPr>
              <a:t>)</a:t>
            </a:r>
            <a:endParaRPr lang="en-GB" sz="1200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6732588" y="1700213"/>
            <a:ext cx="576262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0144" y="2672646"/>
            <a:ext cx="238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(for </a:t>
            </a:r>
            <a:r>
              <a:rPr lang="it-IT" dirty="0" err="1" smtClean="0"/>
              <a:t>symmetric</a:t>
            </a:r>
            <a:r>
              <a:rPr lang="it-IT" dirty="0" smtClean="0"/>
              <a:t> </a:t>
            </a:r>
            <a:r>
              <a:rPr lang="it-IT" dirty="0" err="1" smtClean="0"/>
              <a:t>matter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ρ</a:t>
            </a:r>
            <a:r>
              <a:rPr lang="it-IT" dirty="0" smtClean="0"/>
              <a:t>=ρ</a:t>
            </a:r>
            <a:r>
              <a:rPr lang="it-IT" baseline="-25000" dirty="0" smtClean="0"/>
              <a:t>0</a:t>
            </a:r>
            <a:r>
              <a:rPr lang="it-IT" dirty="0" smtClean="0"/>
              <a:t>)</a:t>
            </a:r>
            <a:endParaRPr lang="it-IT" baseline="-25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862667" y="2384780"/>
            <a:ext cx="101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≈22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637844" y="2230969"/>
            <a:ext cx="106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-40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79813" y="2309802"/>
            <a:ext cx="100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+ 2 </a:t>
            </a:r>
            <a:r>
              <a:rPr lang="it-IT" dirty="0" err="1" smtClean="0"/>
              <a:t>MeV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6649" y="3605389"/>
            <a:ext cx="3960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u="sng" dirty="0" err="1" smtClean="0">
                <a:solidFill>
                  <a:srgbClr val="FFFF00"/>
                </a:solidFill>
              </a:rPr>
              <a:t>Results</a:t>
            </a:r>
            <a:r>
              <a:rPr lang="it-IT" sz="2400" u="sng" dirty="0" smtClean="0">
                <a:solidFill>
                  <a:srgbClr val="FFFF00"/>
                </a:solidFill>
              </a:rPr>
              <a:t> up to </a:t>
            </a:r>
            <a:r>
              <a:rPr lang="it-IT" sz="2400" u="sng" dirty="0" err="1" smtClean="0">
                <a:solidFill>
                  <a:srgbClr val="FFFF00"/>
                </a:solidFill>
              </a:rPr>
              <a:t>three</a:t>
            </a:r>
            <a:r>
              <a:rPr lang="it-IT" sz="2400" u="sng" dirty="0" smtClean="0">
                <a:solidFill>
                  <a:srgbClr val="FFFF00"/>
                </a:solidFill>
              </a:rPr>
              <a:t> </a:t>
            </a:r>
            <a:r>
              <a:rPr lang="it-IT" sz="2400" u="sng" dirty="0" err="1" smtClean="0">
                <a:solidFill>
                  <a:srgbClr val="FFFF00"/>
                </a:solidFill>
              </a:rPr>
              <a:t>hole</a:t>
            </a:r>
            <a:r>
              <a:rPr lang="it-IT" sz="2400" u="sng" dirty="0" smtClean="0">
                <a:solidFill>
                  <a:srgbClr val="FFFF00"/>
                </a:solidFill>
              </a:rPr>
              <a:t> </a:t>
            </a:r>
            <a:r>
              <a:rPr lang="it-IT" sz="2400" u="sng" dirty="0" err="1" smtClean="0">
                <a:solidFill>
                  <a:srgbClr val="FFFF00"/>
                </a:solidFill>
              </a:rPr>
              <a:t>lines</a:t>
            </a:r>
            <a:r>
              <a:rPr lang="it-IT" sz="2400" u="sng" dirty="0" smtClean="0">
                <a:solidFill>
                  <a:srgbClr val="FFFF00"/>
                </a:solidFill>
              </a:rPr>
              <a:t> :</a:t>
            </a:r>
            <a:endParaRPr lang="it-IT" sz="2400" u="sng" dirty="0">
              <a:solidFill>
                <a:srgbClr val="FFFF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140862" y="5727185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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42412" y="5695435"/>
            <a:ext cx="290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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306715" y="4063621"/>
            <a:ext cx="4189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The </a:t>
            </a:r>
            <a:r>
              <a:rPr lang="it-IT" sz="2000" dirty="0" err="1" smtClean="0"/>
              <a:t>hole</a:t>
            </a:r>
            <a:r>
              <a:rPr lang="it-IT" sz="2000" dirty="0" smtClean="0"/>
              <a:t>-line </a:t>
            </a:r>
            <a:r>
              <a:rPr lang="it-IT" sz="2000" dirty="0" err="1" smtClean="0"/>
              <a:t>expansion</a:t>
            </a:r>
            <a:r>
              <a:rPr lang="it-IT" sz="2000" dirty="0" smtClean="0"/>
              <a:t>  </a:t>
            </a:r>
            <a:r>
              <a:rPr lang="it-IT" sz="2000" dirty="0" err="1" smtClean="0"/>
              <a:t>appears</a:t>
            </a:r>
            <a:r>
              <a:rPr lang="it-IT" sz="2000" dirty="0" smtClean="0"/>
              <a:t> </a:t>
            </a:r>
            <a:r>
              <a:rPr lang="it-IT" sz="2000" dirty="0" err="1" smtClean="0"/>
              <a:t>well</a:t>
            </a:r>
            <a:r>
              <a:rPr lang="it-IT" sz="2000" dirty="0" smtClean="0"/>
              <a:t> </a:t>
            </a:r>
            <a:r>
              <a:rPr lang="it-IT" sz="2000" dirty="0" err="1" smtClean="0"/>
              <a:t>converged</a:t>
            </a:r>
            <a:r>
              <a:rPr lang="it-IT" sz="2000" dirty="0" smtClean="0"/>
              <a:t>, </a:t>
            </a:r>
            <a:r>
              <a:rPr lang="it-IT" sz="2000" dirty="0" err="1" smtClean="0"/>
              <a:t>but</a:t>
            </a:r>
            <a:r>
              <a:rPr lang="it-IT" sz="2000" dirty="0" smtClean="0"/>
              <a:t> </a:t>
            </a:r>
            <a:r>
              <a:rPr lang="it-IT" sz="2000" i="1" dirty="0" err="1" smtClean="0"/>
              <a:t>slightly</a:t>
            </a:r>
            <a:r>
              <a:rPr lang="it-IT" sz="2000" dirty="0" smtClean="0"/>
              <a:t> </a:t>
            </a:r>
            <a:r>
              <a:rPr lang="it-IT" sz="2000" dirty="0" err="1" smtClean="0"/>
              <a:t>misses</a:t>
            </a:r>
            <a:r>
              <a:rPr lang="it-IT" sz="2000" dirty="0" smtClean="0"/>
              <a:t> the </a:t>
            </a:r>
            <a:r>
              <a:rPr lang="it-IT" sz="2000" dirty="0" err="1" smtClean="0"/>
              <a:t>correct</a:t>
            </a:r>
            <a:r>
              <a:rPr lang="it-IT" sz="2000" dirty="0" smtClean="0"/>
              <a:t> </a:t>
            </a:r>
            <a:r>
              <a:rPr lang="it-IT" sz="2000" dirty="0" err="1" smtClean="0"/>
              <a:t>saturation</a:t>
            </a:r>
            <a:r>
              <a:rPr lang="it-IT" sz="2000" dirty="0" smtClean="0"/>
              <a:t> </a:t>
            </a:r>
            <a:r>
              <a:rPr lang="it-IT" sz="2000" dirty="0" err="1" smtClean="0"/>
              <a:t>point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11" y="4900826"/>
            <a:ext cx="178435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CasellaDiTesto 1"/>
          <p:cNvSpPr txBox="1">
            <a:spLocks noChangeArrowheads="1"/>
          </p:cNvSpPr>
          <p:nvPr/>
        </p:nvSpPr>
        <p:spPr bwMode="auto">
          <a:xfrm>
            <a:off x="4276725" y="5599113"/>
            <a:ext cx="2168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 i="1" u="sng" dirty="0">
                <a:solidFill>
                  <a:srgbClr val="FFFF00"/>
                </a:solidFill>
                <a:latin typeface="Arial" charset="0"/>
              </a:rPr>
              <a:t>j</a:t>
            </a:r>
            <a:r>
              <a:rPr lang="it-IT" sz="1200" i="1" u="sng" dirty="0" smtClean="0">
                <a:solidFill>
                  <a:srgbClr val="FFFF00"/>
                </a:solidFill>
                <a:latin typeface="Arial" charset="0"/>
              </a:rPr>
              <a:t>ust </a:t>
            </a:r>
            <a:r>
              <a:rPr lang="it-IT" sz="1200" i="1" u="sng" dirty="0" err="1">
                <a:solidFill>
                  <a:srgbClr val="FFFF00"/>
                </a:solidFill>
                <a:latin typeface="Arial" charset="0"/>
              </a:rPr>
              <a:t>like</a:t>
            </a:r>
            <a:r>
              <a:rPr lang="it-IT" sz="1200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sz="1200" i="1" u="sng" dirty="0" smtClean="0">
                <a:solidFill>
                  <a:srgbClr val="FFFF00"/>
                </a:solidFill>
                <a:latin typeface="Arial" charset="0"/>
              </a:rPr>
              <a:t>in  </a:t>
            </a:r>
            <a:r>
              <a:rPr lang="it-IT" sz="1200" i="1" u="sng" dirty="0" err="1">
                <a:solidFill>
                  <a:srgbClr val="FFFF00"/>
                </a:solidFill>
                <a:latin typeface="Arial" charset="0"/>
              </a:rPr>
              <a:t>early</a:t>
            </a:r>
            <a:r>
              <a:rPr lang="it-IT" sz="1200" i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it-IT" sz="1200" i="1" u="sng" dirty="0" err="1">
                <a:solidFill>
                  <a:srgbClr val="FFFF00"/>
                </a:solidFill>
                <a:latin typeface="Arial" charset="0"/>
              </a:rPr>
              <a:t>calculations</a:t>
            </a:r>
            <a:endParaRPr lang="it-IT" sz="1200" i="1" u="sng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Freccia destra 3"/>
          <p:cNvSpPr/>
          <p:nvPr/>
        </p:nvSpPr>
        <p:spPr>
          <a:xfrm>
            <a:off x="6360591" y="5728217"/>
            <a:ext cx="675209" cy="45719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263650"/>
            <a:ext cx="6032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nettore 2 14"/>
          <p:cNvCxnSpPr/>
          <p:nvPr/>
        </p:nvCxnSpPr>
        <p:spPr>
          <a:xfrm flipH="1" flipV="1">
            <a:off x="7707677" y="1517471"/>
            <a:ext cx="531448" cy="400229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457200" y="428976"/>
            <a:ext cx="8229600" cy="628650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rgbClr val="FFFF00"/>
                </a:solidFill>
                <a:latin typeface="Corbel" charset="0"/>
              </a:rPr>
              <a:t>The </a:t>
            </a:r>
            <a:r>
              <a:rPr lang="it-IT" sz="2800" dirty="0" err="1" smtClean="0">
                <a:solidFill>
                  <a:srgbClr val="FFFF00"/>
                </a:solidFill>
                <a:latin typeface="Corbel" charset="0"/>
              </a:rPr>
              <a:t>Symmetry</a:t>
            </a:r>
            <a:r>
              <a:rPr lang="it-IT" sz="2800" dirty="0" smtClean="0">
                <a:solidFill>
                  <a:srgbClr val="FFFF00"/>
                </a:solidFill>
                <a:latin typeface="Corbel" charset="0"/>
              </a:rPr>
              <a:t> Energy </a:t>
            </a:r>
            <a:r>
              <a:rPr lang="it-IT" sz="2800" i="1" dirty="0" err="1">
                <a:solidFill>
                  <a:srgbClr val="FFFF00"/>
                </a:solidFill>
                <a:latin typeface="Corbel" charset="0"/>
              </a:rPr>
              <a:t>S</a:t>
            </a:r>
            <a:r>
              <a:rPr lang="it-IT" sz="2800" dirty="0">
                <a:solidFill>
                  <a:srgbClr val="FFFF00"/>
                </a:solidFill>
                <a:latin typeface="Corbel" charset="0"/>
              </a:rPr>
              <a:t> and </a:t>
            </a:r>
            <a:r>
              <a:rPr lang="it-IT" sz="2800" dirty="0" err="1">
                <a:solidFill>
                  <a:srgbClr val="FFFF00"/>
                </a:solidFill>
                <a:latin typeface="Corbel" charset="0"/>
              </a:rPr>
              <a:t>its</a:t>
            </a:r>
            <a:r>
              <a:rPr lang="it-IT" sz="2800" dirty="0">
                <a:solidFill>
                  <a:srgbClr val="FFFF00"/>
                </a:solidFill>
                <a:latin typeface="Corbel" charset="0"/>
              </a:rPr>
              <a:t> </a:t>
            </a:r>
            <a:r>
              <a:rPr lang="it-IT" sz="2800" dirty="0" err="1">
                <a:solidFill>
                  <a:srgbClr val="FFFF00"/>
                </a:solidFill>
                <a:latin typeface="Corbel" charset="0"/>
              </a:rPr>
              <a:t>slope</a:t>
            </a:r>
            <a:r>
              <a:rPr lang="it-IT" sz="2800" dirty="0">
                <a:solidFill>
                  <a:srgbClr val="FFFF00"/>
                </a:solidFill>
                <a:latin typeface="Corbel" charset="0"/>
              </a:rPr>
              <a:t> </a:t>
            </a:r>
            <a:r>
              <a:rPr lang="it-IT" sz="2800" i="1" dirty="0">
                <a:solidFill>
                  <a:srgbClr val="FFFF00"/>
                </a:solidFill>
                <a:latin typeface="Corbel" charset="0"/>
              </a:rPr>
              <a:t>L</a:t>
            </a:r>
          </a:p>
        </p:txBody>
      </p:sp>
      <p:pic>
        <p:nvPicPr>
          <p:cNvPr id="38915" name="Segnaposto contenuto 3" descr="Daniel_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83" b="-25083"/>
          <a:stretch>
            <a:fillRect/>
          </a:stretch>
        </p:blipFill>
        <p:spPr>
          <a:xfrm>
            <a:off x="457200" y="2455863"/>
            <a:ext cx="3578225" cy="4032250"/>
          </a:xfrm>
        </p:spPr>
      </p:pic>
      <p:pic>
        <p:nvPicPr>
          <p:cNvPr id="38916" name="Immagine 6" descr="infn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224588"/>
            <a:ext cx="774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asellaDiTesto 3"/>
          <p:cNvSpPr txBox="1">
            <a:spLocks noChangeArrowheads="1"/>
          </p:cNvSpPr>
          <p:nvPr/>
        </p:nvSpPr>
        <p:spPr bwMode="auto">
          <a:xfrm>
            <a:off x="730250" y="5926138"/>
            <a:ext cx="35235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 err="1"/>
              <a:t>Danielewicz</a:t>
            </a:r>
            <a:r>
              <a:rPr lang="it-IT" sz="1400" dirty="0"/>
              <a:t> &amp; Lee, </a:t>
            </a:r>
            <a:r>
              <a:rPr lang="it-IT" sz="1400" dirty="0" err="1" smtClean="0"/>
              <a:t>Nucl</a:t>
            </a:r>
            <a:r>
              <a:rPr lang="it-IT" sz="1400" dirty="0" smtClean="0"/>
              <a:t>. </a:t>
            </a:r>
            <a:r>
              <a:rPr lang="it-IT" sz="1400" dirty="0" err="1" smtClean="0"/>
              <a:t>Phys</a:t>
            </a:r>
            <a:r>
              <a:rPr lang="it-IT" sz="1400" dirty="0" smtClean="0"/>
              <a:t>. A922, 1 (2014)</a:t>
            </a:r>
            <a:endParaRPr lang="it-IT" sz="1400" dirty="0"/>
          </a:p>
        </p:txBody>
      </p:sp>
      <p:sp>
        <p:nvSpPr>
          <p:cNvPr id="29703" name="CasellaDiTesto 8"/>
          <p:cNvSpPr txBox="1">
            <a:spLocks noChangeArrowheads="1"/>
          </p:cNvSpPr>
          <p:nvPr/>
        </p:nvSpPr>
        <p:spPr bwMode="auto">
          <a:xfrm>
            <a:off x="374650" y="1093085"/>
            <a:ext cx="43132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marL="0" indent="0" eaLnBrk="1" hangingPunct="1">
              <a:defRPr/>
            </a:pPr>
            <a:endParaRPr lang="it-IT" sz="16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it-IT" sz="1800" dirty="0" err="1" smtClean="0"/>
              <a:t>Composition</a:t>
            </a:r>
            <a:r>
              <a:rPr lang="it-IT" sz="1800" dirty="0" smtClean="0"/>
              <a:t> of </a:t>
            </a:r>
            <a:r>
              <a:rPr lang="it-IT" sz="1800" dirty="0" err="1" smtClean="0"/>
              <a:t>neutron</a:t>
            </a:r>
            <a:r>
              <a:rPr lang="it-IT" sz="1800" dirty="0" smtClean="0"/>
              <a:t> star </a:t>
            </a:r>
            <a:r>
              <a:rPr lang="it-IT" sz="1800" dirty="0" err="1" smtClean="0"/>
              <a:t>matter</a:t>
            </a:r>
            <a:r>
              <a:rPr lang="it-IT" sz="1800" dirty="0" smtClean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1800" dirty="0" smtClean="0"/>
              <a:t>Proton </a:t>
            </a:r>
            <a:r>
              <a:rPr lang="it-IT" sz="1800" dirty="0" err="1" smtClean="0"/>
              <a:t>fraction</a:t>
            </a:r>
            <a:r>
              <a:rPr lang="it-IT" sz="1800" dirty="0" smtClean="0"/>
              <a:t> : </a:t>
            </a:r>
            <a:r>
              <a:rPr lang="it-IT" sz="1800" dirty="0" err="1" smtClean="0"/>
              <a:t>onset</a:t>
            </a:r>
            <a:r>
              <a:rPr lang="it-IT" sz="1800" dirty="0" smtClean="0"/>
              <a:t> of DURCA </a:t>
            </a:r>
            <a:r>
              <a:rPr lang="it-IT" sz="1800" dirty="0" err="1" smtClean="0"/>
              <a:t>processes</a:t>
            </a:r>
            <a:r>
              <a:rPr lang="it-IT" sz="1800" dirty="0" smtClean="0"/>
              <a:t> in </a:t>
            </a:r>
            <a:r>
              <a:rPr lang="it-IT" sz="1800" dirty="0" err="1" smtClean="0"/>
              <a:t>cooling</a:t>
            </a:r>
            <a:r>
              <a:rPr lang="it-IT" sz="1800" dirty="0" smtClean="0"/>
              <a:t>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it-IT" sz="1800" dirty="0" err="1" smtClean="0"/>
              <a:t>Onset</a:t>
            </a:r>
            <a:r>
              <a:rPr lang="it-IT" sz="1800" dirty="0" smtClean="0"/>
              <a:t> of </a:t>
            </a:r>
            <a:r>
              <a:rPr lang="it-IT" sz="1800" dirty="0" err="1" smtClean="0"/>
              <a:t>hyperons</a:t>
            </a:r>
            <a:r>
              <a:rPr lang="it-IT" sz="1800" dirty="0" smtClean="0"/>
              <a:t>.</a:t>
            </a:r>
            <a:endParaRPr lang="it-IT" sz="1800" dirty="0" smtClean="0"/>
          </a:p>
        </p:txBody>
      </p:sp>
      <p:sp>
        <p:nvSpPr>
          <p:cNvPr id="38920" name="CasellaDiTesto 15"/>
          <p:cNvSpPr txBox="1">
            <a:spLocks noChangeArrowheads="1"/>
          </p:cNvSpPr>
          <p:nvPr/>
        </p:nvSpPr>
        <p:spPr bwMode="auto">
          <a:xfrm>
            <a:off x="6255114" y="942443"/>
            <a:ext cx="14525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dirty="0"/>
              <a:t>R</a:t>
            </a:r>
            <a:r>
              <a:rPr lang="it-IT" sz="1800" baseline="-25000" dirty="0"/>
              <a:t>NS </a:t>
            </a:r>
            <a:r>
              <a:rPr lang="it-IT" sz="1800" dirty="0"/>
              <a:t> ?</a:t>
            </a:r>
          </a:p>
          <a:p>
            <a:pPr algn="ctr" eaLnBrk="1" hangingPunct="1"/>
            <a:r>
              <a:rPr lang="it-IT" sz="1800" baseline="-25000" dirty="0" err="1"/>
              <a:t>Lattimer</a:t>
            </a:r>
            <a:r>
              <a:rPr lang="it-IT" sz="1800" baseline="-25000" dirty="0"/>
              <a:t> &amp; </a:t>
            </a:r>
            <a:r>
              <a:rPr lang="it-IT" sz="1800" baseline="-25000" dirty="0" err="1"/>
              <a:t>Prakash</a:t>
            </a:r>
            <a:r>
              <a:rPr lang="it-IT" sz="1800" baseline="-25000" dirty="0"/>
              <a:t>,</a:t>
            </a:r>
          </a:p>
          <a:p>
            <a:pPr algn="ctr" eaLnBrk="1" hangingPunct="1"/>
            <a:r>
              <a:rPr lang="it-IT" sz="1800" baseline="-25000" dirty="0" err="1"/>
              <a:t>ApJ</a:t>
            </a:r>
            <a:r>
              <a:rPr lang="it-IT" sz="1800" baseline="-25000" dirty="0"/>
              <a:t>(2001)</a:t>
            </a:r>
          </a:p>
        </p:txBody>
      </p:sp>
      <p:pic>
        <p:nvPicPr>
          <p:cNvPr id="38921" name="Segnaposto contenuto 3" descr="Tsang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37" b="-14737"/>
          <a:stretch>
            <a:fillRect/>
          </a:stretch>
        </p:blipFill>
        <p:spPr>
          <a:xfrm>
            <a:off x="4648200" y="2419399"/>
            <a:ext cx="3590925" cy="4024264"/>
          </a:xfrm>
        </p:spPr>
      </p:pic>
      <p:sp>
        <p:nvSpPr>
          <p:cNvPr id="38922" name="CasellaDiTesto 5"/>
          <p:cNvSpPr txBox="1">
            <a:spLocks noChangeArrowheads="1"/>
          </p:cNvSpPr>
          <p:nvPr/>
        </p:nvSpPr>
        <p:spPr bwMode="auto">
          <a:xfrm>
            <a:off x="4781550" y="2473325"/>
            <a:ext cx="1323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chemeClr val="bg1"/>
                </a:solidFill>
              </a:rPr>
              <a:t>Tsang et al.,</a:t>
            </a:r>
          </a:p>
        </p:txBody>
      </p:sp>
      <p:pic>
        <p:nvPicPr>
          <p:cNvPr id="4" name="Immagin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68" y="1807837"/>
            <a:ext cx="3808594" cy="551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asellaDiTesto 4"/>
          <p:cNvSpPr txBox="1">
            <a:spLocks noChangeArrowheads="1"/>
          </p:cNvSpPr>
          <p:nvPr/>
        </p:nvSpPr>
        <p:spPr bwMode="auto">
          <a:xfrm>
            <a:off x="639763" y="123298"/>
            <a:ext cx="773918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u="sng" dirty="0" err="1">
                <a:latin typeface="Comic Sans MS"/>
                <a:cs typeface="Comic Sans MS"/>
              </a:rPr>
              <a:t>Nuclear</a:t>
            </a:r>
            <a:r>
              <a:rPr lang="it-IT" u="sng" dirty="0">
                <a:latin typeface="Comic Sans MS"/>
                <a:cs typeface="Comic Sans MS"/>
              </a:rPr>
              <a:t>  </a:t>
            </a:r>
            <a:r>
              <a:rPr lang="it-IT" u="sng" dirty="0" err="1">
                <a:latin typeface="Comic Sans MS"/>
                <a:cs typeface="Comic Sans MS"/>
              </a:rPr>
              <a:t>Incompressibility</a:t>
            </a:r>
            <a:r>
              <a:rPr lang="it-IT" u="sng" dirty="0">
                <a:latin typeface="Comic Sans MS"/>
                <a:cs typeface="Comic Sans MS"/>
              </a:rPr>
              <a:t> for </a:t>
            </a:r>
            <a:r>
              <a:rPr lang="it-IT" u="sng" dirty="0" err="1">
                <a:latin typeface="Comic Sans MS"/>
                <a:cs typeface="Comic Sans MS"/>
              </a:rPr>
              <a:t>symmetric</a:t>
            </a:r>
            <a:r>
              <a:rPr lang="it-IT" u="sng" dirty="0">
                <a:latin typeface="Comic Sans MS"/>
                <a:cs typeface="Comic Sans MS"/>
              </a:rPr>
              <a:t> </a:t>
            </a:r>
            <a:r>
              <a:rPr lang="it-IT" u="sng" dirty="0" err="1">
                <a:latin typeface="Comic Sans MS"/>
                <a:cs typeface="Comic Sans MS"/>
              </a:rPr>
              <a:t>matter</a:t>
            </a:r>
            <a:r>
              <a:rPr lang="it-IT" u="sng" dirty="0">
                <a:latin typeface="Comic Sans MS"/>
                <a:cs typeface="Comic Sans MS"/>
              </a:rPr>
              <a:t> </a:t>
            </a:r>
            <a:r>
              <a:rPr lang="it-IT" sz="3200" i="1" u="sng" dirty="0" smtClean="0">
                <a:latin typeface="Comic Sans MS"/>
                <a:cs typeface="Comic Sans MS"/>
              </a:rPr>
              <a:t>K</a:t>
            </a:r>
            <a:r>
              <a:rPr lang="it-IT" sz="3200" i="1" u="sng" baseline="-25000" dirty="0">
                <a:latin typeface="Comic Sans MS"/>
                <a:cs typeface="Comic Sans MS"/>
              </a:rPr>
              <a:t>0</a:t>
            </a:r>
          </a:p>
        </p:txBody>
      </p:sp>
      <p:pic>
        <p:nvPicPr>
          <p:cNvPr id="9" name="Monopole.jpg" descr="/Users/fiorellaburgio/Documents/INFN2012/Monopole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9"/>
          <a:stretch/>
        </p:blipFill>
        <p:spPr>
          <a:xfrm>
            <a:off x="4586111" y="914140"/>
            <a:ext cx="3146778" cy="1710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5847" name="CasellaDiTesto 14"/>
          <p:cNvSpPr txBox="1">
            <a:spLocks noChangeArrowheads="1"/>
          </p:cNvSpPr>
          <p:nvPr/>
        </p:nvSpPr>
        <p:spPr bwMode="auto">
          <a:xfrm>
            <a:off x="584732" y="3370866"/>
            <a:ext cx="6583714" cy="36933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800" dirty="0" err="1" smtClean="0">
                <a:solidFill>
                  <a:srgbClr val="FFFF00"/>
                </a:solidFill>
              </a:rPr>
              <a:t>Results</a:t>
            </a:r>
            <a:r>
              <a:rPr lang="it-IT" sz="1800" dirty="0" smtClean="0">
                <a:solidFill>
                  <a:srgbClr val="FFFF00"/>
                </a:solidFill>
              </a:rPr>
              <a:t> </a:t>
            </a:r>
            <a:r>
              <a:rPr lang="it-IT" sz="1800" dirty="0">
                <a:solidFill>
                  <a:srgbClr val="FFFF00"/>
                </a:solidFill>
              </a:rPr>
              <a:t>are </a:t>
            </a:r>
            <a:r>
              <a:rPr lang="it-IT" sz="1800" dirty="0" err="1">
                <a:solidFill>
                  <a:srgbClr val="FFFF00"/>
                </a:solidFill>
              </a:rPr>
              <a:t>confirmed</a:t>
            </a:r>
            <a:r>
              <a:rPr lang="it-IT" sz="1800" dirty="0">
                <a:solidFill>
                  <a:srgbClr val="FFFF00"/>
                </a:solidFill>
              </a:rPr>
              <a:t>  </a:t>
            </a:r>
            <a:r>
              <a:rPr lang="it-IT" sz="1800" dirty="0" err="1">
                <a:solidFill>
                  <a:srgbClr val="FFFF00"/>
                </a:solidFill>
              </a:rPr>
              <a:t>also</a:t>
            </a:r>
            <a:r>
              <a:rPr lang="it-IT" sz="1800" dirty="0">
                <a:solidFill>
                  <a:srgbClr val="FFFF00"/>
                </a:solidFill>
              </a:rPr>
              <a:t> by </a:t>
            </a:r>
            <a:r>
              <a:rPr lang="it-IT" sz="1800" dirty="0" err="1">
                <a:solidFill>
                  <a:srgbClr val="FFFF00"/>
                </a:solidFill>
              </a:rPr>
              <a:t>experiments</a:t>
            </a:r>
            <a:r>
              <a:rPr lang="it-IT" sz="1800" dirty="0">
                <a:solidFill>
                  <a:srgbClr val="FFFF00"/>
                </a:solidFill>
              </a:rPr>
              <a:t> on K</a:t>
            </a:r>
            <a:r>
              <a:rPr lang="it-IT" sz="1800" baseline="30000" dirty="0">
                <a:solidFill>
                  <a:srgbClr val="FFFF00"/>
                </a:solidFill>
              </a:rPr>
              <a:t>+</a:t>
            </a:r>
            <a:r>
              <a:rPr lang="it-IT" sz="1800" dirty="0">
                <a:solidFill>
                  <a:srgbClr val="FFFF00"/>
                </a:solidFill>
              </a:rPr>
              <a:t> </a:t>
            </a:r>
            <a:r>
              <a:rPr lang="it-IT" sz="1800" dirty="0" err="1">
                <a:solidFill>
                  <a:srgbClr val="FFFF00"/>
                </a:solidFill>
              </a:rPr>
              <a:t>multiplicity</a:t>
            </a:r>
            <a:r>
              <a:rPr lang="it-IT" sz="1800" dirty="0">
                <a:solidFill>
                  <a:srgbClr val="FFFF00"/>
                </a:solidFill>
              </a:rPr>
              <a:t> in HIC</a:t>
            </a:r>
          </a:p>
        </p:txBody>
      </p:sp>
      <p:pic>
        <p:nvPicPr>
          <p:cNvPr id="35848" name="Immagine 15" descr="infn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AAEEC4-25DF-A84B-BAD3-AE0BF7BFFAD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4797772" y="267337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210 </a:t>
            </a:r>
            <a:r>
              <a:rPr lang="it-IT" dirty="0" err="1" smtClean="0">
                <a:latin typeface="Arial"/>
                <a:cs typeface="Arial"/>
              </a:rPr>
              <a:t>MeV</a:t>
            </a:r>
            <a:r>
              <a:rPr lang="it-IT" dirty="0" smtClean="0">
                <a:latin typeface="Arial"/>
                <a:cs typeface="Arial"/>
              </a:rPr>
              <a:t> &lt; </a:t>
            </a:r>
            <a:r>
              <a:rPr lang="it-IT" i="1" dirty="0" smtClean="0">
                <a:latin typeface="Arial"/>
                <a:cs typeface="Arial"/>
              </a:rPr>
              <a:t>K</a:t>
            </a:r>
            <a:r>
              <a:rPr lang="it-IT" baseline="-25000" dirty="0">
                <a:latin typeface="Arial"/>
                <a:cs typeface="Arial"/>
              </a:rPr>
              <a:t>0</a:t>
            </a:r>
            <a:r>
              <a:rPr lang="it-IT" dirty="0" smtClean="0">
                <a:latin typeface="Arial"/>
                <a:cs typeface="Arial"/>
              </a:rPr>
              <a:t>&lt; 250 </a:t>
            </a:r>
            <a:r>
              <a:rPr lang="it-IT" dirty="0" err="1" smtClean="0">
                <a:latin typeface="Arial"/>
                <a:cs typeface="Arial"/>
              </a:rPr>
              <a:t>MeV</a:t>
            </a:r>
            <a:r>
              <a:rPr lang="it-IT" dirty="0" smtClean="0">
                <a:latin typeface="Arial"/>
                <a:cs typeface="Arial"/>
              </a:rPr>
              <a:t> 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16" name="Kplus_fuchs.eps" descr="/Users/fiorellaburgio/Work/Report_on_Progress/figures/Kplus_fuchs.eps"/>
          <p:cNvPicPr>
            <a:picLocks noChangeAspect="1"/>
          </p:cNvPicPr>
          <p:nvPr/>
        </p:nvPicPr>
        <p:blipFill>
          <a:blip r:embed="rId5"/>
          <a:srcRect t="-4150" b="-4150"/>
          <a:stretch>
            <a:fillRect/>
          </a:stretch>
        </p:blipFill>
        <p:spPr>
          <a:xfrm>
            <a:off x="639763" y="4006708"/>
            <a:ext cx="1929793" cy="21626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Segnaposto contenuto 3"/>
          <p:cNvSpPr txBox="1">
            <a:spLocks/>
          </p:cNvSpPr>
          <p:nvPr/>
        </p:nvSpPr>
        <p:spPr>
          <a:xfrm>
            <a:off x="3352978" y="4162778"/>
            <a:ext cx="5597347" cy="2137128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1800" dirty="0" smtClean="0">
                <a:ea typeface="+mn-ea"/>
                <a:cs typeface="+mn-cs"/>
              </a:rPr>
              <a:t>K</a:t>
            </a:r>
            <a:r>
              <a:rPr lang="it-IT" baseline="30000" dirty="0" smtClean="0">
                <a:ea typeface="+mn-ea"/>
                <a:cs typeface="+mn-cs"/>
              </a:rPr>
              <a:t>+</a:t>
            </a:r>
            <a:r>
              <a:rPr lang="it-IT" sz="1800" dirty="0" smtClean="0">
                <a:ea typeface="+mn-ea"/>
                <a:cs typeface="+mn-cs"/>
              </a:rPr>
              <a:t>  </a:t>
            </a:r>
            <a:r>
              <a:rPr lang="it-IT" sz="1800" dirty="0" err="1" smtClean="0">
                <a:ea typeface="+mn-ea"/>
                <a:cs typeface="+mn-cs"/>
              </a:rPr>
              <a:t>produced</a:t>
            </a:r>
            <a:r>
              <a:rPr lang="it-IT" sz="1800" dirty="0" smtClean="0">
                <a:ea typeface="+mn-ea"/>
                <a:cs typeface="+mn-cs"/>
              </a:rPr>
              <a:t> by 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sz="1800" dirty="0" smtClean="0">
                <a:ea typeface="+mn-ea"/>
                <a:cs typeface="+mn-cs"/>
              </a:rPr>
              <a:t>        with production rate </a:t>
            </a:r>
            <a:r>
              <a:rPr lang="it-IT" sz="1800" dirty="0" err="1" smtClean="0">
                <a:ea typeface="+mn-ea"/>
                <a:cs typeface="+mn-cs"/>
              </a:rPr>
              <a:t>dependent</a:t>
            </a:r>
            <a:r>
              <a:rPr lang="it-IT" sz="1800" dirty="0" smtClean="0">
                <a:ea typeface="+mn-ea"/>
                <a:cs typeface="+mn-cs"/>
              </a:rPr>
              <a:t> on the </a:t>
            </a:r>
            <a:r>
              <a:rPr lang="it-IT" sz="1800" dirty="0" err="1" smtClean="0">
                <a:ea typeface="+mn-ea"/>
                <a:cs typeface="+mn-cs"/>
              </a:rPr>
              <a:t>maximal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density</a:t>
            </a:r>
            <a:r>
              <a:rPr lang="it-IT" sz="1800" dirty="0" smtClean="0">
                <a:ea typeface="+mn-ea"/>
                <a:cs typeface="+mn-cs"/>
              </a:rPr>
              <a:t> -----&gt;  </a:t>
            </a:r>
            <a:r>
              <a:rPr lang="it-IT" sz="1800" i="1" dirty="0" smtClean="0">
                <a:ea typeface="+mn-ea"/>
                <a:cs typeface="+mn-cs"/>
              </a:rPr>
              <a:t>K</a:t>
            </a:r>
            <a:r>
              <a:rPr lang="it-IT" sz="1800" i="1" baseline="-25000" dirty="0">
                <a:ea typeface="+mn-ea"/>
                <a:cs typeface="+mn-cs"/>
              </a:rPr>
              <a:t>0</a:t>
            </a:r>
            <a:endParaRPr lang="it-IT" sz="1800" i="1" baseline="-250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800" dirty="0" err="1" smtClean="0">
                <a:ea typeface="+mn-ea"/>
                <a:cs typeface="+mn-cs"/>
              </a:rPr>
              <a:t>Largest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density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explored</a:t>
            </a:r>
            <a:r>
              <a:rPr lang="it-IT" sz="1800" dirty="0" smtClean="0">
                <a:ea typeface="+mn-ea"/>
                <a:cs typeface="+mn-cs"/>
              </a:rPr>
              <a:t> : </a:t>
            </a:r>
            <a:r>
              <a:rPr lang="it-IT" sz="1800" dirty="0" err="1" smtClean="0">
                <a:ea typeface="+mn-ea"/>
                <a:cs typeface="+mn-cs"/>
              </a:rPr>
              <a:t>ρ</a:t>
            </a:r>
            <a:r>
              <a:rPr lang="it-IT" sz="1800" dirty="0" smtClean="0">
                <a:ea typeface="+mn-ea"/>
                <a:cs typeface="+mn-cs"/>
              </a:rPr>
              <a:t> ≈ 2-3 ρ</a:t>
            </a:r>
            <a:r>
              <a:rPr lang="it-IT" sz="1800" baseline="-25000" dirty="0" smtClean="0">
                <a:ea typeface="+mn-ea"/>
                <a:cs typeface="+mn-cs"/>
              </a:rPr>
              <a:t>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it-IT" sz="1800" dirty="0" err="1" smtClean="0">
                <a:ea typeface="+mn-ea"/>
                <a:cs typeface="+mn-cs"/>
              </a:rPr>
              <a:t>Only</a:t>
            </a:r>
            <a:r>
              <a:rPr lang="it-IT" sz="1800" dirty="0" smtClean="0">
                <a:ea typeface="+mn-ea"/>
                <a:cs typeface="+mn-cs"/>
              </a:rPr>
              <a:t> </a:t>
            </a:r>
            <a:r>
              <a:rPr lang="it-IT" sz="1800" dirty="0" err="1" smtClean="0">
                <a:ea typeface="+mn-ea"/>
                <a:cs typeface="+mn-cs"/>
              </a:rPr>
              <a:t>calculations</a:t>
            </a:r>
            <a:r>
              <a:rPr lang="it-IT" sz="1800" dirty="0" smtClean="0">
                <a:ea typeface="+mn-ea"/>
                <a:cs typeface="+mn-cs"/>
              </a:rPr>
              <a:t> with a </a:t>
            </a:r>
            <a:r>
              <a:rPr lang="it-IT" sz="1800" dirty="0" err="1" smtClean="0">
                <a:ea typeface="+mn-ea"/>
                <a:cs typeface="+mn-cs"/>
              </a:rPr>
              <a:t>compression</a:t>
            </a:r>
            <a:r>
              <a:rPr lang="it-IT" sz="1800" dirty="0" smtClean="0">
                <a:ea typeface="+mn-ea"/>
                <a:cs typeface="+mn-cs"/>
              </a:rPr>
              <a:t>  180 ≤ </a:t>
            </a:r>
            <a:r>
              <a:rPr lang="it-IT" sz="1800" i="1" dirty="0" smtClean="0">
                <a:ea typeface="+mn-ea"/>
                <a:cs typeface="+mn-cs"/>
              </a:rPr>
              <a:t>K</a:t>
            </a:r>
            <a:r>
              <a:rPr lang="it-IT" sz="1800" i="1" baseline="-25000" dirty="0">
                <a:ea typeface="+mn-ea"/>
                <a:cs typeface="+mn-cs"/>
              </a:rPr>
              <a:t>0</a:t>
            </a:r>
            <a:r>
              <a:rPr lang="it-IT" sz="1800" baseline="-25000" dirty="0" smtClean="0">
                <a:ea typeface="+mn-ea"/>
                <a:cs typeface="+mn-cs"/>
              </a:rPr>
              <a:t> </a:t>
            </a:r>
            <a:r>
              <a:rPr lang="it-IT" sz="1800" dirty="0" smtClean="0">
                <a:ea typeface="+mn-ea"/>
                <a:cs typeface="+mn-cs"/>
              </a:rPr>
              <a:t>≤ 250 </a:t>
            </a:r>
            <a:r>
              <a:rPr lang="it-IT" sz="1800" dirty="0" err="1" smtClean="0">
                <a:ea typeface="+mn-ea"/>
                <a:cs typeface="+mn-cs"/>
              </a:rPr>
              <a:t>MeV</a:t>
            </a:r>
            <a:r>
              <a:rPr lang="it-IT" sz="1800" dirty="0" smtClean="0">
                <a:ea typeface="+mn-ea"/>
                <a:cs typeface="+mn-cs"/>
              </a:rPr>
              <a:t> can </a:t>
            </a:r>
            <a:r>
              <a:rPr lang="it-IT" sz="1800" dirty="0" err="1" smtClean="0">
                <a:ea typeface="+mn-ea"/>
                <a:cs typeface="+mn-cs"/>
              </a:rPr>
              <a:t>describe</a:t>
            </a:r>
            <a:r>
              <a:rPr lang="it-IT" sz="1800" dirty="0" smtClean="0">
                <a:ea typeface="+mn-ea"/>
                <a:cs typeface="+mn-cs"/>
              </a:rPr>
              <a:t> the data (</a:t>
            </a:r>
            <a:r>
              <a:rPr lang="it-IT" sz="1800" dirty="0" err="1" smtClean="0">
                <a:ea typeface="+mn-ea"/>
                <a:cs typeface="+mn-cs"/>
              </a:rPr>
              <a:t>Fuchs</a:t>
            </a:r>
            <a:r>
              <a:rPr lang="it-IT" sz="1800" dirty="0" smtClean="0">
                <a:ea typeface="+mn-ea"/>
                <a:cs typeface="+mn-cs"/>
              </a:rPr>
              <a:t>, 2001)</a:t>
            </a:r>
            <a:endParaRPr lang="it-IT" sz="1800" dirty="0"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934" y="4340569"/>
            <a:ext cx="2092958" cy="191356"/>
          </a:xfrm>
          <a:prstGeom prst="rect">
            <a:avLst/>
          </a:prstGeom>
        </p:spPr>
      </p:pic>
      <p:sp>
        <p:nvSpPr>
          <p:cNvPr id="20" name="CasellaDiTesto 9"/>
          <p:cNvSpPr txBox="1">
            <a:spLocks noChangeArrowheads="1"/>
          </p:cNvSpPr>
          <p:nvPr/>
        </p:nvSpPr>
        <p:spPr bwMode="auto">
          <a:xfrm>
            <a:off x="1739373" y="6279442"/>
            <a:ext cx="5557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/>
              <a:t>The </a:t>
            </a:r>
            <a:r>
              <a:rPr lang="it-IT" sz="2000" dirty="0" err="1"/>
              <a:t>nuclear</a:t>
            </a:r>
            <a:r>
              <a:rPr lang="it-IT" sz="2000" dirty="0"/>
              <a:t> </a:t>
            </a:r>
            <a:r>
              <a:rPr lang="it-IT" sz="2000" dirty="0" err="1"/>
              <a:t>equation</a:t>
            </a:r>
            <a:r>
              <a:rPr lang="it-IT" sz="2000" dirty="0"/>
              <a:t> of state up to 2-3ρ</a:t>
            </a:r>
            <a:r>
              <a:rPr lang="it-IT" sz="2000" baseline="-25000" dirty="0"/>
              <a:t>0</a:t>
            </a:r>
            <a:r>
              <a:rPr lang="it-IT" sz="2000" dirty="0"/>
              <a:t> 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FF0000"/>
                </a:solidFill>
              </a:rPr>
              <a:t>SOFT !</a:t>
            </a:r>
          </a:p>
        </p:txBody>
      </p:sp>
      <p:pic>
        <p:nvPicPr>
          <p:cNvPr id="8" name="Immagin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53" y="1210734"/>
            <a:ext cx="3139722" cy="7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Flux.jpg" descr="/Users/fiorellaburgio/Documents/INFN2012/Flux.jpg"/>
          <p:cNvPicPr>
            <a:picLocks noGrp="1" noChangeAspect="1"/>
          </p:cNvPicPr>
          <p:nvPr>
            <p:ph sz="half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40" b="-12440"/>
          <a:stretch>
            <a:fillRect/>
          </a:stretch>
        </p:blipFill>
        <p:spPr>
          <a:xfrm>
            <a:off x="4937125" y="1373188"/>
            <a:ext cx="2622550" cy="2938462"/>
          </a:xfrm>
        </p:spPr>
      </p:pic>
      <p:sp>
        <p:nvSpPr>
          <p:cNvPr id="37890" name="Segnaposto contenuto 3"/>
          <p:cNvSpPr>
            <a:spLocks noGrp="1"/>
          </p:cNvSpPr>
          <p:nvPr>
            <p:ph sz="half" idx="2"/>
          </p:nvPr>
        </p:nvSpPr>
        <p:spPr>
          <a:xfrm>
            <a:off x="317500" y="1654175"/>
            <a:ext cx="4038600" cy="2193925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it-IT" sz="1400">
                <a:latin typeface="Comic Sans MS" charset="0"/>
              </a:rPr>
              <a:t>Transverse flow measurements  in Au + Au collisions at  E/A=0.5 to 10 GeV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it-IT" sz="1400">
                <a:latin typeface="Comic Sans MS" charset="0"/>
              </a:rPr>
              <a:t>Pressure determined from simulations based on the  Boltzmann-Uehling Uhlenbeck  transport theory</a:t>
            </a:r>
          </a:p>
          <a:p>
            <a:pPr>
              <a:buClr>
                <a:srgbClr val="FFFF00"/>
              </a:buClr>
              <a:buFontTx/>
              <a:buChar char="•"/>
            </a:pPr>
            <a:endParaRPr lang="it-IT" sz="1400">
              <a:solidFill>
                <a:srgbClr val="FF0000"/>
              </a:solidFill>
              <a:latin typeface="Comic Sans MS" charset="0"/>
            </a:endParaRPr>
          </a:p>
          <a:p>
            <a:pPr>
              <a:buClr>
                <a:srgbClr val="FFFF00"/>
              </a:buClr>
              <a:buFontTx/>
              <a:buChar char="•"/>
            </a:pPr>
            <a:endParaRPr lang="it-IT" sz="1400">
              <a:solidFill>
                <a:srgbClr val="FF0000"/>
              </a:solidFill>
              <a:latin typeface="Comic Sans MS" charset="0"/>
            </a:endParaRPr>
          </a:p>
        </p:txBody>
      </p:sp>
      <p:pic>
        <p:nvPicPr>
          <p:cNvPr id="37891" name="Tit_Science.jpg" descr="/Users/fiorellaburgio/Documents/INFN2012/Tit_Science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19088"/>
            <a:ext cx="48672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Eos_Dan.jpg" descr="/Users/fiorellaburgio/Documents/INFN2012/Eos_Dan.jp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0" y="3537478"/>
            <a:ext cx="3195633" cy="2530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24438" y="558800"/>
            <a:ext cx="1997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Science </a:t>
            </a:r>
            <a:r>
              <a:rPr lang="it-IT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298</a:t>
            </a:r>
            <a:r>
              <a:rPr lang="it-IT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1592 (2002)</a:t>
            </a:r>
          </a:p>
        </p:txBody>
      </p:sp>
      <p:pic>
        <p:nvPicPr>
          <p:cNvPr id="37894" name="Immagine 11" descr="infnlogo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135258" y="4543775"/>
            <a:ext cx="44370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	  </a:t>
            </a:r>
            <a:r>
              <a:rPr lang="it-IT" sz="2000" b="1" dirty="0" smtClean="0">
                <a:solidFill>
                  <a:srgbClr val="FFFF00"/>
                </a:solidFill>
                <a:latin typeface="+mn-lt"/>
                <a:ea typeface="+mn-ea"/>
                <a:cs typeface="Chalkboard"/>
              </a:rPr>
              <a:t>Flow </a:t>
            </a:r>
            <a:r>
              <a:rPr lang="it-IT" sz="2000" b="1" dirty="0">
                <a:solidFill>
                  <a:srgbClr val="FFFF00"/>
                </a:solidFill>
                <a:latin typeface="+mn-lt"/>
                <a:ea typeface="+mn-ea"/>
                <a:cs typeface="Chalkboard"/>
              </a:rPr>
              <a:t>data </a:t>
            </a:r>
            <a:r>
              <a:rPr lang="it-IT" sz="2000" b="1" dirty="0" err="1">
                <a:solidFill>
                  <a:srgbClr val="FFFF00"/>
                </a:solidFill>
                <a:latin typeface="+mn-lt"/>
                <a:ea typeface="+mn-ea"/>
                <a:cs typeface="Chalkboard"/>
              </a:rPr>
              <a:t>exclude</a:t>
            </a:r>
            <a:r>
              <a:rPr lang="it-IT" sz="2000" b="1" dirty="0">
                <a:solidFill>
                  <a:srgbClr val="FFFF00"/>
                </a:solidFill>
                <a:latin typeface="+mn-lt"/>
                <a:ea typeface="+mn-ea"/>
                <a:cs typeface="Chalkboard"/>
              </a:rPr>
              <a:t> 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err="1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very</a:t>
            </a:r>
            <a:r>
              <a:rPr lang="it-IT" sz="2000" dirty="0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 repulsive </a:t>
            </a:r>
            <a:r>
              <a:rPr lang="it-IT" sz="2000" dirty="0" err="1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equations</a:t>
            </a:r>
            <a:r>
              <a:rPr lang="it-IT" sz="2000" dirty="0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 of state,</a:t>
            </a:r>
          </a:p>
          <a:p>
            <a:pPr marL="342900" indent="-342900" eaLnBrk="0" fontAlgn="auto" hangingPunct="0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it-IT" sz="2000" dirty="0" err="1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very</a:t>
            </a:r>
            <a:r>
              <a:rPr lang="it-IT" sz="2000" dirty="0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 soft </a:t>
            </a:r>
            <a:r>
              <a:rPr lang="it-IT" sz="2000" dirty="0" err="1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EoS</a:t>
            </a:r>
            <a:r>
              <a:rPr lang="it-IT" sz="2000" dirty="0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 </a:t>
            </a:r>
            <a:r>
              <a:rPr lang="it-IT" sz="2000" dirty="0" smtClean="0">
                <a:solidFill>
                  <a:srgbClr val="FFFFFF"/>
                </a:solidFill>
                <a:latin typeface="+mn-lt"/>
                <a:ea typeface="+mn-ea"/>
                <a:cs typeface="Chalkboard"/>
              </a:rPr>
              <a:t>(e.g. Fermi gas)</a:t>
            </a:r>
            <a:endParaRPr lang="it-IT" sz="2000" baseline="-25000" dirty="0">
              <a:solidFill>
                <a:srgbClr val="FFFFFF"/>
              </a:solidFill>
              <a:latin typeface="+mn-lt"/>
              <a:ea typeface="Lucida Grande"/>
              <a:cs typeface="Lucida Grande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Lucida Grande"/>
                <a:ea typeface="Lucida Grande"/>
                <a:cs typeface="Lucida Grande"/>
              </a:rPr>
              <a:t>	</a:t>
            </a:r>
            <a:endParaRPr lang="it-IT" sz="2000" dirty="0">
              <a:solidFill>
                <a:srgbClr val="FFFFFF"/>
              </a:solidFill>
              <a:latin typeface="+mn-lt"/>
              <a:ea typeface="+mn-ea"/>
              <a:cs typeface="Chalkboard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C040F-2DEB-9249-90CE-6B74650AEF67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lat.tiff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" r="220"/>
          <a:stretch/>
        </p:blipFill>
        <p:spPr>
          <a:xfrm>
            <a:off x="574695" y="826066"/>
            <a:ext cx="4123253" cy="31166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5" name="Immagine 4" descr="infn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198036" y="5419552"/>
            <a:ext cx="58791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200" dirty="0" err="1"/>
              <a:t>Several</a:t>
            </a:r>
            <a:r>
              <a:rPr lang="it-IT" sz="3200" dirty="0"/>
              <a:t>  </a:t>
            </a:r>
            <a:r>
              <a:rPr lang="it-IT" sz="3200" dirty="0" smtClean="0"/>
              <a:t>soft </a:t>
            </a:r>
            <a:r>
              <a:rPr lang="it-IT" sz="3200" dirty="0" err="1" smtClean="0"/>
              <a:t>EoS</a:t>
            </a:r>
            <a:r>
              <a:rPr lang="it-IT" sz="3200" dirty="0" smtClean="0"/>
              <a:t> </a:t>
            </a:r>
            <a:r>
              <a:rPr lang="it-IT" sz="3200" dirty="0"/>
              <a:t>are </a:t>
            </a:r>
            <a:r>
              <a:rPr lang="it-IT" sz="3200" dirty="0">
                <a:solidFill>
                  <a:srgbClr val="FF0000"/>
                </a:solidFill>
              </a:rPr>
              <a:t>EXCLUDED !</a:t>
            </a:r>
          </a:p>
        </p:txBody>
      </p:sp>
      <p:sp>
        <p:nvSpPr>
          <p:cNvPr id="44041" name="CasellaDiTesto 3"/>
          <p:cNvSpPr txBox="1">
            <a:spLocks noChangeArrowheads="1"/>
          </p:cNvSpPr>
          <p:nvPr/>
        </p:nvSpPr>
        <p:spPr bwMode="auto">
          <a:xfrm>
            <a:off x="1024412" y="399730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dirty="0"/>
              <a:t>Compilation by </a:t>
            </a:r>
            <a:r>
              <a:rPr lang="it-IT" sz="1800" dirty="0" err="1"/>
              <a:t>Jim</a:t>
            </a:r>
            <a:r>
              <a:rPr lang="it-IT" sz="1800" dirty="0"/>
              <a:t> </a:t>
            </a:r>
            <a:r>
              <a:rPr lang="it-IT" sz="1800" dirty="0" err="1"/>
              <a:t>Lattimer</a:t>
            </a:r>
            <a:endParaRPr lang="it-IT" sz="180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6AB4-54B1-8442-8FC1-57B327DC67D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5348111" y="399730"/>
            <a:ext cx="246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Science 340 (6131), 2013 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6" name="Screen Shot 2014-09-11 at 12.12.19 PM.png" descr="/Users/fiorellaburgio/Documents/Erice 2014/Screen Shot 2014-09-11 at 12.12.19 PM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18" y="776105"/>
            <a:ext cx="3319092" cy="4713111"/>
          </a:xfrm>
          <a:prstGeom prst="rect">
            <a:avLst/>
          </a:prstGeom>
        </p:spPr>
      </p:pic>
      <p:pic>
        <p:nvPicPr>
          <p:cNvPr id="19" name="Immagin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333" y="4277783"/>
            <a:ext cx="1382887" cy="145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35050"/>
            <a:ext cx="4038600" cy="5018088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>
                <a:solidFill>
                  <a:srgbClr val="FF0000"/>
                </a:solidFill>
                <a:latin typeface="Chalkboard"/>
                <a:ea typeface="+mn-ea"/>
                <a:cs typeface="Chalkboard"/>
              </a:rPr>
              <a:t>Outer </a:t>
            </a:r>
            <a:r>
              <a:rPr lang="it-IT" b="1" dirty="0" err="1" smtClean="0">
                <a:solidFill>
                  <a:srgbClr val="FF0000"/>
                </a:solidFill>
                <a:latin typeface="Chalkboard"/>
                <a:ea typeface="+mn-ea"/>
                <a:cs typeface="Chalkboard"/>
              </a:rPr>
              <a:t>crust</a:t>
            </a:r>
            <a:r>
              <a:rPr lang="it-IT" b="1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 </a:t>
            </a:r>
            <a:r>
              <a:rPr lang="it-IT" baseline="30000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56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Fe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ions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immersed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in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an 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electron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gas,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as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in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normal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metals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b="1" dirty="0">
              <a:solidFill>
                <a:srgbClr val="FFFFFF"/>
              </a:solidFill>
              <a:latin typeface="Chalkboard"/>
              <a:ea typeface="+mn-ea"/>
              <a:cs typeface="Chalkboar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Inner </a:t>
            </a:r>
            <a:r>
              <a:rPr lang="it-IT" b="1" dirty="0" err="1" smtClean="0">
                <a:solidFill>
                  <a:srgbClr val="FF0000"/>
                </a:solidFill>
                <a:latin typeface="Comic Sans MS" charset="0"/>
                <a:ea typeface="+mn-ea"/>
                <a:cs typeface="+mn-cs"/>
              </a:rPr>
              <a:t>crust</a:t>
            </a:r>
            <a:r>
              <a:rPr lang="it-IT" dirty="0" smtClean="0">
                <a:solidFill>
                  <a:srgbClr val="000000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Neutron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gas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in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chemical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equilibrium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with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electrons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and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ions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Ions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get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very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neutron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rich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,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until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the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neutrons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drip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from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nuclei.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Nuclear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matter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from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drip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point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(4x10</a:t>
            </a:r>
            <a:r>
              <a:rPr lang="it-IT" baseline="30000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11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g/cc) 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up to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about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half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the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saturation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density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0000"/>
              </a:solidFill>
              <a:latin typeface="Chalkboard"/>
              <a:ea typeface="+mn-ea"/>
              <a:cs typeface="Chalkboar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Chalkboard"/>
                <a:ea typeface="+mn-ea"/>
                <a:cs typeface="Chalkboard"/>
              </a:rPr>
              <a:t>Outer core</a:t>
            </a:r>
            <a:r>
              <a:rPr lang="it-IT" sz="3200" b="1" dirty="0" smtClean="0">
                <a:solidFill>
                  <a:srgbClr val="000000"/>
                </a:solidFill>
                <a:latin typeface="Comic Sans MS" charset="0"/>
                <a:ea typeface="+mn-ea"/>
                <a:cs typeface="+mn-cs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Asymmetric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nuclear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matter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above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saturation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Mainly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composed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by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neutrons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,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protons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,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electrons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and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muons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Its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exact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composition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depends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on the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nuclear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matter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Equation of State (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EoS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3200" b="1" dirty="0" smtClean="0">
              <a:solidFill>
                <a:srgbClr val="000000"/>
              </a:solidFill>
              <a:latin typeface="Comic Sans MS" charset="0"/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latin typeface="Chalkboard"/>
                <a:ea typeface="+mn-ea"/>
                <a:cs typeface="Chalkboard"/>
              </a:rPr>
              <a:t>Inner core</a:t>
            </a:r>
            <a:r>
              <a:rPr lang="it-IT" dirty="0">
                <a:solidFill>
                  <a:srgbClr val="000000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smtClean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The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most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unknown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region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“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Exotic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matter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” .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Hyperons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.  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Kaons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?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Pions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?  </a:t>
            </a:r>
            <a:r>
              <a:rPr lang="it-IT" dirty="0" err="1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Quarks</a:t>
            </a:r>
            <a:r>
              <a:rPr lang="it-IT" dirty="0">
                <a:solidFill>
                  <a:srgbClr val="FFFFFF"/>
                </a:solidFill>
                <a:latin typeface="Chalkboard"/>
                <a:ea typeface="+mn-ea"/>
                <a:cs typeface="Chalkboard"/>
              </a:rPr>
              <a:t>  ?  </a:t>
            </a:r>
            <a:r>
              <a:rPr lang="it-IT" dirty="0">
                <a:solidFill>
                  <a:srgbClr val="000000"/>
                </a:solidFill>
                <a:latin typeface="Chalkboard"/>
                <a:ea typeface="+mn-ea"/>
                <a:cs typeface="Chalkboard"/>
              </a:rPr>
              <a:t>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>
              <a:ea typeface="+mn-ea"/>
              <a:cs typeface="+mn-cs"/>
            </a:endParaRPr>
          </a:p>
        </p:txBody>
      </p:sp>
      <p:pic>
        <p:nvPicPr>
          <p:cNvPr id="5" name="NStar_l.gif" descr="/Users/fiorellaburgio/Documents/INFN2012/NStar_l.gif"/>
          <p:cNvPicPr>
            <a:picLocks noGrp="1" noChangeAspect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" r="-193"/>
          <a:stretch>
            <a:fillRect/>
          </a:stretch>
        </p:blipFill>
        <p:spPr>
          <a:xfrm>
            <a:off x="4592740" y="910280"/>
            <a:ext cx="3874883" cy="4342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1987" name="CasellaDiTesto 1"/>
          <p:cNvSpPr txBox="1">
            <a:spLocks noChangeArrowheads="1"/>
          </p:cNvSpPr>
          <p:nvPr/>
        </p:nvSpPr>
        <p:spPr bwMode="auto">
          <a:xfrm rot="5400000">
            <a:off x="6952457" y="3083719"/>
            <a:ext cx="357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>
                <a:solidFill>
                  <a:srgbClr val="FFFFFF"/>
                </a:solidFill>
              </a:rPr>
              <a:t> by Dany Page, UNAM Mexico City</a:t>
            </a:r>
          </a:p>
        </p:txBody>
      </p:sp>
      <p:sp>
        <p:nvSpPr>
          <p:cNvPr id="41988" name="CasellaDiTesto 5"/>
          <p:cNvSpPr txBox="1">
            <a:spLocks noChangeArrowheads="1"/>
          </p:cNvSpPr>
          <p:nvPr/>
        </p:nvSpPr>
        <p:spPr bwMode="auto">
          <a:xfrm>
            <a:off x="1192213" y="487363"/>
            <a:ext cx="1928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u="sng">
                <a:solidFill>
                  <a:srgbClr val="FFFF00"/>
                </a:solidFill>
              </a:rPr>
              <a:t>Four main layers</a:t>
            </a:r>
          </a:p>
        </p:txBody>
      </p:sp>
      <p:pic>
        <p:nvPicPr>
          <p:cNvPr id="41989" name="Immagine 6" descr="infn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133E8-8EC4-0D43-9FA8-4C716EF0507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09222" y="310454"/>
            <a:ext cx="7239000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/>
              <a:t>“</a:t>
            </a:r>
            <a:r>
              <a:rPr lang="it-IT" sz="2400" u="sng" dirty="0" err="1" smtClean="0"/>
              <a:t>Recipe</a:t>
            </a:r>
            <a:r>
              <a:rPr lang="it-IT" sz="2400" u="sng" dirty="0" smtClean="0"/>
              <a:t>” for </a:t>
            </a:r>
            <a:r>
              <a:rPr lang="it-IT" sz="2400" u="sng" dirty="0" err="1" smtClean="0"/>
              <a:t>neutron</a:t>
            </a:r>
            <a:r>
              <a:rPr lang="it-IT" sz="2400" u="sng" dirty="0" smtClean="0"/>
              <a:t> star </a:t>
            </a:r>
            <a:r>
              <a:rPr lang="it-IT" sz="2400" u="sng" dirty="0" err="1" smtClean="0"/>
              <a:t>structure</a:t>
            </a:r>
            <a:r>
              <a:rPr lang="it-IT" sz="2400" u="sng" dirty="0" smtClean="0"/>
              <a:t> </a:t>
            </a:r>
            <a:r>
              <a:rPr lang="it-IT" sz="2400" u="sng" dirty="0" err="1" smtClean="0"/>
              <a:t>calculation</a:t>
            </a:r>
            <a:r>
              <a:rPr lang="it-IT" sz="2400" u="sng" dirty="0" smtClean="0"/>
              <a:t> :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Energy </a:t>
            </a:r>
            <a:r>
              <a:rPr lang="it-IT" dirty="0" err="1" smtClean="0"/>
              <a:t>density</a:t>
            </a:r>
            <a:r>
              <a:rPr lang="it-IT" dirty="0" smtClean="0"/>
              <a:t> : </a:t>
            </a:r>
          </a:p>
          <a:p>
            <a:r>
              <a:rPr lang="it-IT" dirty="0"/>
              <a:t>	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Chemical</a:t>
            </a:r>
            <a:r>
              <a:rPr lang="it-IT" dirty="0" smtClean="0"/>
              <a:t> </a:t>
            </a:r>
            <a:r>
              <a:rPr lang="it-IT" dirty="0" err="1" smtClean="0"/>
              <a:t>potentials</a:t>
            </a:r>
            <a:r>
              <a:rPr lang="it-IT" dirty="0" smtClean="0"/>
              <a:t> : 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Beta-</a:t>
            </a:r>
            <a:r>
              <a:rPr lang="it-IT" dirty="0" err="1" smtClean="0"/>
              <a:t>equilibrium</a:t>
            </a:r>
            <a:r>
              <a:rPr lang="it-IT" dirty="0" smtClean="0"/>
              <a:t> :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Charge</a:t>
            </a:r>
            <a:r>
              <a:rPr lang="it-IT" dirty="0" smtClean="0"/>
              <a:t> </a:t>
            </a:r>
            <a:r>
              <a:rPr lang="it-IT" dirty="0" err="1" smtClean="0"/>
              <a:t>neutrality</a:t>
            </a:r>
            <a:r>
              <a:rPr lang="it-IT" dirty="0" smtClean="0"/>
              <a:t> :</a:t>
            </a:r>
          </a:p>
          <a:p>
            <a:endParaRPr lang="it-IT" dirty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Composition</a:t>
            </a:r>
            <a:r>
              <a:rPr lang="it-IT" dirty="0" smtClean="0"/>
              <a:t> :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Equation of state :</a:t>
            </a:r>
          </a:p>
          <a:p>
            <a:endParaRPr lang="it-IT" dirty="0"/>
          </a:p>
          <a:p>
            <a:r>
              <a:rPr lang="it-IT" dirty="0" smtClean="0"/>
              <a:t>	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TOV </a:t>
            </a:r>
            <a:r>
              <a:rPr lang="it-IT" dirty="0" err="1" smtClean="0"/>
              <a:t>equations</a:t>
            </a:r>
            <a:r>
              <a:rPr lang="it-IT" dirty="0" smtClean="0"/>
              <a:t> :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</a:t>
            </a:r>
          </a:p>
          <a:p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err="1" smtClean="0"/>
              <a:t>Structure</a:t>
            </a:r>
            <a:r>
              <a:rPr lang="it-IT" dirty="0" smtClean="0"/>
              <a:t> of the star :</a:t>
            </a:r>
            <a:endParaRPr lang="it-IT" dirty="0"/>
          </a:p>
        </p:txBody>
      </p:sp>
      <p:pic>
        <p:nvPicPr>
          <p:cNvPr id="3" name="Immagin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2" y="1484494"/>
            <a:ext cx="776111" cy="472415"/>
          </a:xfrm>
          <a:prstGeom prst="rect">
            <a:avLst/>
          </a:prstGeom>
        </p:spPr>
      </p:pic>
      <p:pic>
        <p:nvPicPr>
          <p:cNvPr id="5" name="Immagin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22" y="2147012"/>
            <a:ext cx="1992489" cy="256844"/>
          </a:xfrm>
          <a:prstGeom prst="rect">
            <a:avLst/>
          </a:prstGeom>
        </p:spPr>
      </p:pic>
      <p:pic>
        <p:nvPicPr>
          <p:cNvPr id="6" name="Immagin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95" y="2623263"/>
            <a:ext cx="1050572" cy="452733"/>
          </a:xfrm>
          <a:prstGeom prst="rect">
            <a:avLst/>
          </a:prstGeom>
        </p:spPr>
      </p:pic>
      <p:pic>
        <p:nvPicPr>
          <p:cNvPr id="7" name="Immagin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20" y="3292834"/>
            <a:ext cx="532695" cy="262796"/>
          </a:xfrm>
          <a:prstGeom prst="rect">
            <a:avLst/>
          </a:prstGeom>
        </p:spPr>
      </p:pic>
      <p:pic>
        <p:nvPicPr>
          <p:cNvPr id="8" name="Immagin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22" y="3643119"/>
            <a:ext cx="2354439" cy="503239"/>
          </a:xfrm>
          <a:prstGeom prst="rect">
            <a:avLst/>
          </a:prstGeom>
        </p:spPr>
      </p:pic>
      <p:pic>
        <p:nvPicPr>
          <p:cNvPr id="9" name="Immagin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82" y="5909476"/>
            <a:ext cx="2010129" cy="308609"/>
          </a:xfrm>
          <a:prstGeom prst="rect">
            <a:avLst/>
          </a:prstGeom>
        </p:spPr>
      </p:pic>
      <p:pic>
        <p:nvPicPr>
          <p:cNvPr id="11" name="Immagine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23" y="4327168"/>
            <a:ext cx="3697099" cy="1112778"/>
          </a:xfrm>
          <a:prstGeom prst="rect">
            <a:avLst/>
          </a:prstGeom>
        </p:spPr>
      </p:pic>
      <p:sp>
        <p:nvSpPr>
          <p:cNvPr id="12" name="Parentesi graffa aperta 11"/>
          <p:cNvSpPr/>
          <p:nvPr/>
        </p:nvSpPr>
        <p:spPr>
          <a:xfrm>
            <a:off x="3612444" y="4270724"/>
            <a:ext cx="338679" cy="1274946"/>
          </a:xfrm>
          <a:prstGeom prst="leftBrace">
            <a:avLst/>
          </a:prstGeom>
          <a:ln>
            <a:solidFill>
              <a:srgbClr val="FFFF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00"/>
              </a:solidFill>
            </a:endParaRPr>
          </a:p>
        </p:txBody>
      </p:sp>
      <p:pic>
        <p:nvPicPr>
          <p:cNvPr id="10" name="Immagine 9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26" y="1013177"/>
            <a:ext cx="4311650" cy="299074"/>
          </a:xfrm>
          <a:prstGeom prst="rect">
            <a:avLst/>
          </a:prstGeom>
        </p:spPr>
      </p:pic>
      <p:pic>
        <p:nvPicPr>
          <p:cNvPr id="13" name="Immagine 1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13" y="1776341"/>
            <a:ext cx="1904993" cy="962684"/>
          </a:xfrm>
          <a:prstGeom prst="rect">
            <a:avLst/>
          </a:prstGeom>
          <a:solidFill>
            <a:schemeClr val="tx1"/>
          </a:solidFill>
          <a:ln>
            <a:solidFill>
              <a:srgbClr val="FF6600"/>
            </a:solidFill>
          </a:ln>
        </p:spPr>
      </p:pic>
      <p:cxnSp>
        <p:nvCxnSpPr>
          <p:cNvPr id="15" name="Connettore 2 14"/>
          <p:cNvCxnSpPr/>
          <p:nvPr/>
        </p:nvCxnSpPr>
        <p:spPr>
          <a:xfrm flipV="1">
            <a:off x="5969000" y="1818674"/>
            <a:ext cx="361950" cy="455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5969000" y="2259900"/>
            <a:ext cx="361950" cy="5779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241779" y="6312099"/>
            <a:ext cx="732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6600"/>
                </a:solidFill>
              </a:rPr>
              <a:t>Need</a:t>
            </a:r>
            <a:r>
              <a:rPr lang="it-IT" sz="2400" dirty="0" smtClean="0">
                <a:solidFill>
                  <a:srgbClr val="FF6600"/>
                </a:solidFill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</a:rPr>
              <a:t>theoretical</a:t>
            </a:r>
            <a:r>
              <a:rPr lang="it-IT" sz="2400" dirty="0" smtClean="0">
                <a:solidFill>
                  <a:srgbClr val="FF6600"/>
                </a:solidFill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</a:rPr>
              <a:t>method</a:t>
            </a:r>
            <a:r>
              <a:rPr lang="it-IT" sz="2400" dirty="0" smtClean="0">
                <a:solidFill>
                  <a:srgbClr val="FF6600"/>
                </a:solidFill>
              </a:rPr>
              <a:t> to </a:t>
            </a:r>
            <a:r>
              <a:rPr lang="it-IT" sz="2400" dirty="0" err="1" smtClean="0">
                <a:solidFill>
                  <a:srgbClr val="FF6600"/>
                </a:solidFill>
              </a:rPr>
              <a:t>calculate</a:t>
            </a:r>
            <a:r>
              <a:rPr lang="it-IT" sz="2400" dirty="0" smtClean="0">
                <a:solidFill>
                  <a:srgbClr val="FF6600"/>
                </a:solidFill>
              </a:rPr>
              <a:t> the </a:t>
            </a:r>
            <a:r>
              <a:rPr lang="it-IT" sz="2400" dirty="0" err="1" smtClean="0">
                <a:solidFill>
                  <a:srgbClr val="FF6600"/>
                </a:solidFill>
              </a:rPr>
              <a:t>energy</a:t>
            </a:r>
            <a:r>
              <a:rPr lang="it-IT" sz="2400" dirty="0" smtClean="0">
                <a:solidFill>
                  <a:srgbClr val="FF6600"/>
                </a:solidFill>
              </a:rPr>
              <a:t> </a:t>
            </a:r>
            <a:r>
              <a:rPr lang="it-IT" sz="2400" dirty="0" err="1" smtClean="0">
                <a:solidFill>
                  <a:srgbClr val="FF6600"/>
                </a:solidFill>
              </a:rPr>
              <a:t>density</a:t>
            </a:r>
            <a:endParaRPr lang="it-IT" sz="2400" dirty="0">
              <a:solidFill>
                <a:srgbClr val="FF6600"/>
              </a:solidFill>
            </a:endParaRPr>
          </a:p>
        </p:txBody>
      </p:sp>
      <p:sp>
        <p:nvSpPr>
          <p:cNvPr id="20" name="Freccia circolare a destra 19"/>
          <p:cNvSpPr/>
          <p:nvPr/>
        </p:nvSpPr>
        <p:spPr>
          <a:xfrm>
            <a:off x="239889" y="6312098"/>
            <a:ext cx="762000" cy="461666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112713" y="1158875"/>
            <a:ext cx="555793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buFont typeface="Arial" charset="0"/>
              <a:buChar char="•"/>
            </a:pPr>
            <a:r>
              <a:rPr lang="it-IT" sz="2000" dirty="0" err="1">
                <a:solidFill>
                  <a:srgbClr val="FFFFFF"/>
                </a:solidFill>
                <a:latin typeface="Chalkboard" charset="0"/>
                <a:cs typeface="Chalkboard" charset="0"/>
              </a:rPr>
              <a:t>Bethe-Goldstone</a:t>
            </a:r>
            <a:r>
              <a:rPr lang="it-IT" sz="2000" dirty="0">
                <a:solidFill>
                  <a:srgbClr val="FFFFFF"/>
                </a:solidFill>
                <a:latin typeface="Chalkboard" charset="0"/>
                <a:cs typeface="Chalkboard" charset="0"/>
              </a:rPr>
              <a:t> </a:t>
            </a:r>
            <a:r>
              <a:rPr lang="it-IT" sz="2000" dirty="0" err="1">
                <a:solidFill>
                  <a:srgbClr val="FFFFFF"/>
                </a:solidFill>
                <a:latin typeface="Chalkboard" charset="0"/>
                <a:cs typeface="Chalkboard" charset="0"/>
              </a:rPr>
              <a:t>equation</a:t>
            </a:r>
            <a:r>
              <a:rPr lang="it-IT" sz="2000" dirty="0">
                <a:solidFill>
                  <a:srgbClr val="FFFFFF"/>
                </a:solidFill>
                <a:latin typeface="Chalkboard" charset="0"/>
                <a:cs typeface="Chalkboard" charset="0"/>
              </a:rPr>
              <a:t> for the G-</a:t>
            </a:r>
            <a:r>
              <a:rPr lang="it-IT" sz="2000" dirty="0" err="1" smtClean="0">
                <a:solidFill>
                  <a:srgbClr val="FFFFFF"/>
                </a:solidFill>
                <a:latin typeface="Chalkboard" charset="0"/>
                <a:cs typeface="Chalkboard" charset="0"/>
              </a:rPr>
              <a:t>matrix</a:t>
            </a:r>
            <a:r>
              <a:rPr lang="it-IT" sz="2000" dirty="0" smtClean="0">
                <a:solidFill>
                  <a:srgbClr val="000000"/>
                </a:solidFill>
                <a:latin typeface="Chalkboard" charset="0"/>
                <a:cs typeface="Chalkboard" charset="0"/>
              </a:rPr>
              <a:t>                  </a:t>
            </a:r>
            <a:endParaRPr lang="it-IT" sz="2000" dirty="0">
              <a:solidFill>
                <a:srgbClr val="000000"/>
              </a:solidFill>
              <a:latin typeface="Chalkboard" charset="0"/>
              <a:cs typeface="Chalkboard" charset="0"/>
            </a:endParaRPr>
          </a:p>
        </p:txBody>
      </p:sp>
      <p:pic>
        <p:nvPicPr>
          <p:cNvPr id="49155" name="Immagine 16" descr="latex-image-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" y="1673225"/>
            <a:ext cx="4571631" cy="171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Immagine 12" descr="infn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6067425"/>
            <a:ext cx="773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8227-CF84-A34C-A9CC-B12E02F3974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76238" y="211319"/>
            <a:ext cx="8337550" cy="621237"/>
          </a:xfrm>
          <a:prstGeom prst="rect">
            <a:avLst/>
          </a:prstGeom>
          <a:ln/>
        </p:spPr>
        <p:txBody>
          <a:bodyPr lIns="90000" tIns="46800" rIns="90000" b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FFFF00"/>
              </a:buClr>
              <a:buSzPct val="100000"/>
              <a:buFont typeface="Comic Sans MS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u="sng" dirty="0" smtClean="0">
                <a:solidFill>
                  <a:srgbClr val="FFFF00"/>
                </a:solidFill>
                <a:latin typeface="Comic Sans MS" charset="0"/>
              </a:rPr>
              <a:t>The </a:t>
            </a:r>
            <a:r>
              <a:rPr lang="en-GB" sz="2000" u="sng" dirty="0" err="1" smtClean="0">
                <a:solidFill>
                  <a:srgbClr val="FFFF00"/>
                </a:solidFill>
                <a:latin typeface="Comic Sans MS" charset="0"/>
              </a:rPr>
              <a:t>Brueckner</a:t>
            </a:r>
            <a:r>
              <a:rPr lang="en-GB" sz="2000" u="sng" dirty="0" smtClean="0">
                <a:solidFill>
                  <a:srgbClr val="FFFF00"/>
                </a:solidFill>
                <a:latin typeface="Comic Sans MS" charset="0"/>
              </a:rPr>
              <a:t>-Bethe-Goldstone theory of Nuclear Matter</a:t>
            </a:r>
            <a:r>
              <a:rPr lang="en-GB" sz="2200" dirty="0" smtClean="0">
                <a:solidFill>
                  <a:srgbClr val="FFFF00"/>
                </a:solidFill>
              </a:rPr>
              <a:t> </a:t>
            </a:r>
            <a:endParaRPr lang="en-GB" sz="2200" dirty="0">
              <a:solidFill>
                <a:srgbClr val="FFFF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45662" y="2202577"/>
            <a:ext cx="259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self-</a:t>
            </a:r>
            <a:r>
              <a:rPr lang="it-IT" dirty="0" err="1" smtClean="0">
                <a:solidFill>
                  <a:srgbClr val="FFFF00"/>
                </a:solidFill>
              </a:rPr>
              <a:t>consistent</a:t>
            </a:r>
            <a:r>
              <a:rPr lang="it-IT" dirty="0" smtClean="0">
                <a:solidFill>
                  <a:srgbClr val="FFFF00"/>
                </a:solidFill>
              </a:rPr>
              <a:t> procedure 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604207" y="1661965"/>
            <a:ext cx="2290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err="1" smtClean="0"/>
              <a:t>parameter</a:t>
            </a:r>
            <a:r>
              <a:rPr lang="it-IT" u="sng" dirty="0" smtClean="0"/>
              <a:t> free </a:t>
            </a:r>
            <a:r>
              <a:rPr lang="it-IT" u="sng" dirty="0" err="1" smtClean="0"/>
              <a:t>theory</a:t>
            </a:r>
            <a:r>
              <a:rPr lang="it-IT" u="sng" dirty="0" smtClean="0"/>
              <a:t> </a:t>
            </a:r>
            <a:endParaRPr lang="it-IT" u="sng" dirty="0"/>
          </a:p>
        </p:txBody>
      </p:sp>
      <p:sp>
        <p:nvSpPr>
          <p:cNvPr id="25" name="Parentesi graffa chiusa 24"/>
          <p:cNvSpPr/>
          <p:nvPr/>
        </p:nvSpPr>
        <p:spPr>
          <a:xfrm>
            <a:off x="5150552" y="1673225"/>
            <a:ext cx="352777" cy="1477963"/>
          </a:xfrm>
          <a:prstGeom prst="rightBrac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Immagine 2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4717341"/>
            <a:ext cx="5693833" cy="97491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201262" y="4169787"/>
            <a:ext cx="5993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t-IT" dirty="0" err="1" smtClean="0"/>
              <a:t>Results</a:t>
            </a:r>
            <a:r>
              <a:rPr lang="it-IT" dirty="0" smtClean="0"/>
              <a:t> :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density</a:t>
            </a:r>
            <a:r>
              <a:rPr lang="it-IT" dirty="0" smtClean="0"/>
              <a:t>, </a:t>
            </a:r>
            <a:r>
              <a:rPr lang="it-IT" dirty="0" smtClean="0"/>
              <a:t>s.p. </a:t>
            </a:r>
            <a:r>
              <a:rPr lang="it-IT" dirty="0" err="1" smtClean="0"/>
              <a:t>properties</a:t>
            </a:r>
            <a:r>
              <a:rPr lang="it-IT" dirty="0" smtClean="0"/>
              <a:t>, cross </a:t>
            </a:r>
            <a:r>
              <a:rPr lang="it-IT" dirty="0" err="1" smtClean="0"/>
              <a:t>sections</a:t>
            </a:r>
            <a:r>
              <a:rPr lang="it-IT" dirty="0" smtClean="0"/>
              <a:t>, .....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973671" y="6081882"/>
            <a:ext cx="713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K. A. </a:t>
            </a:r>
            <a:r>
              <a:rPr lang="it-IT" dirty="0" err="1" smtClean="0">
                <a:solidFill>
                  <a:srgbClr val="FFFF00"/>
                </a:solidFill>
              </a:rPr>
              <a:t>Brueckner</a:t>
            </a:r>
            <a:r>
              <a:rPr lang="it-IT" dirty="0" smtClean="0">
                <a:solidFill>
                  <a:srgbClr val="FFFF00"/>
                </a:solidFill>
              </a:rPr>
              <a:t>, and </a:t>
            </a:r>
            <a:r>
              <a:rPr lang="it-IT" dirty="0" err="1" smtClean="0">
                <a:solidFill>
                  <a:srgbClr val="FFFF00"/>
                </a:solidFill>
              </a:rPr>
              <a:t>J</a:t>
            </a:r>
            <a:r>
              <a:rPr lang="it-IT" dirty="0" smtClean="0">
                <a:solidFill>
                  <a:srgbClr val="FFFF00"/>
                </a:solidFill>
              </a:rPr>
              <a:t>. L. </a:t>
            </a:r>
            <a:r>
              <a:rPr lang="it-IT" dirty="0" err="1" smtClean="0">
                <a:solidFill>
                  <a:srgbClr val="FFFF00"/>
                </a:solidFill>
              </a:rPr>
              <a:t>Gammel</a:t>
            </a:r>
            <a:r>
              <a:rPr lang="it-IT" dirty="0" smtClean="0">
                <a:solidFill>
                  <a:srgbClr val="FFFF00"/>
                </a:solidFill>
              </a:rPr>
              <a:t>, PR 109,1023 (1958)   for </a:t>
            </a:r>
            <a:r>
              <a:rPr lang="it-IT" dirty="0" err="1" smtClean="0">
                <a:solidFill>
                  <a:srgbClr val="FFFF00"/>
                </a:solidFill>
              </a:rPr>
              <a:t>nuclear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dirty="0" err="1" smtClean="0">
                <a:solidFill>
                  <a:srgbClr val="FFFF00"/>
                </a:solidFill>
              </a:rPr>
              <a:t>matter</a:t>
            </a:r>
            <a:r>
              <a:rPr lang="it-IT" dirty="0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epuscolo">
  <a:themeElements>
    <a:clrScheme name="Crepusco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Crepusco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usco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Crepuscolo.thmx</Template>
  <TotalTime>20481</TotalTime>
  <Words>1514</Words>
  <Application>Microsoft Macintosh PowerPoint</Application>
  <PresentationFormat>Presentazione su schermo (4:3)</PresentationFormat>
  <Paragraphs>223</Paragraphs>
  <Slides>26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Crepuscolo</vt:lpstr>
      <vt:lpstr>12_Default Design</vt:lpstr>
      <vt:lpstr>The Equation of State of Nuclear Matter and  Neutron Stars’ Structure </vt:lpstr>
      <vt:lpstr>Presentazione di PowerPoint</vt:lpstr>
      <vt:lpstr>The Symmetry Energy S and its slope L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Microscopic EoS’s reproduce well the data from phenomenology</vt:lpstr>
      <vt:lpstr>Presentazione di PowerPoint</vt:lpstr>
      <vt:lpstr>Presentazione di PowerPoint</vt:lpstr>
      <vt:lpstr>Neutron star Mass M and Radius 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        Quark matter in NS (hybrid stars)</vt:lpstr>
      <vt:lpstr>Presentazione di PowerPoint</vt:lpstr>
      <vt:lpstr>    Final considerations  </vt:lpstr>
      <vt:lpstr>Presentazione di PowerPoint</vt:lpstr>
      <vt:lpstr>Presentazione di PowerPoint</vt:lpstr>
    </vt:vector>
  </TitlesOfParts>
  <Company>INFN Sezione di Catania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Equazione di stato di materia nucleare : dai nuclei agli oggetti compatti</dc:title>
  <dc:creator>Fiorella Burgio</dc:creator>
  <cp:lastModifiedBy>Fiorella Burgio</cp:lastModifiedBy>
  <cp:revision>943</cp:revision>
  <dcterms:created xsi:type="dcterms:W3CDTF">2012-10-22T07:41:53Z</dcterms:created>
  <dcterms:modified xsi:type="dcterms:W3CDTF">2014-09-17T13:13:44Z</dcterms:modified>
</cp:coreProperties>
</file>