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5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989" r:id="rId4"/>
  </p:sldMasterIdLst>
  <p:notesMasterIdLst>
    <p:notesMasterId r:id="rId54"/>
  </p:notesMasterIdLst>
  <p:handoutMasterIdLst>
    <p:handoutMasterId r:id="rId55"/>
  </p:handoutMasterIdLst>
  <p:sldIdLst>
    <p:sldId id="270" r:id="rId5"/>
    <p:sldId id="809" r:id="rId6"/>
    <p:sldId id="925" r:id="rId7"/>
    <p:sldId id="877" r:id="rId8"/>
    <p:sldId id="929" r:id="rId9"/>
    <p:sldId id="930" r:id="rId10"/>
    <p:sldId id="926" r:id="rId11"/>
    <p:sldId id="826" r:id="rId12"/>
    <p:sldId id="855" r:id="rId13"/>
    <p:sldId id="910" r:id="rId14"/>
    <p:sldId id="912" r:id="rId15"/>
    <p:sldId id="935" r:id="rId16"/>
    <p:sldId id="936" r:id="rId17"/>
    <p:sldId id="928" r:id="rId18"/>
    <p:sldId id="927" r:id="rId19"/>
    <p:sldId id="919" r:id="rId20"/>
    <p:sldId id="850" r:id="rId21"/>
    <p:sldId id="932" r:id="rId22"/>
    <p:sldId id="818" r:id="rId23"/>
    <p:sldId id="931" r:id="rId24"/>
    <p:sldId id="921" r:id="rId25"/>
    <p:sldId id="815" r:id="rId26"/>
    <p:sldId id="789" r:id="rId27"/>
    <p:sldId id="934" r:id="rId28"/>
    <p:sldId id="937" r:id="rId29"/>
    <p:sldId id="804" r:id="rId30"/>
    <p:sldId id="842" r:id="rId31"/>
    <p:sldId id="933" r:id="rId32"/>
    <p:sldId id="905" r:id="rId33"/>
    <p:sldId id="911" r:id="rId34"/>
    <p:sldId id="909" r:id="rId35"/>
    <p:sldId id="844" r:id="rId36"/>
    <p:sldId id="917" r:id="rId37"/>
    <p:sldId id="908" r:id="rId38"/>
    <p:sldId id="918" r:id="rId39"/>
    <p:sldId id="756" r:id="rId40"/>
    <p:sldId id="811" r:id="rId41"/>
    <p:sldId id="897" r:id="rId42"/>
    <p:sldId id="898" r:id="rId43"/>
    <p:sldId id="895" r:id="rId44"/>
    <p:sldId id="802" r:id="rId45"/>
    <p:sldId id="849" r:id="rId46"/>
    <p:sldId id="870" r:id="rId47"/>
    <p:sldId id="885" r:id="rId48"/>
    <p:sldId id="899" r:id="rId49"/>
    <p:sldId id="785" r:id="rId50"/>
    <p:sldId id="788" r:id="rId51"/>
    <p:sldId id="920" r:id="rId52"/>
    <p:sldId id="821" r:id="rId53"/>
  </p:sldIdLst>
  <p:sldSz cx="9144000" cy="6858000" type="screen4x3"/>
  <p:notesSz cx="6997700" cy="9271000"/>
  <p:defaultTextStyle>
    <a:defPPr>
      <a:defRPr lang="en-US"/>
    </a:defPPr>
    <a:lvl1pPr algn="l" defTabSz="45687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6873" algn="l" defTabSz="45687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3749" algn="l" defTabSz="45687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0620" algn="l" defTabSz="45687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7496" algn="l" defTabSz="45687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4371" algn="l" defTabSz="913749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1248" algn="l" defTabSz="913749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198119" algn="l" defTabSz="913749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4994" algn="l" defTabSz="913749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19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308"/>
    <a:srgbClr val="0F0C8F"/>
    <a:srgbClr val="CC0000"/>
    <a:srgbClr val="FFAE1A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51" autoAdjust="0"/>
    <p:restoredTop sz="95056" autoAdjust="0"/>
  </p:normalViewPr>
  <p:slideViewPr>
    <p:cSldViewPr snapToGrid="0">
      <p:cViewPr varScale="1">
        <p:scale>
          <a:sx n="83" d="100"/>
          <a:sy n="83" d="100"/>
        </p:scale>
        <p:origin x="-10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2916" y="-96"/>
      </p:cViewPr>
      <p:guideLst>
        <p:guide orient="horz" pos="2919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4" Type="http://schemas.openxmlformats.org/officeDocument/2006/relationships/image" Target="../media/image28.wmf"/><Relationship Id="rId1" Type="http://schemas.openxmlformats.org/officeDocument/2006/relationships/image" Target="../media/image25.wmf"/><Relationship Id="rId2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4" Type="http://schemas.openxmlformats.org/officeDocument/2006/relationships/image" Target="../media/image75.wmf"/><Relationship Id="rId1" Type="http://schemas.openxmlformats.org/officeDocument/2006/relationships/image" Target="../media/image72.wmf"/><Relationship Id="rId2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6392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2337" cy="463471"/>
          </a:xfrm>
          <a:prstGeom prst="rect">
            <a:avLst/>
          </a:prstGeom>
        </p:spPr>
        <p:txBody>
          <a:bodyPr vert="horz" wrap="square" lIns="92392" tIns="46195" rIns="92392" bIns="4619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471"/>
          </a:xfrm>
          <a:prstGeom prst="rect">
            <a:avLst/>
          </a:prstGeom>
        </p:spPr>
        <p:txBody>
          <a:bodyPr vert="horz" wrap="square" lIns="92392" tIns="46195" rIns="92392" bIns="46195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9/18/14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392" tIns="46195" rIns="92392" bIns="4619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66"/>
            <a:ext cx="5598160" cy="4171233"/>
          </a:xfrm>
          <a:prstGeom prst="rect">
            <a:avLst/>
          </a:prstGeom>
        </p:spPr>
        <p:txBody>
          <a:bodyPr vert="horz" wrap="square" lIns="92392" tIns="46195" rIns="92392" bIns="4619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05938"/>
            <a:ext cx="3032337" cy="463470"/>
          </a:xfrm>
          <a:prstGeom prst="rect">
            <a:avLst/>
          </a:prstGeom>
        </p:spPr>
        <p:txBody>
          <a:bodyPr vert="horz" wrap="square" lIns="92392" tIns="46195" rIns="92392" bIns="4619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938"/>
            <a:ext cx="3032337" cy="463470"/>
          </a:xfrm>
          <a:prstGeom prst="rect">
            <a:avLst/>
          </a:prstGeom>
        </p:spPr>
        <p:txBody>
          <a:bodyPr vert="horz" wrap="square" lIns="92392" tIns="46195" rIns="92392" bIns="46195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700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687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421" indent="-285546" algn="l" defTabSz="45687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2185" indent="-228438" algn="l" defTabSz="45687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599060" indent="-228438" algn="l" defTabSz="45687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5934" indent="-228438" algn="l" defTabSz="45687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4371" algn="l" defTabSz="4568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48" algn="l" defTabSz="4568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119" algn="l" defTabSz="4568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994" algn="l" defTabSz="4568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Relationship Id="rId3" Type="http://schemas.openxmlformats.org/officeDocument/2006/relationships/hyperlink" Target="http://www.nature.com/nature/journal/v486/n7404/full/nature11188.html" TargetMode="Externa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5325"/>
            <a:ext cx="4635500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59572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368300"/>
            <a:ext cx="4879975" cy="3660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3013" y="4169853"/>
            <a:ext cx="5221099" cy="3950386"/>
          </a:xfrm>
          <a:prstGeom prst="rect">
            <a:avLst/>
          </a:prstGeom>
        </p:spPr>
        <p:txBody>
          <a:bodyPr lIns="86792" tIns="43397" rIns="86792" bIns="43397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669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368300"/>
            <a:ext cx="4879975" cy="3660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3013" y="4169853"/>
            <a:ext cx="5221099" cy="3950386"/>
          </a:xfrm>
          <a:prstGeom prst="rect">
            <a:avLst/>
          </a:prstGeom>
        </p:spPr>
        <p:txBody>
          <a:bodyPr lIns="86792" tIns="43397" rIns="86792" bIns="43397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669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69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ヒラギノ角ゴ Pro W3" pitchFamily="-65" charset="-128"/>
                <a:cs typeface="ヒラギノ角ゴ Pro W3" pitchFamily="-65" charset="-128"/>
              </a:rPr>
              <a:t>Map of bound even–even nuclei as a function of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ヒラギノ角ゴ Pro W3" pitchFamily="-65" charset="-128"/>
                <a:cs typeface="ヒラギノ角ゴ Pro W3" pitchFamily="-65" charset="-128"/>
              </a:rPr>
              <a:t>Z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ヒラギノ角ゴ Pro W3" pitchFamily="-65" charset="-128"/>
                <a:cs typeface="ヒラギノ角ゴ Pro W3" pitchFamily="-65" charset="-128"/>
              </a:rPr>
              <a:t> and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ヒラギノ角ゴ Pro W3" pitchFamily="-65" charset="-128"/>
                <a:cs typeface="ヒラギノ角ゴ Pro W3" pitchFamily="-65" charset="-128"/>
              </a:rPr>
              <a:t>N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ヒラギノ角ゴ Pro W3" pitchFamily="-65" charset="-128"/>
                <a:cs typeface="ヒラギノ角ゴ Pro W3" pitchFamily="-65" charset="-128"/>
              </a:rPr>
              <a:t>. There are 767 even–even isotopes known experimentally,</a:t>
            </a: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ヒラギノ角ゴ Pro W3" pitchFamily="-65" charset="-128"/>
                <a:cs typeface="ヒラギノ角ゴ Pro W3" pitchFamily="-65" charset="-128"/>
                <a:hlinkClick r:id="rId3"/>
              </a:rPr>
              <a:t>2</a:t>
            </a:r>
            <a:r>
              <a:rPr lang="en-US" sz="1200" b="1" i="0" kern="1200" baseline="30000" dirty="0" smtClean="0">
                <a:solidFill>
                  <a:schemeClr val="tx1"/>
                </a:solidFill>
                <a:latin typeface="+mn-lt"/>
                <a:ea typeface="ヒラギノ角ゴ Pro W3" pitchFamily="-65" charset="-128"/>
                <a:cs typeface="ヒラギノ角ゴ Pro W3" pitchFamily="-65" charset="-128"/>
                <a:hlinkClick r:id="rId3"/>
              </a:rPr>
              <a:t>,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ヒラギノ角ゴ Pro W3" pitchFamily="-65" charset="-128"/>
                <a:cs typeface="ヒラギノ角ゴ Pro W3" pitchFamily="-65" charset="-128"/>
                <a:hlinkClick r:id="rId3"/>
              </a:rPr>
              <a:t>3 both stable (black squares) and radioactive (green squares). Mean drip lines and their uncertainties (red) were obtained by averaging the results of different models. The two-neutron drip line of SV-min (blue) is shown together with the statistical uncertainties at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ヒラギノ角ゴ Pro W3" pitchFamily="-65" charset="-128"/>
                <a:cs typeface="ヒラギノ角ゴ Pro W3" pitchFamily="-65" charset="-128"/>
                <a:hlinkClick r:id="rId3"/>
              </a:rPr>
              <a:t>Z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ヒラギノ角ゴ Pro W3" pitchFamily="-65" charset="-128"/>
                <a:cs typeface="ヒラギノ角ゴ Pro W3" pitchFamily="-65" charset="-128"/>
                <a:hlinkClick r:id="rId3"/>
              </a:rPr>
              <a:t> = 12, 68 and 120 (blue error bars). The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ヒラギノ角ゴ Pro W3" pitchFamily="-65" charset="-128"/>
                <a:cs typeface="ヒラギノ角ゴ Pro W3" pitchFamily="-65" charset="-128"/>
                <a:hlinkClick r:id="rId3"/>
              </a:rPr>
              <a:t>S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ヒラギノ角ゴ Pro W3" pitchFamily="-65" charset="-128"/>
                <a:cs typeface="ヒラギノ角ゴ Pro W3" pitchFamily="-65" charset="-128"/>
                <a:hlinkClick r:id="rId3"/>
              </a:rPr>
              <a:t>2n = 2 MeV line is also shown (brown) together with its systematic uncertainty (orange). The inset shows the irregular behaviour of the two-neutron drip line around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ヒラギノ角ゴ Pro W3" pitchFamily="-65" charset="-128"/>
                <a:cs typeface="ヒラギノ角ゴ Pro W3" pitchFamily="-65" charset="-128"/>
                <a:hlinkClick r:id="rId3"/>
              </a:rPr>
              <a:t>Z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ヒラギノ角ゴ Pro W3" pitchFamily="-65" charset="-128"/>
                <a:cs typeface="ヒラギノ角ゴ Pro W3" pitchFamily="-65" charset="-128"/>
                <a:hlinkClick r:id="rId3"/>
              </a:rPr>
              <a:t> = 100.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371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UIX included three body forces. Comparison to</a:t>
            </a:r>
            <a:r>
              <a:rPr lang="en-US" baseline="0" dirty="0" smtClean="0"/>
              <a:t> 8He showed dramatically that something was missing. Adjusting the </a:t>
            </a:r>
            <a:r>
              <a:rPr lang="en-US" baseline="0" dirty="0" err="1" smtClean="0"/>
              <a:t>isospin</a:t>
            </a:r>
            <a:r>
              <a:rPr lang="en-US" baseline="0" dirty="0" smtClean="0"/>
              <a:t> dependant three-body forces lead to IL 2R and dramatic improvement for both rare and less rare isotopes. Properties of 8He were critical in this development.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C818E7-E0AA-4487-AC86-0D97F0A42D8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25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5325"/>
            <a:ext cx="4635500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00089" y="4403725"/>
            <a:ext cx="5597525" cy="4171950"/>
          </a:xfrm>
          <a:prstGeom prst="rect">
            <a:avLst/>
          </a:prstGeom>
          <a:noFill/>
        </p:spPr>
        <p:txBody>
          <a:bodyPr lIns="91431" tIns="45716" rIns="91431" bIns="45716"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951735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82D97C-8916-5C47-B793-DCAB273AD4BA}" type="slidenum">
              <a:rPr lang="en-US"/>
              <a:pPr/>
              <a:t>47</a:t>
            </a:fld>
            <a:endParaRPr lang="en-US"/>
          </a:p>
        </p:txBody>
      </p:sp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35500" cy="3476625"/>
          </a:xfrm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20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5325"/>
            <a:ext cx="4635500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5325"/>
            <a:ext cx="4635500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5325"/>
            <a:ext cx="4635500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smtClean="0">
                <a:ea typeface="ヒラギノ角ゴ Pro W3" charset="-128"/>
              </a:rPr>
              <a:t>Just like radioactive decay is sensitive to one nucleus (with</a:t>
            </a:r>
            <a:r>
              <a:rPr lang="en-US" baseline="0" dirty="0" smtClean="0">
                <a:ea typeface="ヒラギノ角ゴ Pro W3" charset="-128"/>
              </a:rPr>
              <a:t> a suitable detector) … PF can be sensitive to individual nuclei.</a:t>
            </a:r>
            <a:endParaRPr lang="en-US" dirty="0" smtClean="0"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9" y="4462463"/>
            <a:ext cx="5597525" cy="3649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59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623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87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Some variation in predictions …  The problem can be seen in the figure at the lower right – the single-particle energy levels for neutrons in the </a:t>
            </a:r>
            <a:r>
              <a:rPr lang="en-US" dirty="0" err="1" smtClean="0">
                <a:latin typeface="Times New Roman" pitchFamily="18" charset="0"/>
              </a:rPr>
              <a:t>fp</a:t>
            </a:r>
            <a:r>
              <a:rPr lang="en-US" dirty="0" smtClean="0">
                <a:latin typeface="Times New Roman" pitchFamily="18" charset="0"/>
              </a:rPr>
              <a:t> shell in Aluminum nuclei from a recent Shell model calculation by Brown </a:t>
            </a:r>
            <a:r>
              <a:rPr lang="en-US" dirty="0" err="1" smtClean="0">
                <a:latin typeface="Times New Roman" pitchFamily="18" charset="0"/>
              </a:rPr>
              <a:t>uisng</a:t>
            </a:r>
            <a:r>
              <a:rPr lang="en-US" dirty="0" smtClean="0">
                <a:latin typeface="Times New Roman" pitchFamily="18" charset="0"/>
              </a:rPr>
              <a:t> a </a:t>
            </a:r>
            <a:r>
              <a:rPr lang="en-US" dirty="0" err="1" smtClean="0">
                <a:latin typeface="Times New Roman" pitchFamily="18" charset="0"/>
              </a:rPr>
              <a:t>Skyrme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interation</a:t>
            </a:r>
            <a:r>
              <a:rPr lang="en-US" dirty="0" smtClean="0">
                <a:latin typeface="Times New Roman" pitchFamily="18" charset="0"/>
              </a:rPr>
              <a:t>.  The </a:t>
            </a:r>
            <a:r>
              <a:rPr lang="en-US" dirty="0" err="1" smtClean="0">
                <a:latin typeface="Times New Roman" pitchFamily="18" charset="0"/>
              </a:rPr>
              <a:t>dripline</a:t>
            </a:r>
            <a:r>
              <a:rPr lang="en-US" dirty="0" smtClean="0">
                <a:latin typeface="Times New Roman" pitchFamily="18" charset="0"/>
              </a:rPr>
              <a:t> is crossed when the energy crosses zero, note the slopes become shallow. [Red line with dots A = 3 (Z+1) 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479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9513" y="695325"/>
            <a:ext cx="4635500" cy="3476625"/>
          </a:xfrm>
          <a:ln/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80492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87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64308"/>
                </a:solidFill>
              </a:rPr>
              <a:t>key reaction rates can be indirectly measured including </a:t>
            </a:r>
            <a:r>
              <a:rPr lang="en-US" sz="1200" baseline="30000" dirty="0" smtClean="0">
                <a:solidFill>
                  <a:srgbClr val="064308"/>
                </a:solidFill>
              </a:rPr>
              <a:t>72</a:t>
            </a:r>
            <a:r>
              <a:rPr lang="en-US" sz="1200" dirty="0" smtClean="0">
                <a:solidFill>
                  <a:srgbClr val="064308"/>
                </a:solidFill>
              </a:rPr>
              <a:t>Kr waiting point</a:t>
            </a:r>
          </a:p>
        </p:txBody>
      </p:sp>
    </p:spTree>
    <p:extLst>
      <p:ext uri="{BB962C8B-B14F-4D97-AF65-F5344CB8AC3E}">
        <p14:creationId xmlns:p14="http://schemas.microsoft.com/office/powerpoint/2010/main" val="252989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"/>
          <a:stretch>
            <a:fillRect/>
          </a:stretch>
        </p:blipFill>
        <p:spPr bwMode="auto">
          <a:xfrm>
            <a:off x="71070" y="0"/>
            <a:ext cx="9001881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384" tIns="43192" rIns="86384" bIns="43192">
            <a:spAutoFit/>
          </a:bodyPr>
          <a:lstStyle/>
          <a:p>
            <a:pPr defTabSz="456669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1926" indent="0" algn="ctr">
              <a:buNone/>
              <a:defRPr/>
            </a:lvl2pPr>
            <a:lvl3pPr marL="863853" indent="0" algn="ctr">
              <a:buNone/>
              <a:defRPr/>
            </a:lvl3pPr>
            <a:lvl4pPr marL="1295777" indent="0" algn="ctr">
              <a:buNone/>
              <a:defRPr/>
            </a:lvl4pPr>
            <a:lvl5pPr marL="1727706" indent="0" algn="ctr">
              <a:buNone/>
              <a:defRPr/>
            </a:lvl5pPr>
            <a:lvl6pPr marL="2159633" indent="0" algn="ctr">
              <a:buNone/>
              <a:defRPr/>
            </a:lvl6pPr>
            <a:lvl7pPr marL="2591557" indent="0" algn="ctr">
              <a:buNone/>
              <a:defRPr/>
            </a:lvl7pPr>
            <a:lvl8pPr marL="3023483" indent="0" algn="ctr">
              <a:buNone/>
              <a:defRPr/>
            </a:lvl8pPr>
            <a:lvl9pPr marL="345541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21" tIns="22409" rIns="56021" bIns="22409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26452"/>
            <a:ext cx="9144000" cy="3604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72837" y="6436826"/>
            <a:ext cx="4152926" cy="364628"/>
          </a:xfrm>
        </p:spPr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414154" y="6436826"/>
            <a:ext cx="762000" cy="364628"/>
          </a:xfrm>
        </p:spPr>
        <p:txBody>
          <a:bodyPr/>
          <a:lstStyle/>
          <a:p>
            <a:pPr defTabSz="456324" fontAlgn="base">
              <a:spcBef>
                <a:spcPct val="0"/>
              </a:spcBef>
              <a:spcAft>
                <a:spcPct val="0"/>
              </a:spcAft>
              <a:defRPr/>
            </a:pPr>
            <a:fld id="{D30A2C6D-39BC-4576-856C-8743CF76CCF1}" type="slidenum">
              <a:rPr lang="en-US" smtClean="0">
                <a:latin typeface="Arial" pitchFamily="34" charset="0"/>
              </a:rPr>
              <a:pPr defTabSz="45632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1060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eaLnBrk="0" hangingPunct="0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hangingPunct="0">
              <a:defRPr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AFEBE0A-864A-0E40-89D2-5672BF0CF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8074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3217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85" y="1320113"/>
            <a:ext cx="7864929" cy="3461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9"/>
            <a:ext cx="9144000" cy="369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r" defTabSz="456873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3217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85" y="1320113"/>
            <a:ext cx="7864929" cy="3461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71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3217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85" y="1320113"/>
            <a:ext cx="7864929" cy="3461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RIB_ppt_bott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3217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85" y="1320113"/>
            <a:ext cx="7864929" cy="3461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9"/>
            <a:ext cx="9144000" cy="369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8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14" y="3581400"/>
            <a:ext cx="4419599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8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3217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85" y="1320113"/>
            <a:ext cx="7864929" cy="3461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3217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85" y="1320113"/>
            <a:ext cx="7864929" cy="3461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08" tIns="45654" rIns="91308" bIns="45654">
            <a:spAutoFit/>
          </a:bodyPr>
          <a:lstStyle/>
          <a:p>
            <a:pPr defTabSz="45666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E543906-16D3-4B1F-A4DE-E132643E3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IB_ppt_bott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2521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RIB_ppt_t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933" y="1320804"/>
            <a:ext cx="7864475" cy="3461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48" tIns="45674" rIns="91348" bIns="45674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4800" y="3009907"/>
            <a:ext cx="9144000" cy="3692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48" tIns="45674" rIns="91348" bIns="45674">
            <a:spAutoFit/>
          </a:bodyPr>
          <a:lstStyle/>
          <a:p>
            <a:pPr>
              <a:defRPr/>
            </a:pPr>
            <a:endParaRPr lang="en-US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58483"/>
            <a:ext cx="8991600" cy="486337"/>
          </a:xfr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33" y="6356358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8"/>
            <a:ext cx="609600" cy="365125"/>
          </a:xfrm>
          <a:prstGeom prst="rect">
            <a:avLst/>
          </a:prstGeom>
        </p:spPr>
        <p:txBody>
          <a:bodyPr vert="horz" lIns="0" tIns="0" rIns="0" bIns="45687" rtlCol="0" anchor="b"/>
          <a:lstStyle>
            <a:lvl1pPr algn="r" defTabSz="45687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lang="en-US" dirty="0" smtClean="0"/>
              <a:t>, Slide </a:t>
            </a:r>
            <a:fld id="{1D2CDB64-C772-4C10-8066-C769534B205C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9"/>
            <a:ext cx="7864929" cy="341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6"/>
            <a:ext cx="9144000" cy="3692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57" tIns="45678" rIns="91357" bIns="45678">
            <a:spAutoFit/>
          </a:bodyPr>
          <a:lstStyle/>
          <a:p>
            <a:pPr defTabSz="456914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7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2000" y="6466880"/>
            <a:ext cx="762000" cy="36462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57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36" tIns="22415" rIns="56036" bIns="2241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8" y="6356450"/>
            <a:ext cx="4241321" cy="364628"/>
          </a:xfrm>
          <a:prstGeom prst="rect">
            <a:avLst/>
          </a:prstGeom>
        </p:spPr>
        <p:txBody>
          <a:bodyPr lIns="0" tIns="45678" rIns="0" bIns="45678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678" rIns="0" bIns="45678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7" r:id="rId7"/>
    <p:sldLayoutId id="2147483983" r:id="rId8"/>
    <p:sldLayoutId id="2147483999" r:id="rId9"/>
    <p:sldLayoutId id="2147484004" r:id="rId10"/>
    <p:sldLayoutId id="2147484006" r:id="rId11"/>
  </p:sldLayoutIdLst>
  <p:hf hdr="0" dt="0"/>
  <p:txStyles>
    <p:titleStyle>
      <a:lvl1pPr algn="ctr" defTabSz="802724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2724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2724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2724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2724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6710" algn="ctr" defTabSz="807174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3423" algn="ctr" defTabSz="807174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0130" algn="ctr" defTabSz="807174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6844" algn="ctr" defTabSz="807174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050" indent="-180050" algn="l" defTabSz="802724" rtl="0" eaLnBrk="0" fontAlgn="base" hangingPunct="0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099" indent="-151542" algn="l" defTabSz="802724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160" indent="-160545" algn="l" defTabSz="802724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7699" indent="-133536" algn="l" defTabSz="802724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277" indent="-180050" algn="l" defTabSz="802724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1709" indent="-150653" algn="l" defTabSz="807174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78421" indent="-150653" algn="l" defTabSz="807174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5134" indent="-150653" algn="l" defTabSz="807174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1845" indent="-150653" algn="l" defTabSz="807174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0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3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30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44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57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69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5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6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27.wmf"/><Relationship Id="rId9" Type="http://schemas.openxmlformats.org/officeDocument/2006/relationships/image" Target="../media/image29.w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28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jpeg"/><Relationship Id="rId5" Type="http://schemas.openxmlformats.org/officeDocument/2006/relationships/hyperlink" Target="http://www.frib.msu.edu/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hyperlink" Target="http://www.frib.msu.edu/" TargetMode="External"/><Relationship Id="rId5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hyperlink" Target="http://groups.nscl.msu.edu/frib/rates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5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hyperlink" Target="http://www4.nau.edu/meteorite/Meteorite/Book-GlossaryX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wmf"/><Relationship Id="rId12" Type="http://schemas.openxmlformats.org/officeDocument/2006/relationships/oleObject" Target="../embeddings/oleObject9.bin"/><Relationship Id="rId13" Type="http://schemas.openxmlformats.org/officeDocument/2006/relationships/image" Target="../media/image75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6.wmf"/><Relationship Id="rId4" Type="http://schemas.openxmlformats.org/officeDocument/2006/relationships/oleObject" Target="../embeddings/oleObject6.bin"/><Relationship Id="rId5" Type="http://schemas.openxmlformats.org/officeDocument/2006/relationships/image" Target="../media/image72.wmf"/><Relationship Id="rId6" Type="http://schemas.openxmlformats.org/officeDocument/2006/relationships/image" Target="../media/image77.emf"/><Relationship Id="rId7" Type="http://schemas.openxmlformats.org/officeDocument/2006/relationships/image" Target="../media/image78.w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73.wmf"/><Relationship Id="rId10" Type="http://schemas.openxmlformats.org/officeDocument/2006/relationships/oleObject" Target="../embeddings/oleObject8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David Morrissey</a:t>
            </a:r>
          </a:p>
          <a:p>
            <a:r>
              <a:rPr lang="en-US" dirty="0" smtClean="0"/>
              <a:t>Facility for Rare Isotope Beams</a:t>
            </a:r>
          </a:p>
          <a:p>
            <a:r>
              <a:rPr lang="en-US" dirty="0" smtClean="0"/>
              <a:t>18 September 2014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86964" y="2455825"/>
            <a:ext cx="9001124" cy="1355153"/>
          </a:xfrm>
        </p:spPr>
        <p:txBody>
          <a:bodyPr/>
          <a:lstStyle/>
          <a:p>
            <a:r>
              <a:rPr lang="en-US" dirty="0" smtClean="0"/>
              <a:t>Production of Unstable Nuclei for Astrophysical Studies and the new Accelerator Project at MSU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764976"/>
            <a:ext cx="2784703" cy="2906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0" y="5538418"/>
            <a:ext cx="4100551" cy="611980"/>
            <a:chOff x="0" y="5538418"/>
            <a:chExt cx="4100551" cy="611980"/>
          </a:xfrm>
        </p:grpSpPr>
        <p:sp>
          <p:nvSpPr>
            <p:cNvPr id="7" name="Rectangle 6"/>
            <p:cNvSpPr/>
            <p:nvPr/>
          </p:nvSpPr>
          <p:spPr>
            <a:xfrm>
              <a:off x="0" y="5538418"/>
              <a:ext cx="2126778" cy="290691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57319" y="5828513"/>
              <a:ext cx="3443232" cy="321885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31418"/>
            <a:ext cx="8991600" cy="488466"/>
          </a:xfrm>
        </p:spPr>
        <p:txBody>
          <a:bodyPr/>
          <a:lstStyle/>
          <a:p>
            <a:r>
              <a:rPr lang="en-US" dirty="0" smtClean="0"/>
              <a:t>Facility for Rare Isotope Beams, FRIB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6031" y="766917"/>
            <a:ext cx="6672341" cy="508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38194" y="813615"/>
            <a:ext cx="5129993" cy="177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0483" indent="-190483" algn="l" defTabSz="849237" rtl="0" eaLnBrk="0" fontAlgn="base" hangingPunct="0">
              <a:lnSpc>
                <a:spcPct val="90000"/>
              </a:lnSpc>
              <a:spcBef>
                <a:spcPts val="127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4141" indent="-160324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5419" indent="-169847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9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9869" indent="-141275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60356" indent="-190483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5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350454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33633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316811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99986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 smtClean="0"/>
              <a:t>Funded by DOE Office of Science,    T. Glasmacher, FRIB Project Director</a:t>
            </a:r>
          </a:p>
          <a:p>
            <a:r>
              <a:rPr lang="en-US" kern="0" dirty="0" smtClean="0"/>
              <a:t>Key Feature is 400kW beam power </a:t>
            </a:r>
            <a:endParaRPr lang="en-US" kern="0" dirty="0"/>
          </a:p>
          <a:p>
            <a:pPr marL="0" indent="0">
              <a:buNone/>
            </a:pPr>
            <a:r>
              <a:rPr lang="en-US" kern="0" dirty="0" smtClean="0"/>
              <a:t>       (5x10</a:t>
            </a:r>
            <a:r>
              <a:rPr lang="en-US" kern="0" baseline="30000" dirty="0" smtClean="0"/>
              <a:t>13  238</a:t>
            </a:r>
            <a:r>
              <a:rPr lang="en-US" kern="0" dirty="0" smtClean="0"/>
              <a:t>U/s)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3840269"/>
            <a:ext cx="45037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kern="0" dirty="0"/>
              <a:t>Separation of isotopes </a:t>
            </a:r>
            <a:br>
              <a:rPr lang="en-US" kern="0" dirty="0"/>
            </a:br>
            <a:r>
              <a:rPr lang="en-US" kern="0" dirty="0" smtClean="0"/>
              <a:t>“In</a:t>
            </a:r>
            <a:r>
              <a:rPr lang="en-US" kern="0" dirty="0"/>
              <a:t>-</a:t>
            </a:r>
            <a:r>
              <a:rPr lang="en-US" kern="0" dirty="0" smtClean="0"/>
              <a:t>flight”</a:t>
            </a:r>
          </a:p>
          <a:p>
            <a:endParaRPr lang="en-US" kern="0" dirty="0"/>
          </a:p>
          <a:p>
            <a:r>
              <a:rPr lang="en-US" kern="0" dirty="0" smtClean="0"/>
              <a:t>Suited </a:t>
            </a:r>
            <a:r>
              <a:rPr lang="en-US" kern="0" dirty="0"/>
              <a:t>for all elements</a:t>
            </a:r>
            <a:br>
              <a:rPr lang="en-US" kern="0" dirty="0"/>
            </a:br>
            <a:r>
              <a:rPr lang="en-US" kern="0" dirty="0"/>
              <a:t>and short half-</a:t>
            </a:r>
            <a:r>
              <a:rPr lang="en-US" kern="0" dirty="0" smtClean="0"/>
              <a:t>lives</a:t>
            </a:r>
          </a:p>
          <a:p>
            <a:endParaRPr lang="en-US" kern="0" dirty="0"/>
          </a:p>
          <a:p>
            <a:r>
              <a:rPr lang="en-US" kern="0" dirty="0" smtClean="0"/>
              <a:t>Fast</a:t>
            </a:r>
            <a:r>
              <a:rPr lang="en-US" kern="0" dirty="0"/>
              <a:t>, stopped, and </a:t>
            </a:r>
            <a:endParaRPr lang="en-US" kern="0" dirty="0" smtClean="0"/>
          </a:p>
          <a:p>
            <a:r>
              <a:rPr lang="en-US" kern="0" dirty="0"/>
              <a:t> </a:t>
            </a:r>
            <a:r>
              <a:rPr lang="en-US" kern="0" dirty="0" smtClean="0"/>
              <a:t>         reaccelerated radioactive beams</a:t>
            </a:r>
            <a:endParaRPr lang="en-US" kern="0" dirty="0"/>
          </a:p>
        </p:txBody>
      </p:sp>
      <p:sp>
        <p:nvSpPr>
          <p:cNvPr id="12" name="Rectangle 11"/>
          <p:cNvSpPr/>
          <p:nvPr/>
        </p:nvSpPr>
        <p:spPr>
          <a:xfrm>
            <a:off x="2891807" y="2064838"/>
            <a:ext cx="2142081" cy="3983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67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F342r13.pn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590" y="1180491"/>
            <a:ext cx="7004959" cy="4797056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0966" y="53984"/>
            <a:ext cx="8991600" cy="921815"/>
          </a:xfrm>
        </p:spPr>
        <p:txBody>
          <a:bodyPr/>
          <a:lstStyle/>
          <a:p>
            <a:r>
              <a:rPr lang="en-US" dirty="0" smtClean="0"/>
              <a:t>Layout of FRIB Accelerator</a:t>
            </a:r>
            <a:br>
              <a:rPr lang="en-US" dirty="0" smtClean="0"/>
            </a:br>
            <a:r>
              <a:rPr lang="en-US" dirty="0" smtClean="0"/>
              <a:t>and NSCL Experimental Areas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03118" y="4256044"/>
            <a:ext cx="736117" cy="272005"/>
          </a:xfrm>
          <a:prstGeom prst="rect">
            <a:avLst/>
          </a:prstGeom>
          <a:noFill/>
        </p:spPr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200" dirty="0"/>
              <a:t>Target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693426" y="4405427"/>
            <a:ext cx="911175" cy="11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24" idx="2"/>
          </p:cNvCxnSpPr>
          <p:nvPr/>
        </p:nvCxnSpPr>
        <p:spPr>
          <a:xfrm>
            <a:off x="2638746" y="1256341"/>
            <a:ext cx="737130" cy="10201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78749" y="4604350"/>
            <a:ext cx="1622067" cy="272005"/>
          </a:xfrm>
          <a:prstGeom prst="rect">
            <a:avLst/>
          </a:prstGeom>
          <a:noFill/>
        </p:spPr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200" dirty="0"/>
              <a:t>Folding Segment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16926" y="5844938"/>
            <a:ext cx="1842760" cy="272005"/>
          </a:xfrm>
          <a:prstGeom prst="rect">
            <a:avLst/>
          </a:prstGeom>
          <a:noFill/>
        </p:spPr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200" dirty="0" err="1"/>
              <a:t>Linac</a:t>
            </a:r>
            <a:r>
              <a:rPr lang="en-US" sz="1200" dirty="0"/>
              <a:t> Segment 3</a:t>
            </a:r>
          </a:p>
        </p:txBody>
      </p:sp>
      <p:cxnSp>
        <p:nvCxnSpPr>
          <p:cNvPr id="15" name="Straight Arrow Connector 14"/>
          <p:cNvCxnSpPr>
            <a:stCxn id="14" idx="0"/>
          </p:cNvCxnSpPr>
          <p:nvPr/>
        </p:nvCxnSpPr>
        <p:spPr>
          <a:xfrm flipV="1">
            <a:off x="6738306" y="5329021"/>
            <a:ext cx="971" cy="51591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78881" y="4929174"/>
            <a:ext cx="1719424" cy="272005"/>
          </a:xfrm>
          <a:prstGeom prst="rect">
            <a:avLst/>
          </a:prstGeom>
          <a:noFill/>
        </p:spPr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200" dirty="0" err="1"/>
              <a:t>Linac</a:t>
            </a:r>
            <a:r>
              <a:rPr lang="en-US" sz="1200" dirty="0"/>
              <a:t> Segment 1</a:t>
            </a:r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6038593" y="5201179"/>
            <a:ext cx="793" cy="2530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755598" y="4717843"/>
            <a:ext cx="2140841" cy="272005"/>
          </a:xfrm>
          <a:prstGeom prst="rect">
            <a:avLst/>
          </a:prstGeom>
          <a:noFill/>
        </p:spPr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200" dirty="0"/>
              <a:t>Beam Delivery System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3662123" y="4929841"/>
            <a:ext cx="381663" cy="3052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37122" y="4604350"/>
            <a:ext cx="1033669" cy="272005"/>
          </a:xfrm>
          <a:prstGeom prst="rect">
            <a:avLst/>
          </a:prstGeom>
          <a:noFill/>
        </p:spPr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200" dirty="0"/>
              <a:t>Front End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73740" y="3304007"/>
            <a:ext cx="1129084" cy="272005"/>
          </a:xfrm>
          <a:prstGeom prst="rect">
            <a:avLst/>
          </a:prstGeom>
          <a:noFill/>
        </p:spPr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200" dirty="0" err="1"/>
              <a:t>Reaccelerator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4099444" y="5844938"/>
            <a:ext cx="1842760" cy="272005"/>
          </a:xfrm>
          <a:prstGeom prst="rect">
            <a:avLst/>
          </a:prstGeom>
          <a:noFill/>
        </p:spPr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200" dirty="0" err="1"/>
              <a:t>Linac</a:t>
            </a:r>
            <a:r>
              <a:rPr lang="en-US" sz="1200" dirty="0"/>
              <a:t> Segment 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09567" y="984336"/>
            <a:ext cx="1458357" cy="272005"/>
          </a:xfrm>
          <a:prstGeom prst="rect">
            <a:avLst/>
          </a:prstGeom>
          <a:noFill/>
        </p:spPr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200" dirty="0"/>
              <a:t>Fast Beam Area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04413" y="984336"/>
            <a:ext cx="1458357" cy="272005"/>
          </a:xfrm>
          <a:prstGeom prst="rect">
            <a:avLst/>
          </a:prstGeom>
          <a:noFill/>
        </p:spPr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200" dirty="0"/>
              <a:t>Gas </a:t>
            </a:r>
            <a:r>
              <a:rPr lang="en-US" sz="1200" dirty="0" smtClean="0"/>
              <a:t>Catching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4899258" y="984337"/>
            <a:ext cx="1649384" cy="456671"/>
          </a:xfrm>
          <a:prstGeom prst="rect">
            <a:avLst/>
          </a:prstGeom>
          <a:noFill/>
        </p:spPr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200" dirty="0" smtClean="0"/>
              <a:t>Thermalized </a:t>
            </a:r>
            <a:r>
              <a:rPr lang="en-US" sz="1200" dirty="0"/>
              <a:t>Beam Area</a:t>
            </a:r>
          </a:p>
        </p:txBody>
      </p:sp>
      <p:cxnSp>
        <p:nvCxnSpPr>
          <p:cNvPr id="29" name="Straight Arrow Connector 28"/>
          <p:cNvCxnSpPr>
            <a:stCxn id="25" idx="2"/>
          </p:cNvCxnSpPr>
          <p:nvPr/>
        </p:nvCxnSpPr>
        <p:spPr>
          <a:xfrm>
            <a:off x="4133592" y="1256341"/>
            <a:ext cx="236197" cy="9731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6" idx="2"/>
          </p:cNvCxnSpPr>
          <p:nvPr/>
        </p:nvCxnSpPr>
        <p:spPr>
          <a:xfrm flipH="1">
            <a:off x="5324597" y="1441008"/>
            <a:ext cx="399353" cy="33373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720106" y="984338"/>
            <a:ext cx="2154221" cy="272005"/>
          </a:xfrm>
          <a:prstGeom prst="rect">
            <a:avLst/>
          </a:prstGeom>
          <a:noFill/>
        </p:spPr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200" dirty="0"/>
              <a:t>Reaccelerated Beam </a:t>
            </a:r>
            <a:r>
              <a:rPr lang="en-US" sz="1200" dirty="0" smtClean="0"/>
              <a:t>Areas</a:t>
            </a:r>
            <a:endParaRPr lang="en-US" sz="1200" dirty="0"/>
          </a:p>
        </p:txBody>
      </p:sp>
      <p:cxnSp>
        <p:nvCxnSpPr>
          <p:cNvPr id="44" name="Straight Arrow Connector 43"/>
          <p:cNvCxnSpPr>
            <a:stCxn id="37" idx="2"/>
          </p:cNvCxnSpPr>
          <p:nvPr/>
        </p:nvCxnSpPr>
        <p:spPr>
          <a:xfrm flipH="1">
            <a:off x="6150827" y="1256343"/>
            <a:ext cx="1646390" cy="4725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1" idx="1"/>
          </p:cNvCxnSpPr>
          <p:nvPr/>
        </p:nvCxnSpPr>
        <p:spPr>
          <a:xfrm flipH="1" flipV="1">
            <a:off x="5554105" y="2402021"/>
            <a:ext cx="1219635" cy="10379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64480" y="3019371"/>
            <a:ext cx="1025718" cy="456671"/>
          </a:xfrm>
          <a:prstGeom prst="rect">
            <a:avLst/>
          </a:prstGeom>
          <a:noFill/>
        </p:spPr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200" dirty="0"/>
              <a:t>Fragment Separator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1586832" y="3248160"/>
            <a:ext cx="492981" cy="15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51944" y="5492722"/>
            <a:ext cx="1534603" cy="272005"/>
          </a:xfrm>
          <a:prstGeom prst="rect">
            <a:avLst/>
          </a:prstGeom>
          <a:noFill/>
        </p:spPr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200" dirty="0"/>
              <a:t>Folding Segment 1</a:t>
            </a:r>
          </a:p>
        </p:txBody>
      </p:sp>
      <p:cxnSp>
        <p:nvCxnSpPr>
          <p:cNvPr id="56" name="Straight Arrow Connector 55"/>
          <p:cNvCxnSpPr>
            <a:stCxn id="54" idx="3"/>
          </p:cNvCxnSpPr>
          <p:nvPr/>
        </p:nvCxnSpPr>
        <p:spPr>
          <a:xfrm flipV="1">
            <a:off x="2286547" y="5626452"/>
            <a:ext cx="707665" cy="227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23" idx="0"/>
          </p:cNvCxnSpPr>
          <p:nvPr/>
        </p:nvCxnSpPr>
        <p:spPr>
          <a:xfrm flipH="1" flipV="1">
            <a:off x="5013848" y="5712549"/>
            <a:ext cx="6976" cy="1323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12" idx="2"/>
          </p:cNvCxnSpPr>
          <p:nvPr/>
        </p:nvCxnSpPr>
        <p:spPr>
          <a:xfrm flipH="1">
            <a:off x="8289782" y="4876355"/>
            <a:ext cx="1" cy="4291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20" idx="2"/>
          </p:cNvCxnSpPr>
          <p:nvPr/>
        </p:nvCxnSpPr>
        <p:spPr>
          <a:xfrm>
            <a:off x="6953957" y="4876355"/>
            <a:ext cx="739477" cy="5622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26298" y="6356450"/>
            <a:ext cx="762000" cy="364628"/>
          </a:xfrm>
        </p:spPr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453554" y="2509118"/>
            <a:ext cx="1606559" cy="3059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1955" y="1786954"/>
            <a:ext cx="13649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New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Accelerator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Complex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1468854" y="2539717"/>
            <a:ext cx="1086340" cy="333529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014211" y="2509118"/>
            <a:ext cx="734427" cy="198893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808117" y="4495973"/>
            <a:ext cx="5112112" cy="3268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6977059" y="1269858"/>
            <a:ext cx="810928" cy="4895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03546" y="976999"/>
            <a:ext cx="8963949" cy="5325209"/>
            <a:chOff x="214097" y="976998"/>
            <a:chExt cx="8963949" cy="5325209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14097" y="976998"/>
              <a:ext cx="8713978" cy="5325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Hexagon 2"/>
            <p:cNvSpPr/>
            <p:nvPr/>
          </p:nvSpPr>
          <p:spPr>
            <a:xfrm>
              <a:off x="320789" y="2658235"/>
              <a:ext cx="8857257" cy="3606041"/>
            </a:xfrm>
            <a:custGeom>
              <a:avLst/>
              <a:gdLst>
                <a:gd name="connsiteX0" fmla="*/ 0 w 4157330"/>
                <a:gd name="connsiteY0" fmla="*/ 1578935 h 3157870"/>
                <a:gd name="connsiteX1" fmla="*/ 789468 w 4157330"/>
                <a:gd name="connsiteY1" fmla="*/ 1 h 3157870"/>
                <a:gd name="connsiteX2" fmla="*/ 3367863 w 4157330"/>
                <a:gd name="connsiteY2" fmla="*/ 1 h 3157870"/>
                <a:gd name="connsiteX3" fmla="*/ 4157330 w 4157330"/>
                <a:gd name="connsiteY3" fmla="*/ 1578935 h 3157870"/>
                <a:gd name="connsiteX4" fmla="*/ 3367863 w 4157330"/>
                <a:gd name="connsiteY4" fmla="*/ 3157869 h 3157870"/>
                <a:gd name="connsiteX5" fmla="*/ 789468 w 4157330"/>
                <a:gd name="connsiteY5" fmla="*/ 3157869 h 3157870"/>
                <a:gd name="connsiteX6" fmla="*/ 0 w 4157330"/>
                <a:gd name="connsiteY6" fmla="*/ 1578935 h 3157870"/>
                <a:gd name="connsiteX0" fmla="*/ 295053 w 4452383"/>
                <a:gd name="connsiteY0" fmla="*/ 1578934 h 3157868"/>
                <a:gd name="connsiteX1" fmla="*/ 0 w 4452383"/>
                <a:gd name="connsiteY1" fmla="*/ 10632 h 3157868"/>
                <a:gd name="connsiteX2" fmla="*/ 3662916 w 4452383"/>
                <a:gd name="connsiteY2" fmla="*/ 0 h 3157868"/>
                <a:gd name="connsiteX3" fmla="*/ 4452383 w 4452383"/>
                <a:gd name="connsiteY3" fmla="*/ 1578934 h 3157868"/>
                <a:gd name="connsiteX4" fmla="*/ 3662916 w 4452383"/>
                <a:gd name="connsiteY4" fmla="*/ 3157868 h 3157868"/>
                <a:gd name="connsiteX5" fmla="*/ 1084521 w 4452383"/>
                <a:gd name="connsiteY5" fmla="*/ 3157868 h 3157868"/>
                <a:gd name="connsiteX6" fmla="*/ 295053 w 4452383"/>
                <a:gd name="connsiteY6" fmla="*/ 1578934 h 3157868"/>
                <a:gd name="connsiteX0" fmla="*/ 0 w 4465674"/>
                <a:gd name="connsiteY0" fmla="*/ 1578934 h 3157868"/>
                <a:gd name="connsiteX1" fmla="*/ 13291 w 4465674"/>
                <a:gd name="connsiteY1" fmla="*/ 10632 h 3157868"/>
                <a:gd name="connsiteX2" fmla="*/ 3676207 w 4465674"/>
                <a:gd name="connsiteY2" fmla="*/ 0 h 3157868"/>
                <a:gd name="connsiteX3" fmla="*/ 4465674 w 4465674"/>
                <a:gd name="connsiteY3" fmla="*/ 1578934 h 3157868"/>
                <a:gd name="connsiteX4" fmla="*/ 3676207 w 4465674"/>
                <a:gd name="connsiteY4" fmla="*/ 3157868 h 3157868"/>
                <a:gd name="connsiteX5" fmla="*/ 1097812 w 4465674"/>
                <a:gd name="connsiteY5" fmla="*/ 3157868 h 3157868"/>
                <a:gd name="connsiteX6" fmla="*/ 0 w 4465674"/>
                <a:gd name="connsiteY6" fmla="*/ 1578934 h 3157868"/>
                <a:gd name="connsiteX0" fmla="*/ 0 w 4465674"/>
                <a:gd name="connsiteY0" fmla="*/ 1578934 h 3774556"/>
                <a:gd name="connsiteX1" fmla="*/ 13291 w 4465674"/>
                <a:gd name="connsiteY1" fmla="*/ 10632 h 3774556"/>
                <a:gd name="connsiteX2" fmla="*/ 3676207 w 4465674"/>
                <a:gd name="connsiteY2" fmla="*/ 0 h 3774556"/>
                <a:gd name="connsiteX3" fmla="*/ 4465674 w 4465674"/>
                <a:gd name="connsiteY3" fmla="*/ 1578934 h 3774556"/>
                <a:gd name="connsiteX4" fmla="*/ 3676207 w 4465674"/>
                <a:gd name="connsiteY4" fmla="*/ 3157868 h 3774556"/>
                <a:gd name="connsiteX5" fmla="*/ 183412 w 4465674"/>
                <a:gd name="connsiteY5" fmla="*/ 3774556 h 3774556"/>
                <a:gd name="connsiteX6" fmla="*/ 0 w 4465674"/>
                <a:gd name="connsiteY6" fmla="*/ 1578934 h 3774556"/>
                <a:gd name="connsiteX0" fmla="*/ 0 w 7386969"/>
                <a:gd name="connsiteY0" fmla="*/ 1578934 h 3795821"/>
                <a:gd name="connsiteX1" fmla="*/ 13291 w 7386969"/>
                <a:gd name="connsiteY1" fmla="*/ 10632 h 3795821"/>
                <a:gd name="connsiteX2" fmla="*/ 3676207 w 7386969"/>
                <a:gd name="connsiteY2" fmla="*/ 0 h 3795821"/>
                <a:gd name="connsiteX3" fmla="*/ 4465674 w 7386969"/>
                <a:gd name="connsiteY3" fmla="*/ 1578934 h 3795821"/>
                <a:gd name="connsiteX4" fmla="*/ 7386969 w 7386969"/>
                <a:gd name="connsiteY4" fmla="*/ 3795821 h 3795821"/>
                <a:gd name="connsiteX5" fmla="*/ 183412 w 7386969"/>
                <a:gd name="connsiteY5" fmla="*/ 3774556 h 3795821"/>
                <a:gd name="connsiteX6" fmla="*/ 0 w 7386969"/>
                <a:gd name="connsiteY6" fmla="*/ 1578934 h 3795821"/>
                <a:gd name="connsiteX0" fmla="*/ 0 w 7386969"/>
                <a:gd name="connsiteY0" fmla="*/ 1578934 h 3795821"/>
                <a:gd name="connsiteX1" fmla="*/ 13291 w 7386969"/>
                <a:gd name="connsiteY1" fmla="*/ 10632 h 3795821"/>
                <a:gd name="connsiteX2" fmla="*/ 3676207 w 7386969"/>
                <a:gd name="connsiteY2" fmla="*/ 0 h 3795821"/>
                <a:gd name="connsiteX3" fmla="*/ 6900529 w 7386969"/>
                <a:gd name="connsiteY3" fmla="*/ 2110562 h 3795821"/>
                <a:gd name="connsiteX4" fmla="*/ 7386969 w 7386969"/>
                <a:gd name="connsiteY4" fmla="*/ 3795821 h 3795821"/>
                <a:gd name="connsiteX5" fmla="*/ 183412 w 7386969"/>
                <a:gd name="connsiteY5" fmla="*/ 3774556 h 3795821"/>
                <a:gd name="connsiteX6" fmla="*/ 0 w 7386969"/>
                <a:gd name="connsiteY6" fmla="*/ 1578934 h 3795821"/>
                <a:gd name="connsiteX0" fmla="*/ 0 w 7386969"/>
                <a:gd name="connsiteY0" fmla="*/ 1568302 h 3785189"/>
                <a:gd name="connsiteX1" fmla="*/ 13291 w 7386969"/>
                <a:gd name="connsiteY1" fmla="*/ 0 h 3785189"/>
                <a:gd name="connsiteX2" fmla="*/ 1996262 w 7386969"/>
                <a:gd name="connsiteY2" fmla="*/ 2083982 h 3785189"/>
                <a:gd name="connsiteX3" fmla="*/ 6900529 w 7386969"/>
                <a:gd name="connsiteY3" fmla="*/ 2099930 h 3785189"/>
                <a:gd name="connsiteX4" fmla="*/ 7386969 w 7386969"/>
                <a:gd name="connsiteY4" fmla="*/ 3785189 h 3785189"/>
                <a:gd name="connsiteX5" fmla="*/ 183412 w 7386969"/>
                <a:gd name="connsiteY5" fmla="*/ 3763924 h 3785189"/>
                <a:gd name="connsiteX6" fmla="*/ 0 w 7386969"/>
                <a:gd name="connsiteY6" fmla="*/ 1568302 h 3785189"/>
                <a:gd name="connsiteX0" fmla="*/ 0 w 7386969"/>
                <a:gd name="connsiteY0" fmla="*/ 1185530 h 3402417"/>
                <a:gd name="connsiteX1" fmla="*/ 1299831 w 7386969"/>
                <a:gd name="connsiteY1" fmla="*/ 0 h 3402417"/>
                <a:gd name="connsiteX2" fmla="*/ 1996262 w 7386969"/>
                <a:gd name="connsiteY2" fmla="*/ 1701210 h 3402417"/>
                <a:gd name="connsiteX3" fmla="*/ 6900529 w 7386969"/>
                <a:gd name="connsiteY3" fmla="*/ 1717158 h 3402417"/>
                <a:gd name="connsiteX4" fmla="*/ 7386969 w 7386969"/>
                <a:gd name="connsiteY4" fmla="*/ 3402417 h 3402417"/>
                <a:gd name="connsiteX5" fmla="*/ 183412 w 7386969"/>
                <a:gd name="connsiteY5" fmla="*/ 3381152 h 3402417"/>
                <a:gd name="connsiteX6" fmla="*/ 0 w 7386969"/>
                <a:gd name="connsiteY6" fmla="*/ 1185530 h 3402417"/>
                <a:gd name="connsiteX0" fmla="*/ 0 w 7610253"/>
                <a:gd name="connsiteY0" fmla="*/ 5316 h 3402417"/>
                <a:gd name="connsiteX1" fmla="*/ 1523115 w 7610253"/>
                <a:gd name="connsiteY1" fmla="*/ 0 h 3402417"/>
                <a:gd name="connsiteX2" fmla="*/ 2219546 w 7610253"/>
                <a:gd name="connsiteY2" fmla="*/ 1701210 h 3402417"/>
                <a:gd name="connsiteX3" fmla="*/ 7123813 w 7610253"/>
                <a:gd name="connsiteY3" fmla="*/ 1717158 h 3402417"/>
                <a:gd name="connsiteX4" fmla="*/ 7610253 w 7610253"/>
                <a:gd name="connsiteY4" fmla="*/ 3402417 h 3402417"/>
                <a:gd name="connsiteX5" fmla="*/ 406696 w 7610253"/>
                <a:gd name="connsiteY5" fmla="*/ 3381152 h 3402417"/>
                <a:gd name="connsiteX6" fmla="*/ 0 w 7610253"/>
                <a:gd name="connsiteY6" fmla="*/ 5316 h 3402417"/>
                <a:gd name="connsiteX0" fmla="*/ 0 w 7610253"/>
                <a:gd name="connsiteY0" fmla="*/ 5316 h 3402417"/>
                <a:gd name="connsiteX1" fmla="*/ 1703869 w 7610253"/>
                <a:gd name="connsiteY1" fmla="*/ 0 h 3402417"/>
                <a:gd name="connsiteX2" fmla="*/ 2219546 w 7610253"/>
                <a:gd name="connsiteY2" fmla="*/ 1701210 h 3402417"/>
                <a:gd name="connsiteX3" fmla="*/ 7123813 w 7610253"/>
                <a:gd name="connsiteY3" fmla="*/ 1717158 h 3402417"/>
                <a:gd name="connsiteX4" fmla="*/ 7610253 w 7610253"/>
                <a:gd name="connsiteY4" fmla="*/ 3402417 h 3402417"/>
                <a:gd name="connsiteX5" fmla="*/ 406696 w 7610253"/>
                <a:gd name="connsiteY5" fmla="*/ 3381152 h 3402417"/>
                <a:gd name="connsiteX6" fmla="*/ 0 w 7610253"/>
                <a:gd name="connsiteY6" fmla="*/ 5316 h 3402417"/>
                <a:gd name="connsiteX0" fmla="*/ 0 w 7610253"/>
                <a:gd name="connsiteY0" fmla="*/ 5316 h 3402417"/>
                <a:gd name="connsiteX1" fmla="*/ 1703869 w 7610253"/>
                <a:gd name="connsiteY1" fmla="*/ 0 h 3402417"/>
                <a:gd name="connsiteX2" fmla="*/ 2219546 w 7610253"/>
                <a:gd name="connsiteY2" fmla="*/ 1701210 h 3402417"/>
                <a:gd name="connsiteX3" fmla="*/ 7123813 w 7610253"/>
                <a:gd name="connsiteY3" fmla="*/ 1717158 h 3402417"/>
                <a:gd name="connsiteX4" fmla="*/ 7610253 w 7610253"/>
                <a:gd name="connsiteY4" fmla="*/ 3402417 h 3402417"/>
                <a:gd name="connsiteX5" fmla="*/ 353534 w 7610253"/>
                <a:gd name="connsiteY5" fmla="*/ 3370519 h 3402417"/>
                <a:gd name="connsiteX6" fmla="*/ 0 w 7610253"/>
                <a:gd name="connsiteY6" fmla="*/ 5316 h 3402417"/>
                <a:gd name="connsiteX0" fmla="*/ 0 w 7610253"/>
                <a:gd name="connsiteY0" fmla="*/ 5316 h 3402417"/>
                <a:gd name="connsiteX1" fmla="*/ 1703869 w 7610253"/>
                <a:gd name="connsiteY1" fmla="*/ 0 h 3402417"/>
                <a:gd name="connsiteX2" fmla="*/ 2219546 w 7610253"/>
                <a:gd name="connsiteY2" fmla="*/ 1701210 h 3402417"/>
                <a:gd name="connsiteX3" fmla="*/ 7123813 w 7610253"/>
                <a:gd name="connsiteY3" fmla="*/ 1717158 h 3402417"/>
                <a:gd name="connsiteX4" fmla="*/ 7610253 w 7610253"/>
                <a:gd name="connsiteY4" fmla="*/ 3402417 h 3402417"/>
                <a:gd name="connsiteX5" fmla="*/ 406697 w 7610253"/>
                <a:gd name="connsiteY5" fmla="*/ 3359886 h 3402417"/>
                <a:gd name="connsiteX6" fmla="*/ 0 w 7610253"/>
                <a:gd name="connsiteY6" fmla="*/ 5316 h 3402417"/>
                <a:gd name="connsiteX0" fmla="*/ 0 w 7610253"/>
                <a:gd name="connsiteY0" fmla="*/ 5316 h 3402417"/>
                <a:gd name="connsiteX1" fmla="*/ 1703869 w 7610253"/>
                <a:gd name="connsiteY1" fmla="*/ 0 h 3402417"/>
                <a:gd name="connsiteX2" fmla="*/ 2145118 w 7610253"/>
                <a:gd name="connsiteY2" fmla="*/ 1701210 h 3402417"/>
                <a:gd name="connsiteX3" fmla="*/ 7123813 w 7610253"/>
                <a:gd name="connsiteY3" fmla="*/ 1717158 h 3402417"/>
                <a:gd name="connsiteX4" fmla="*/ 7610253 w 7610253"/>
                <a:gd name="connsiteY4" fmla="*/ 3402417 h 3402417"/>
                <a:gd name="connsiteX5" fmla="*/ 406697 w 7610253"/>
                <a:gd name="connsiteY5" fmla="*/ 3359886 h 3402417"/>
                <a:gd name="connsiteX6" fmla="*/ 0 w 7610253"/>
                <a:gd name="connsiteY6" fmla="*/ 5316 h 3402417"/>
                <a:gd name="connsiteX0" fmla="*/ 0 w 7663416"/>
                <a:gd name="connsiteY0" fmla="*/ 5316 h 3402417"/>
                <a:gd name="connsiteX1" fmla="*/ 1703869 w 7663416"/>
                <a:gd name="connsiteY1" fmla="*/ 0 h 3402417"/>
                <a:gd name="connsiteX2" fmla="*/ 2145118 w 7663416"/>
                <a:gd name="connsiteY2" fmla="*/ 1701210 h 3402417"/>
                <a:gd name="connsiteX3" fmla="*/ 7123813 w 7663416"/>
                <a:gd name="connsiteY3" fmla="*/ 1717158 h 3402417"/>
                <a:gd name="connsiteX4" fmla="*/ 7663416 w 7663416"/>
                <a:gd name="connsiteY4" fmla="*/ 3402417 h 3402417"/>
                <a:gd name="connsiteX5" fmla="*/ 406697 w 7663416"/>
                <a:gd name="connsiteY5" fmla="*/ 3359886 h 3402417"/>
                <a:gd name="connsiteX6" fmla="*/ 0 w 7663416"/>
                <a:gd name="connsiteY6" fmla="*/ 5316 h 3402417"/>
                <a:gd name="connsiteX0" fmla="*/ 0 w 7663416"/>
                <a:gd name="connsiteY0" fmla="*/ 5316 h 3402417"/>
                <a:gd name="connsiteX1" fmla="*/ 1703869 w 7663416"/>
                <a:gd name="connsiteY1" fmla="*/ 0 h 3402417"/>
                <a:gd name="connsiteX2" fmla="*/ 2145118 w 7663416"/>
                <a:gd name="connsiteY2" fmla="*/ 1701210 h 3402417"/>
                <a:gd name="connsiteX3" fmla="*/ 7123813 w 7663416"/>
                <a:gd name="connsiteY3" fmla="*/ 1717158 h 3402417"/>
                <a:gd name="connsiteX4" fmla="*/ 7663416 w 7663416"/>
                <a:gd name="connsiteY4" fmla="*/ 3402417 h 3402417"/>
                <a:gd name="connsiteX5" fmla="*/ 470492 w 7663416"/>
                <a:gd name="connsiteY5" fmla="*/ 3370518 h 3402417"/>
                <a:gd name="connsiteX6" fmla="*/ 0 w 7663416"/>
                <a:gd name="connsiteY6" fmla="*/ 5316 h 3402417"/>
                <a:gd name="connsiteX0" fmla="*/ 0 w 7663416"/>
                <a:gd name="connsiteY0" fmla="*/ 0 h 3397101"/>
                <a:gd name="connsiteX1" fmla="*/ 1788929 w 7663416"/>
                <a:gd name="connsiteY1" fmla="*/ 15949 h 3397101"/>
                <a:gd name="connsiteX2" fmla="*/ 2145118 w 7663416"/>
                <a:gd name="connsiteY2" fmla="*/ 1695894 h 3397101"/>
                <a:gd name="connsiteX3" fmla="*/ 7123813 w 7663416"/>
                <a:gd name="connsiteY3" fmla="*/ 1711842 h 3397101"/>
                <a:gd name="connsiteX4" fmla="*/ 7663416 w 7663416"/>
                <a:gd name="connsiteY4" fmla="*/ 3397101 h 3397101"/>
                <a:gd name="connsiteX5" fmla="*/ 470492 w 7663416"/>
                <a:gd name="connsiteY5" fmla="*/ 3365202 h 3397101"/>
                <a:gd name="connsiteX6" fmla="*/ 0 w 7663416"/>
                <a:gd name="connsiteY6" fmla="*/ 0 h 3397101"/>
                <a:gd name="connsiteX0" fmla="*/ 0 w 7610005"/>
                <a:gd name="connsiteY0" fmla="*/ 266364 h 3381152"/>
                <a:gd name="connsiteX1" fmla="*/ 1735518 w 7610005"/>
                <a:gd name="connsiteY1" fmla="*/ 0 h 3381152"/>
                <a:gd name="connsiteX2" fmla="*/ 2091707 w 7610005"/>
                <a:gd name="connsiteY2" fmla="*/ 1679945 h 3381152"/>
                <a:gd name="connsiteX3" fmla="*/ 7070402 w 7610005"/>
                <a:gd name="connsiteY3" fmla="*/ 1695893 h 3381152"/>
                <a:gd name="connsiteX4" fmla="*/ 7610005 w 7610005"/>
                <a:gd name="connsiteY4" fmla="*/ 3381152 h 3381152"/>
                <a:gd name="connsiteX5" fmla="*/ 417081 w 7610005"/>
                <a:gd name="connsiteY5" fmla="*/ 3349253 h 3381152"/>
                <a:gd name="connsiteX6" fmla="*/ 0 w 7610005"/>
                <a:gd name="connsiteY6" fmla="*/ 266364 h 3381152"/>
                <a:gd name="connsiteX0" fmla="*/ 0 w 7610005"/>
                <a:gd name="connsiteY0" fmla="*/ 0 h 3114788"/>
                <a:gd name="connsiteX1" fmla="*/ 1796559 w 7610005"/>
                <a:gd name="connsiteY1" fmla="*/ 38838 h 3114788"/>
                <a:gd name="connsiteX2" fmla="*/ 2091707 w 7610005"/>
                <a:gd name="connsiteY2" fmla="*/ 1413581 h 3114788"/>
                <a:gd name="connsiteX3" fmla="*/ 7070402 w 7610005"/>
                <a:gd name="connsiteY3" fmla="*/ 1429529 h 3114788"/>
                <a:gd name="connsiteX4" fmla="*/ 7610005 w 7610005"/>
                <a:gd name="connsiteY4" fmla="*/ 3114788 h 3114788"/>
                <a:gd name="connsiteX5" fmla="*/ 417081 w 7610005"/>
                <a:gd name="connsiteY5" fmla="*/ 3082889 h 3114788"/>
                <a:gd name="connsiteX6" fmla="*/ 0 w 7610005"/>
                <a:gd name="connsiteY6" fmla="*/ 0 h 3114788"/>
                <a:gd name="connsiteX0" fmla="*/ 0 w 7610005"/>
                <a:gd name="connsiteY0" fmla="*/ 14572 h 3129360"/>
                <a:gd name="connsiteX1" fmla="*/ 1788929 w 7610005"/>
                <a:gd name="connsiteY1" fmla="*/ 0 h 3129360"/>
                <a:gd name="connsiteX2" fmla="*/ 2091707 w 7610005"/>
                <a:gd name="connsiteY2" fmla="*/ 1428153 h 3129360"/>
                <a:gd name="connsiteX3" fmla="*/ 7070402 w 7610005"/>
                <a:gd name="connsiteY3" fmla="*/ 1444101 h 3129360"/>
                <a:gd name="connsiteX4" fmla="*/ 7610005 w 7610005"/>
                <a:gd name="connsiteY4" fmla="*/ 3129360 h 3129360"/>
                <a:gd name="connsiteX5" fmla="*/ 417081 w 7610005"/>
                <a:gd name="connsiteY5" fmla="*/ 3097461 h 3129360"/>
                <a:gd name="connsiteX6" fmla="*/ 0 w 7610005"/>
                <a:gd name="connsiteY6" fmla="*/ 14572 h 3129360"/>
                <a:gd name="connsiteX0" fmla="*/ 0 w 7610005"/>
                <a:gd name="connsiteY0" fmla="*/ 14572 h 3129360"/>
                <a:gd name="connsiteX1" fmla="*/ 1788929 w 7610005"/>
                <a:gd name="connsiteY1" fmla="*/ 0 h 3129360"/>
                <a:gd name="connsiteX2" fmla="*/ 2091707 w 7610005"/>
                <a:gd name="connsiteY2" fmla="*/ 1428153 h 3129360"/>
                <a:gd name="connsiteX3" fmla="*/ 7070402 w 7610005"/>
                <a:gd name="connsiteY3" fmla="*/ 1444101 h 3129360"/>
                <a:gd name="connsiteX4" fmla="*/ 7121681 w 7610005"/>
                <a:gd name="connsiteY4" fmla="*/ 1610271 h 3129360"/>
                <a:gd name="connsiteX5" fmla="*/ 7610005 w 7610005"/>
                <a:gd name="connsiteY5" fmla="*/ 3129360 h 3129360"/>
                <a:gd name="connsiteX6" fmla="*/ 417081 w 7610005"/>
                <a:gd name="connsiteY6" fmla="*/ 3097461 h 3129360"/>
                <a:gd name="connsiteX7" fmla="*/ 0 w 7610005"/>
                <a:gd name="connsiteY7" fmla="*/ 14572 h 3129360"/>
                <a:gd name="connsiteX0" fmla="*/ 0 w 7610005"/>
                <a:gd name="connsiteY0" fmla="*/ 14572 h 3129360"/>
                <a:gd name="connsiteX1" fmla="*/ 1788929 w 7610005"/>
                <a:gd name="connsiteY1" fmla="*/ 0 h 3129360"/>
                <a:gd name="connsiteX2" fmla="*/ 2091707 w 7610005"/>
                <a:gd name="connsiteY2" fmla="*/ 1428153 h 3129360"/>
                <a:gd name="connsiteX3" fmla="*/ 5877982 w 7610005"/>
                <a:gd name="connsiteY3" fmla="*/ 1442409 h 3129360"/>
                <a:gd name="connsiteX4" fmla="*/ 7070402 w 7610005"/>
                <a:gd name="connsiteY4" fmla="*/ 1444101 h 3129360"/>
                <a:gd name="connsiteX5" fmla="*/ 7121681 w 7610005"/>
                <a:gd name="connsiteY5" fmla="*/ 1610271 h 3129360"/>
                <a:gd name="connsiteX6" fmla="*/ 7610005 w 7610005"/>
                <a:gd name="connsiteY6" fmla="*/ 3129360 h 3129360"/>
                <a:gd name="connsiteX7" fmla="*/ 417081 w 7610005"/>
                <a:gd name="connsiteY7" fmla="*/ 3097461 h 3129360"/>
                <a:gd name="connsiteX8" fmla="*/ 0 w 7610005"/>
                <a:gd name="connsiteY8" fmla="*/ 14572 h 3129360"/>
                <a:gd name="connsiteX0" fmla="*/ 0 w 7610005"/>
                <a:gd name="connsiteY0" fmla="*/ 14572 h 3129360"/>
                <a:gd name="connsiteX1" fmla="*/ 1788929 w 7610005"/>
                <a:gd name="connsiteY1" fmla="*/ 0 h 3129360"/>
                <a:gd name="connsiteX2" fmla="*/ 2091707 w 7610005"/>
                <a:gd name="connsiteY2" fmla="*/ 1428153 h 3129360"/>
                <a:gd name="connsiteX3" fmla="*/ 5877982 w 7610005"/>
                <a:gd name="connsiteY3" fmla="*/ 1442409 h 3129360"/>
                <a:gd name="connsiteX4" fmla="*/ 5580410 w 7610005"/>
                <a:gd name="connsiteY4" fmla="*/ 91890 h 3129360"/>
                <a:gd name="connsiteX5" fmla="*/ 7070402 w 7610005"/>
                <a:gd name="connsiteY5" fmla="*/ 1444101 h 3129360"/>
                <a:gd name="connsiteX6" fmla="*/ 7121681 w 7610005"/>
                <a:gd name="connsiteY6" fmla="*/ 1610271 h 3129360"/>
                <a:gd name="connsiteX7" fmla="*/ 7610005 w 7610005"/>
                <a:gd name="connsiteY7" fmla="*/ 3129360 h 3129360"/>
                <a:gd name="connsiteX8" fmla="*/ 417081 w 7610005"/>
                <a:gd name="connsiteY8" fmla="*/ 3097461 h 3129360"/>
                <a:gd name="connsiteX9" fmla="*/ 0 w 7610005"/>
                <a:gd name="connsiteY9" fmla="*/ 14572 h 3129360"/>
                <a:gd name="connsiteX0" fmla="*/ 0 w 7610005"/>
                <a:gd name="connsiteY0" fmla="*/ 14572 h 3129360"/>
                <a:gd name="connsiteX1" fmla="*/ 1788929 w 7610005"/>
                <a:gd name="connsiteY1" fmla="*/ 0 h 3129360"/>
                <a:gd name="connsiteX2" fmla="*/ 2091707 w 7610005"/>
                <a:gd name="connsiteY2" fmla="*/ 1428153 h 3129360"/>
                <a:gd name="connsiteX3" fmla="*/ 5877982 w 7610005"/>
                <a:gd name="connsiteY3" fmla="*/ 1442409 h 3129360"/>
                <a:gd name="connsiteX4" fmla="*/ 5580410 w 7610005"/>
                <a:gd name="connsiteY4" fmla="*/ 91890 h 3129360"/>
                <a:gd name="connsiteX5" fmla="*/ 7070402 w 7610005"/>
                <a:gd name="connsiteY5" fmla="*/ 1444101 h 3129360"/>
                <a:gd name="connsiteX6" fmla="*/ 7121681 w 7610005"/>
                <a:gd name="connsiteY6" fmla="*/ 1610271 h 3129360"/>
                <a:gd name="connsiteX7" fmla="*/ 7610005 w 7610005"/>
                <a:gd name="connsiteY7" fmla="*/ 3129360 h 3129360"/>
                <a:gd name="connsiteX8" fmla="*/ 417081 w 7610005"/>
                <a:gd name="connsiteY8" fmla="*/ 3097461 h 3129360"/>
                <a:gd name="connsiteX9" fmla="*/ 0 w 7610005"/>
                <a:gd name="connsiteY9" fmla="*/ 14572 h 3129360"/>
                <a:gd name="connsiteX0" fmla="*/ 0 w 7610005"/>
                <a:gd name="connsiteY0" fmla="*/ 14572 h 3129360"/>
                <a:gd name="connsiteX1" fmla="*/ 1788929 w 7610005"/>
                <a:gd name="connsiteY1" fmla="*/ 0 h 3129360"/>
                <a:gd name="connsiteX2" fmla="*/ 2091707 w 7610005"/>
                <a:gd name="connsiteY2" fmla="*/ 1428153 h 3129360"/>
                <a:gd name="connsiteX3" fmla="*/ 5877982 w 7610005"/>
                <a:gd name="connsiteY3" fmla="*/ 1442409 h 3129360"/>
                <a:gd name="connsiteX4" fmla="*/ 5580410 w 7610005"/>
                <a:gd name="connsiteY4" fmla="*/ 91890 h 3129360"/>
                <a:gd name="connsiteX5" fmla="*/ 7070402 w 7610005"/>
                <a:gd name="connsiteY5" fmla="*/ 1444101 h 3129360"/>
                <a:gd name="connsiteX6" fmla="*/ 7121681 w 7610005"/>
                <a:gd name="connsiteY6" fmla="*/ 1610271 h 3129360"/>
                <a:gd name="connsiteX7" fmla="*/ 7610005 w 7610005"/>
                <a:gd name="connsiteY7" fmla="*/ 3129360 h 3129360"/>
                <a:gd name="connsiteX8" fmla="*/ 417081 w 7610005"/>
                <a:gd name="connsiteY8" fmla="*/ 3097461 h 3129360"/>
                <a:gd name="connsiteX9" fmla="*/ 0 w 7610005"/>
                <a:gd name="connsiteY9" fmla="*/ 14572 h 3129360"/>
                <a:gd name="connsiteX0" fmla="*/ 0 w 7610005"/>
                <a:gd name="connsiteY0" fmla="*/ 14572 h 3129360"/>
                <a:gd name="connsiteX1" fmla="*/ 1788929 w 7610005"/>
                <a:gd name="connsiteY1" fmla="*/ 0 h 3129360"/>
                <a:gd name="connsiteX2" fmla="*/ 2091707 w 7610005"/>
                <a:gd name="connsiteY2" fmla="*/ 1428153 h 3129360"/>
                <a:gd name="connsiteX3" fmla="*/ 5816942 w 7610005"/>
                <a:gd name="connsiteY3" fmla="*/ 1450039 h 3129360"/>
                <a:gd name="connsiteX4" fmla="*/ 5580410 w 7610005"/>
                <a:gd name="connsiteY4" fmla="*/ 91890 h 3129360"/>
                <a:gd name="connsiteX5" fmla="*/ 7070402 w 7610005"/>
                <a:gd name="connsiteY5" fmla="*/ 1444101 h 3129360"/>
                <a:gd name="connsiteX6" fmla="*/ 7121681 w 7610005"/>
                <a:gd name="connsiteY6" fmla="*/ 1610271 h 3129360"/>
                <a:gd name="connsiteX7" fmla="*/ 7610005 w 7610005"/>
                <a:gd name="connsiteY7" fmla="*/ 3129360 h 3129360"/>
                <a:gd name="connsiteX8" fmla="*/ 417081 w 7610005"/>
                <a:gd name="connsiteY8" fmla="*/ 3097461 h 3129360"/>
                <a:gd name="connsiteX9" fmla="*/ 0 w 7610005"/>
                <a:gd name="connsiteY9" fmla="*/ 14572 h 3129360"/>
                <a:gd name="connsiteX0" fmla="*/ 0 w 7610005"/>
                <a:gd name="connsiteY0" fmla="*/ 14572 h 3129360"/>
                <a:gd name="connsiteX1" fmla="*/ 1788929 w 7610005"/>
                <a:gd name="connsiteY1" fmla="*/ 0 h 3129360"/>
                <a:gd name="connsiteX2" fmla="*/ 2091707 w 7610005"/>
                <a:gd name="connsiteY2" fmla="*/ 1428153 h 3129360"/>
                <a:gd name="connsiteX3" fmla="*/ 5778793 w 7610005"/>
                <a:gd name="connsiteY3" fmla="*/ 1442409 h 3129360"/>
                <a:gd name="connsiteX4" fmla="*/ 5580410 w 7610005"/>
                <a:gd name="connsiteY4" fmla="*/ 91890 h 3129360"/>
                <a:gd name="connsiteX5" fmla="*/ 7070402 w 7610005"/>
                <a:gd name="connsiteY5" fmla="*/ 1444101 h 3129360"/>
                <a:gd name="connsiteX6" fmla="*/ 7121681 w 7610005"/>
                <a:gd name="connsiteY6" fmla="*/ 1610271 h 3129360"/>
                <a:gd name="connsiteX7" fmla="*/ 7610005 w 7610005"/>
                <a:gd name="connsiteY7" fmla="*/ 3129360 h 3129360"/>
                <a:gd name="connsiteX8" fmla="*/ 417081 w 7610005"/>
                <a:gd name="connsiteY8" fmla="*/ 3097461 h 3129360"/>
                <a:gd name="connsiteX9" fmla="*/ 0 w 7610005"/>
                <a:gd name="connsiteY9" fmla="*/ 14572 h 3129360"/>
                <a:gd name="connsiteX0" fmla="*/ 0 w 7610005"/>
                <a:gd name="connsiteY0" fmla="*/ 14572 h 3129360"/>
                <a:gd name="connsiteX1" fmla="*/ 1788929 w 7610005"/>
                <a:gd name="connsiteY1" fmla="*/ 0 h 3129360"/>
                <a:gd name="connsiteX2" fmla="*/ 2091707 w 7610005"/>
                <a:gd name="connsiteY2" fmla="*/ 1428153 h 3129360"/>
                <a:gd name="connsiteX3" fmla="*/ 5778793 w 7610005"/>
                <a:gd name="connsiteY3" fmla="*/ 1442409 h 3129360"/>
                <a:gd name="connsiteX4" fmla="*/ 5526999 w 7610005"/>
                <a:gd name="connsiteY4" fmla="*/ 84260 h 3129360"/>
                <a:gd name="connsiteX5" fmla="*/ 7070402 w 7610005"/>
                <a:gd name="connsiteY5" fmla="*/ 1444101 h 3129360"/>
                <a:gd name="connsiteX6" fmla="*/ 7121681 w 7610005"/>
                <a:gd name="connsiteY6" fmla="*/ 1610271 h 3129360"/>
                <a:gd name="connsiteX7" fmla="*/ 7610005 w 7610005"/>
                <a:gd name="connsiteY7" fmla="*/ 3129360 h 3129360"/>
                <a:gd name="connsiteX8" fmla="*/ 417081 w 7610005"/>
                <a:gd name="connsiteY8" fmla="*/ 3097461 h 3129360"/>
                <a:gd name="connsiteX9" fmla="*/ 0 w 7610005"/>
                <a:gd name="connsiteY9" fmla="*/ 14572 h 3129360"/>
                <a:gd name="connsiteX0" fmla="*/ 0 w 7610005"/>
                <a:gd name="connsiteY0" fmla="*/ 14572 h 3129360"/>
                <a:gd name="connsiteX1" fmla="*/ 1788929 w 7610005"/>
                <a:gd name="connsiteY1" fmla="*/ 0 h 3129360"/>
                <a:gd name="connsiteX2" fmla="*/ 2091707 w 7610005"/>
                <a:gd name="connsiteY2" fmla="*/ 1428153 h 3129360"/>
                <a:gd name="connsiteX3" fmla="*/ 5778793 w 7610005"/>
                <a:gd name="connsiteY3" fmla="*/ 1442409 h 3129360"/>
                <a:gd name="connsiteX4" fmla="*/ 5526999 w 7610005"/>
                <a:gd name="connsiteY4" fmla="*/ 84260 h 3129360"/>
                <a:gd name="connsiteX5" fmla="*/ 7497685 w 7610005"/>
                <a:gd name="connsiteY5" fmla="*/ 85951 h 3129360"/>
                <a:gd name="connsiteX6" fmla="*/ 7121681 w 7610005"/>
                <a:gd name="connsiteY6" fmla="*/ 1610271 h 3129360"/>
                <a:gd name="connsiteX7" fmla="*/ 7610005 w 7610005"/>
                <a:gd name="connsiteY7" fmla="*/ 3129360 h 3129360"/>
                <a:gd name="connsiteX8" fmla="*/ 417081 w 7610005"/>
                <a:gd name="connsiteY8" fmla="*/ 3097461 h 3129360"/>
                <a:gd name="connsiteX9" fmla="*/ 0 w 7610005"/>
                <a:gd name="connsiteY9" fmla="*/ 14572 h 3129360"/>
                <a:gd name="connsiteX0" fmla="*/ 0 w 7610005"/>
                <a:gd name="connsiteY0" fmla="*/ 14572 h 3129360"/>
                <a:gd name="connsiteX1" fmla="*/ 1788929 w 7610005"/>
                <a:gd name="connsiteY1" fmla="*/ 0 h 3129360"/>
                <a:gd name="connsiteX2" fmla="*/ 2091707 w 7610005"/>
                <a:gd name="connsiteY2" fmla="*/ 1428153 h 3129360"/>
                <a:gd name="connsiteX3" fmla="*/ 5778793 w 7610005"/>
                <a:gd name="connsiteY3" fmla="*/ 1442409 h 3129360"/>
                <a:gd name="connsiteX4" fmla="*/ 5526999 w 7610005"/>
                <a:gd name="connsiteY4" fmla="*/ 84260 h 3129360"/>
                <a:gd name="connsiteX5" fmla="*/ 7497685 w 7610005"/>
                <a:gd name="connsiteY5" fmla="*/ 85951 h 3129360"/>
                <a:gd name="connsiteX6" fmla="*/ 7121681 w 7610005"/>
                <a:gd name="connsiteY6" fmla="*/ 1610271 h 3129360"/>
                <a:gd name="connsiteX7" fmla="*/ 7610005 w 7610005"/>
                <a:gd name="connsiteY7" fmla="*/ 3129360 h 3129360"/>
                <a:gd name="connsiteX8" fmla="*/ 417081 w 7610005"/>
                <a:gd name="connsiteY8" fmla="*/ 3097461 h 3129360"/>
                <a:gd name="connsiteX9" fmla="*/ 0 w 7610005"/>
                <a:gd name="connsiteY9" fmla="*/ 14572 h 3129360"/>
                <a:gd name="connsiteX0" fmla="*/ 0 w 7722053"/>
                <a:gd name="connsiteY0" fmla="*/ 14572 h 3129360"/>
                <a:gd name="connsiteX1" fmla="*/ 1788929 w 7722053"/>
                <a:gd name="connsiteY1" fmla="*/ 0 h 3129360"/>
                <a:gd name="connsiteX2" fmla="*/ 2091707 w 7722053"/>
                <a:gd name="connsiteY2" fmla="*/ 1428153 h 3129360"/>
                <a:gd name="connsiteX3" fmla="*/ 5778793 w 7722053"/>
                <a:gd name="connsiteY3" fmla="*/ 1442409 h 3129360"/>
                <a:gd name="connsiteX4" fmla="*/ 5526999 w 7722053"/>
                <a:gd name="connsiteY4" fmla="*/ 84260 h 3129360"/>
                <a:gd name="connsiteX5" fmla="*/ 7497685 w 7722053"/>
                <a:gd name="connsiteY5" fmla="*/ 85951 h 3129360"/>
                <a:gd name="connsiteX6" fmla="*/ 7678676 w 7722053"/>
                <a:gd name="connsiteY6" fmla="*/ 1587381 h 3129360"/>
                <a:gd name="connsiteX7" fmla="*/ 7121681 w 7722053"/>
                <a:gd name="connsiteY7" fmla="*/ 1610271 h 3129360"/>
                <a:gd name="connsiteX8" fmla="*/ 7610005 w 7722053"/>
                <a:gd name="connsiteY8" fmla="*/ 3129360 h 3129360"/>
                <a:gd name="connsiteX9" fmla="*/ 417081 w 7722053"/>
                <a:gd name="connsiteY9" fmla="*/ 3097461 h 3129360"/>
                <a:gd name="connsiteX10" fmla="*/ 0 w 7722053"/>
                <a:gd name="connsiteY10" fmla="*/ 14572 h 3129360"/>
                <a:gd name="connsiteX0" fmla="*/ 0 w 7689025"/>
                <a:gd name="connsiteY0" fmla="*/ 14572 h 3129360"/>
                <a:gd name="connsiteX1" fmla="*/ 1788929 w 7689025"/>
                <a:gd name="connsiteY1" fmla="*/ 0 h 3129360"/>
                <a:gd name="connsiteX2" fmla="*/ 2091707 w 7689025"/>
                <a:gd name="connsiteY2" fmla="*/ 1428153 h 3129360"/>
                <a:gd name="connsiteX3" fmla="*/ 5778793 w 7689025"/>
                <a:gd name="connsiteY3" fmla="*/ 1442409 h 3129360"/>
                <a:gd name="connsiteX4" fmla="*/ 5526999 w 7689025"/>
                <a:gd name="connsiteY4" fmla="*/ 84260 h 3129360"/>
                <a:gd name="connsiteX5" fmla="*/ 7497685 w 7689025"/>
                <a:gd name="connsiteY5" fmla="*/ 85951 h 3129360"/>
                <a:gd name="connsiteX6" fmla="*/ 7678676 w 7689025"/>
                <a:gd name="connsiteY6" fmla="*/ 1587381 h 3129360"/>
                <a:gd name="connsiteX7" fmla="*/ 7121681 w 7689025"/>
                <a:gd name="connsiteY7" fmla="*/ 1610271 h 3129360"/>
                <a:gd name="connsiteX8" fmla="*/ 7610005 w 7689025"/>
                <a:gd name="connsiteY8" fmla="*/ 3129360 h 3129360"/>
                <a:gd name="connsiteX9" fmla="*/ 417081 w 7689025"/>
                <a:gd name="connsiteY9" fmla="*/ 3097461 h 3129360"/>
                <a:gd name="connsiteX10" fmla="*/ 0 w 7689025"/>
                <a:gd name="connsiteY10" fmla="*/ 14572 h 3129360"/>
                <a:gd name="connsiteX0" fmla="*/ 0 w 7689025"/>
                <a:gd name="connsiteY0" fmla="*/ 14572 h 3129360"/>
                <a:gd name="connsiteX1" fmla="*/ 1788929 w 7689025"/>
                <a:gd name="connsiteY1" fmla="*/ 0 h 3129360"/>
                <a:gd name="connsiteX2" fmla="*/ 2091707 w 7689025"/>
                <a:gd name="connsiteY2" fmla="*/ 1428153 h 3129360"/>
                <a:gd name="connsiteX3" fmla="*/ 5778793 w 7689025"/>
                <a:gd name="connsiteY3" fmla="*/ 1442409 h 3129360"/>
                <a:gd name="connsiteX4" fmla="*/ 5526999 w 7689025"/>
                <a:gd name="connsiteY4" fmla="*/ 84260 h 3129360"/>
                <a:gd name="connsiteX5" fmla="*/ 7497685 w 7689025"/>
                <a:gd name="connsiteY5" fmla="*/ 85951 h 3129360"/>
                <a:gd name="connsiteX6" fmla="*/ 7678676 w 7689025"/>
                <a:gd name="connsiteY6" fmla="*/ 1587381 h 3129360"/>
                <a:gd name="connsiteX7" fmla="*/ 7121681 w 7689025"/>
                <a:gd name="connsiteY7" fmla="*/ 1610271 h 3129360"/>
                <a:gd name="connsiteX8" fmla="*/ 7610005 w 7689025"/>
                <a:gd name="connsiteY8" fmla="*/ 3129360 h 3129360"/>
                <a:gd name="connsiteX9" fmla="*/ 417081 w 7689025"/>
                <a:gd name="connsiteY9" fmla="*/ 3097461 h 3129360"/>
                <a:gd name="connsiteX10" fmla="*/ 0 w 7689025"/>
                <a:gd name="connsiteY10" fmla="*/ 14572 h 3129360"/>
                <a:gd name="connsiteX0" fmla="*/ 0 w 7808386"/>
                <a:gd name="connsiteY0" fmla="*/ 14572 h 3129360"/>
                <a:gd name="connsiteX1" fmla="*/ 1788929 w 7808386"/>
                <a:gd name="connsiteY1" fmla="*/ 0 h 3129360"/>
                <a:gd name="connsiteX2" fmla="*/ 2091707 w 7808386"/>
                <a:gd name="connsiteY2" fmla="*/ 1428153 h 3129360"/>
                <a:gd name="connsiteX3" fmla="*/ 5778793 w 7808386"/>
                <a:gd name="connsiteY3" fmla="*/ 1442409 h 3129360"/>
                <a:gd name="connsiteX4" fmla="*/ 5526999 w 7808386"/>
                <a:gd name="connsiteY4" fmla="*/ 84260 h 3129360"/>
                <a:gd name="connsiteX5" fmla="*/ 7497685 w 7808386"/>
                <a:gd name="connsiteY5" fmla="*/ 85951 h 3129360"/>
                <a:gd name="connsiteX6" fmla="*/ 7808386 w 7808386"/>
                <a:gd name="connsiteY6" fmla="*/ 1717091 h 3129360"/>
                <a:gd name="connsiteX7" fmla="*/ 7121681 w 7808386"/>
                <a:gd name="connsiteY7" fmla="*/ 1610271 h 3129360"/>
                <a:gd name="connsiteX8" fmla="*/ 7610005 w 7808386"/>
                <a:gd name="connsiteY8" fmla="*/ 3129360 h 3129360"/>
                <a:gd name="connsiteX9" fmla="*/ 417081 w 7808386"/>
                <a:gd name="connsiteY9" fmla="*/ 3097461 h 3129360"/>
                <a:gd name="connsiteX10" fmla="*/ 0 w 7808386"/>
                <a:gd name="connsiteY10" fmla="*/ 14572 h 3129360"/>
                <a:gd name="connsiteX0" fmla="*/ 0 w 7808386"/>
                <a:gd name="connsiteY0" fmla="*/ 14572 h 3129360"/>
                <a:gd name="connsiteX1" fmla="*/ 1788929 w 7808386"/>
                <a:gd name="connsiteY1" fmla="*/ 0 h 3129360"/>
                <a:gd name="connsiteX2" fmla="*/ 2091707 w 7808386"/>
                <a:gd name="connsiteY2" fmla="*/ 1428153 h 3129360"/>
                <a:gd name="connsiteX3" fmla="*/ 5778793 w 7808386"/>
                <a:gd name="connsiteY3" fmla="*/ 1442409 h 3129360"/>
                <a:gd name="connsiteX4" fmla="*/ 5526999 w 7808386"/>
                <a:gd name="connsiteY4" fmla="*/ 84260 h 3129360"/>
                <a:gd name="connsiteX5" fmla="*/ 7497685 w 7808386"/>
                <a:gd name="connsiteY5" fmla="*/ 85951 h 3129360"/>
                <a:gd name="connsiteX6" fmla="*/ 7808386 w 7808386"/>
                <a:gd name="connsiteY6" fmla="*/ 1717091 h 3129360"/>
                <a:gd name="connsiteX7" fmla="*/ 7121681 w 7808386"/>
                <a:gd name="connsiteY7" fmla="*/ 1610271 h 3129360"/>
                <a:gd name="connsiteX8" fmla="*/ 7610005 w 7808386"/>
                <a:gd name="connsiteY8" fmla="*/ 3129360 h 3129360"/>
                <a:gd name="connsiteX9" fmla="*/ 417081 w 7808386"/>
                <a:gd name="connsiteY9" fmla="*/ 3097461 h 3129360"/>
                <a:gd name="connsiteX10" fmla="*/ 0 w 7808386"/>
                <a:gd name="connsiteY10" fmla="*/ 14572 h 3129360"/>
                <a:gd name="connsiteX0" fmla="*/ 0 w 7819765"/>
                <a:gd name="connsiteY0" fmla="*/ 14572 h 3129360"/>
                <a:gd name="connsiteX1" fmla="*/ 1788929 w 7819765"/>
                <a:gd name="connsiteY1" fmla="*/ 0 h 3129360"/>
                <a:gd name="connsiteX2" fmla="*/ 2091707 w 7819765"/>
                <a:gd name="connsiteY2" fmla="*/ 1428153 h 3129360"/>
                <a:gd name="connsiteX3" fmla="*/ 5778793 w 7819765"/>
                <a:gd name="connsiteY3" fmla="*/ 1442409 h 3129360"/>
                <a:gd name="connsiteX4" fmla="*/ 5526999 w 7819765"/>
                <a:gd name="connsiteY4" fmla="*/ 84260 h 3129360"/>
                <a:gd name="connsiteX5" fmla="*/ 7497685 w 7819765"/>
                <a:gd name="connsiteY5" fmla="*/ 85951 h 3129360"/>
                <a:gd name="connsiteX6" fmla="*/ 7808386 w 7819765"/>
                <a:gd name="connsiteY6" fmla="*/ 1717091 h 3129360"/>
                <a:gd name="connsiteX7" fmla="*/ 7121681 w 7819765"/>
                <a:gd name="connsiteY7" fmla="*/ 1610271 h 3129360"/>
                <a:gd name="connsiteX8" fmla="*/ 7610005 w 7819765"/>
                <a:gd name="connsiteY8" fmla="*/ 3129360 h 3129360"/>
                <a:gd name="connsiteX9" fmla="*/ 417081 w 7819765"/>
                <a:gd name="connsiteY9" fmla="*/ 3097461 h 3129360"/>
                <a:gd name="connsiteX10" fmla="*/ 0 w 7819765"/>
                <a:gd name="connsiteY10" fmla="*/ 14572 h 3129360"/>
                <a:gd name="connsiteX0" fmla="*/ 0 w 7808386"/>
                <a:gd name="connsiteY0" fmla="*/ 14572 h 3129360"/>
                <a:gd name="connsiteX1" fmla="*/ 1788929 w 7808386"/>
                <a:gd name="connsiteY1" fmla="*/ 0 h 3129360"/>
                <a:gd name="connsiteX2" fmla="*/ 2091707 w 7808386"/>
                <a:gd name="connsiteY2" fmla="*/ 1428153 h 3129360"/>
                <a:gd name="connsiteX3" fmla="*/ 5778793 w 7808386"/>
                <a:gd name="connsiteY3" fmla="*/ 1442409 h 3129360"/>
                <a:gd name="connsiteX4" fmla="*/ 5526999 w 7808386"/>
                <a:gd name="connsiteY4" fmla="*/ 84260 h 3129360"/>
                <a:gd name="connsiteX5" fmla="*/ 7497685 w 7808386"/>
                <a:gd name="connsiteY5" fmla="*/ 85951 h 3129360"/>
                <a:gd name="connsiteX6" fmla="*/ 7808386 w 7808386"/>
                <a:gd name="connsiteY6" fmla="*/ 1717091 h 3129360"/>
                <a:gd name="connsiteX7" fmla="*/ 7121681 w 7808386"/>
                <a:gd name="connsiteY7" fmla="*/ 1610271 h 3129360"/>
                <a:gd name="connsiteX8" fmla="*/ 7610005 w 7808386"/>
                <a:gd name="connsiteY8" fmla="*/ 3129360 h 3129360"/>
                <a:gd name="connsiteX9" fmla="*/ 417081 w 7808386"/>
                <a:gd name="connsiteY9" fmla="*/ 3097461 h 3129360"/>
                <a:gd name="connsiteX10" fmla="*/ 0 w 7808386"/>
                <a:gd name="connsiteY10" fmla="*/ 14572 h 3129360"/>
                <a:gd name="connsiteX0" fmla="*/ 0 w 7808386"/>
                <a:gd name="connsiteY0" fmla="*/ 14572 h 3129360"/>
                <a:gd name="connsiteX1" fmla="*/ 1788929 w 7808386"/>
                <a:gd name="connsiteY1" fmla="*/ 0 h 3129360"/>
                <a:gd name="connsiteX2" fmla="*/ 2091707 w 7808386"/>
                <a:gd name="connsiteY2" fmla="*/ 1428153 h 3129360"/>
                <a:gd name="connsiteX3" fmla="*/ 5778793 w 7808386"/>
                <a:gd name="connsiteY3" fmla="*/ 1442409 h 3129360"/>
                <a:gd name="connsiteX4" fmla="*/ 5526999 w 7808386"/>
                <a:gd name="connsiteY4" fmla="*/ 84260 h 3129360"/>
                <a:gd name="connsiteX5" fmla="*/ 7497685 w 7808386"/>
                <a:gd name="connsiteY5" fmla="*/ 85951 h 3129360"/>
                <a:gd name="connsiteX6" fmla="*/ 7808386 w 7808386"/>
                <a:gd name="connsiteY6" fmla="*/ 1717091 h 3129360"/>
                <a:gd name="connsiteX7" fmla="*/ 7121681 w 7808386"/>
                <a:gd name="connsiteY7" fmla="*/ 1610271 h 3129360"/>
                <a:gd name="connsiteX8" fmla="*/ 7610005 w 7808386"/>
                <a:gd name="connsiteY8" fmla="*/ 3129360 h 3129360"/>
                <a:gd name="connsiteX9" fmla="*/ 417081 w 7808386"/>
                <a:gd name="connsiteY9" fmla="*/ 3097461 h 3129360"/>
                <a:gd name="connsiteX10" fmla="*/ 0 w 7808386"/>
                <a:gd name="connsiteY10" fmla="*/ 14572 h 3129360"/>
                <a:gd name="connsiteX0" fmla="*/ 0 w 7808386"/>
                <a:gd name="connsiteY0" fmla="*/ 14572 h 3129360"/>
                <a:gd name="connsiteX1" fmla="*/ 1788929 w 7808386"/>
                <a:gd name="connsiteY1" fmla="*/ 0 h 3129360"/>
                <a:gd name="connsiteX2" fmla="*/ 2091707 w 7808386"/>
                <a:gd name="connsiteY2" fmla="*/ 1428153 h 3129360"/>
                <a:gd name="connsiteX3" fmla="*/ 5778793 w 7808386"/>
                <a:gd name="connsiteY3" fmla="*/ 1442409 h 3129360"/>
                <a:gd name="connsiteX4" fmla="*/ 5526999 w 7808386"/>
                <a:gd name="connsiteY4" fmla="*/ 84260 h 3129360"/>
                <a:gd name="connsiteX5" fmla="*/ 7497685 w 7808386"/>
                <a:gd name="connsiteY5" fmla="*/ 85951 h 3129360"/>
                <a:gd name="connsiteX6" fmla="*/ 7808386 w 7808386"/>
                <a:gd name="connsiteY6" fmla="*/ 1717091 h 3129360"/>
                <a:gd name="connsiteX7" fmla="*/ 7121681 w 7808386"/>
                <a:gd name="connsiteY7" fmla="*/ 1610271 h 3129360"/>
                <a:gd name="connsiteX8" fmla="*/ 7610005 w 7808386"/>
                <a:gd name="connsiteY8" fmla="*/ 3129360 h 3129360"/>
                <a:gd name="connsiteX9" fmla="*/ 417081 w 7808386"/>
                <a:gd name="connsiteY9" fmla="*/ 3097461 h 3129360"/>
                <a:gd name="connsiteX10" fmla="*/ 0 w 7808386"/>
                <a:gd name="connsiteY10" fmla="*/ 14572 h 3129360"/>
                <a:gd name="connsiteX0" fmla="*/ 0 w 7861796"/>
                <a:gd name="connsiteY0" fmla="*/ 14572 h 3129360"/>
                <a:gd name="connsiteX1" fmla="*/ 1788929 w 7861796"/>
                <a:gd name="connsiteY1" fmla="*/ 0 h 3129360"/>
                <a:gd name="connsiteX2" fmla="*/ 2091707 w 7861796"/>
                <a:gd name="connsiteY2" fmla="*/ 1428153 h 3129360"/>
                <a:gd name="connsiteX3" fmla="*/ 5778793 w 7861796"/>
                <a:gd name="connsiteY3" fmla="*/ 1442409 h 3129360"/>
                <a:gd name="connsiteX4" fmla="*/ 5526999 w 7861796"/>
                <a:gd name="connsiteY4" fmla="*/ 84260 h 3129360"/>
                <a:gd name="connsiteX5" fmla="*/ 7497685 w 7861796"/>
                <a:gd name="connsiteY5" fmla="*/ 85951 h 3129360"/>
                <a:gd name="connsiteX6" fmla="*/ 7861796 w 7861796"/>
                <a:gd name="connsiteY6" fmla="*/ 1625531 h 3129360"/>
                <a:gd name="connsiteX7" fmla="*/ 7121681 w 7861796"/>
                <a:gd name="connsiteY7" fmla="*/ 1610271 h 3129360"/>
                <a:gd name="connsiteX8" fmla="*/ 7610005 w 7861796"/>
                <a:gd name="connsiteY8" fmla="*/ 3129360 h 3129360"/>
                <a:gd name="connsiteX9" fmla="*/ 417081 w 7861796"/>
                <a:gd name="connsiteY9" fmla="*/ 3097461 h 3129360"/>
                <a:gd name="connsiteX10" fmla="*/ 0 w 7861796"/>
                <a:gd name="connsiteY10" fmla="*/ 14572 h 3129360"/>
                <a:gd name="connsiteX0" fmla="*/ 0 w 7861796"/>
                <a:gd name="connsiteY0" fmla="*/ 14572 h 3129360"/>
                <a:gd name="connsiteX1" fmla="*/ 1788929 w 7861796"/>
                <a:gd name="connsiteY1" fmla="*/ 0 h 3129360"/>
                <a:gd name="connsiteX2" fmla="*/ 2091707 w 7861796"/>
                <a:gd name="connsiteY2" fmla="*/ 1428153 h 3129360"/>
                <a:gd name="connsiteX3" fmla="*/ 5778793 w 7861796"/>
                <a:gd name="connsiteY3" fmla="*/ 1442409 h 3129360"/>
                <a:gd name="connsiteX4" fmla="*/ 5526999 w 7861796"/>
                <a:gd name="connsiteY4" fmla="*/ 84260 h 3129360"/>
                <a:gd name="connsiteX5" fmla="*/ 7291674 w 7861796"/>
                <a:gd name="connsiteY5" fmla="*/ 78322 h 3129360"/>
                <a:gd name="connsiteX6" fmla="*/ 7861796 w 7861796"/>
                <a:gd name="connsiteY6" fmla="*/ 1625531 h 3129360"/>
                <a:gd name="connsiteX7" fmla="*/ 7121681 w 7861796"/>
                <a:gd name="connsiteY7" fmla="*/ 1610271 h 3129360"/>
                <a:gd name="connsiteX8" fmla="*/ 7610005 w 7861796"/>
                <a:gd name="connsiteY8" fmla="*/ 3129360 h 3129360"/>
                <a:gd name="connsiteX9" fmla="*/ 417081 w 7861796"/>
                <a:gd name="connsiteY9" fmla="*/ 3097461 h 3129360"/>
                <a:gd name="connsiteX10" fmla="*/ 0 w 7861796"/>
                <a:gd name="connsiteY10" fmla="*/ 14572 h 3129360"/>
                <a:gd name="connsiteX0" fmla="*/ 0 w 7861796"/>
                <a:gd name="connsiteY0" fmla="*/ 14572 h 3129360"/>
                <a:gd name="connsiteX1" fmla="*/ 1788929 w 7861796"/>
                <a:gd name="connsiteY1" fmla="*/ 0 h 3129360"/>
                <a:gd name="connsiteX2" fmla="*/ 2091707 w 7861796"/>
                <a:gd name="connsiteY2" fmla="*/ 1428153 h 3129360"/>
                <a:gd name="connsiteX3" fmla="*/ 5778793 w 7861796"/>
                <a:gd name="connsiteY3" fmla="*/ 1442409 h 3129360"/>
                <a:gd name="connsiteX4" fmla="*/ 5526999 w 7861796"/>
                <a:gd name="connsiteY4" fmla="*/ 84260 h 3129360"/>
                <a:gd name="connsiteX5" fmla="*/ 7291674 w 7861796"/>
                <a:gd name="connsiteY5" fmla="*/ 78322 h 3129360"/>
                <a:gd name="connsiteX6" fmla="*/ 7861796 w 7861796"/>
                <a:gd name="connsiteY6" fmla="*/ 1625531 h 3129360"/>
                <a:gd name="connsiteX7" fmla="*/ 7121681 w 7861796"/>
                <a:gd name="connsiteY7" fmla="*/ 1610271 h 3129360"/>
                <a:gd name="connsiteX8" fmla="*/ 7610005 w 7861796"/>
                <a:gd name="connsiteY8" fmla="*/ 3129360 h 3129360"/>
                <a:gd name="connsiteX9" fmla="*/ 417081 w 7861796"/>
                <a:gd name="connsiteY9" fmla="*/ 3097461 h 3129360"/>
                <a:gd name="connsiteX10" fmla="*/ 0 w 7861796"/>
                <a:gd name="connsiteY10" fmla="*/ 14572 h 3129360"/>
                <a:gd name="connsiteX0" fmla="*/ 0 w 7861796"/>
                <a:gd name="connsiteY0" fmla="*/ 14572 h 3129360"/>
                <a:gd name="connsiteX1" fmla="*/ 1788929 w 7861796"/>
                <a:gd name="connsiteY1" fmla="*/ 0 h 3129360"/>
                <a:gd name="connsiteX2" fmla="*/ 2091707 w 7861796"/>
                <a:gd name="connsiteY2" fmla="*/ 1428153 h 3129360"/>
                <a:gd name="connsiteX3" fmla="*/ 5778793 w 7861796"/>
                <a:gd name="connsiteY3" fmla="*/ 1442409 h 3129360"/>
                <a:gd name="connsiteX4" fmla="*/ 5526999 w 7861796"/>
                <a:gd name="connsiteY4" fmla="*/ 84260 h 3129360"/>
                <a:gd name="connsiteX5" fmla="*/ 7352715 w 7861796"/>
                <a:gd name="connsiteY5" fmla="*/ 78322 h 3129360"/>
                <a:gd name="connsiteX6" fmla="*/ 7861796 w 7861796"/>
                <a:gd name="connsiteY6" fmla="*/ 1625531 h 3129360"/>
                <a:gd name="connsiteX7" fmla="*/ 7121681 w 7861796"/>
                <a:gd name="connsiteY7" fmla="*/ 1610271 h 3129360"/>
                <a:gd name="connsiteX8" fmla="*/ 7610005 w 7861796"/>
                <a:gd name="connsiteY8" fmla="*/ 3129360 h 3129360"/>
                <a:gd name="connsiteX9" fmla="*/ 417081 w 7861796"/>
                <a:gd name="connsiteY9" fmla="*/ 3097461 h 3129360"/>
                <a:gd name="connsiteX10" fmla="*/ 0 w 7861796"/>
                <a:gd name="connsiteY10" fmla="*/ 14572 h 3129360"/>
                <a:gd name="connsiteX0" fmla="*/ 0 w 7861796"/>
                <a:gd name="connsiteY0" fmla="*/ 14572 h 3129360"/>
                <a:gd name="connsiteX1" fmla="*/ 1788929 w 7861796"/>
                <a:gd name="connsiteY1" fmla="*/ 0 h 3129360"/>
                <a:gd name="connsiteX2" fmla="*/ 2091707 w 7861796"/>
                <a:gd name="connsiteY2" fmla="*/ 1428153 h 3129360"/>
                <a:gd name="connsiteX3" fmla="*/ 5778793 w 7861796"/>
                <a:gd name="connsiteY3" fmla="*/ 1442409 h 3129360"/>
                <a:gd name="connsiteX4" fmla="*/ 5526999 w 7861796"/>
                <a:gd name="connsiteY4" fmla="*/ 84260 h 3129360"/>
                <a:gd name="connsiteX5" fmla="*/ 7352715 w 7861796"/>
                <a:gd name="connsiteY5" fmla="*/ 78322 h 3129360"/>
                <a:gd name="connsiteX6" fmla="*/ 7861796 w 7861796"/>
                <a:gd name="connsiteY6" fmla="*/ 1625531 h 3129360"/>
                <a:gd name="connsiteX7" fmla="*/ 7121681 w 7861796"/>
                <a:gd name="connsiteY7" fmla="*/ 1610271 h 3129360"/>
                <a:gd name="connsiteX8" fmla="*/ 7610005 w 7861796"/>
                <a:gd name="connsiteY8" fmla="*/ 3129360 h 3129360"/>
                <a:gd name="connsiteX9" fmla="*/ 417081 w 7861796"/>
                <a:gd name="connsiteY9" fmla="*/ 3097461 h 3129360"/>
                <a:gd name="connsiteX10" fmla="*/ 0 w 7861796"/>
                <a:gd name="connsiteY10" fmla="*/ 14572 h 3129360"/>
                <a:gd name="connsiteX0" fmla="*/ 0 w 7930467"/>
                <a:gd name="connsiteY0" fmla="*/ 14572 h 3129360"/>
                <a:gd name="connsiteX1" fmla="*/ 1788929 w 7930467"/>
                <a:gd name="connsiteY1" fmla="*/ 0 h 3129360"/>
                <a:gd name="connsiteX2" fmla="*/ 2091707 w 7930467"/>
                <a:gd name="connsiteY2" fmla="*/ 1428153 h 3129360"/>
                <a:gd name="connsiteX3" fmla="*/ 5778793 w 7930467"/>
                <a:gd name="connsiteY3" fmla="*/ 1442409 h 3129360"/>
                <a:gd name="connsiteX4" fmla="*/ 5526999 w 7930467"/>
                <a:gd name="connsiteY4" fmla="*/ 84260 h 3129360"/>
                <a:gd name="connsiteX5" fmla="*/ 7352715 w 7930467"/>
                <a:gd name="connsiteY5" fmla="*/ 78322 h 3129360"/>
                <a:gd name="connsiteX6" fmla="*/ 7930467 w 7930467"/>
                <a:gd name="connsiteY6" fmla="*/ 1617901 h 3129360"/>
                <a:gd name="connsiteX7" fmla="*/ 7121681 w 7930467"/>
                <a:gd name="connsiteY7" fmla="*/ 1610271 h 3129360"/>
                <a:gd name="connsiteX8" fmla="*/ 7610005 w 7930467"/>
                <a:gd name="connsiteY8" fmla="*/ 3129360 h 3129360"/>
                <a:gd name="connsiteX9" fmla="*/ 417081 w 7930467"/>
                <a:gd name="connsiteY9" fmla="*/ 3097461 h 3129360"/>
                <a:gd name="connsiteX10" fmla="*/ 0 w 7930467"/>
                <a:gd name="connsiteY10" fmla="*/ 14572 h 3129360"/>
                <a:gd name="connsiteX0" fmla="*/ 0 w 7930573"/>
                <a:gd name="connsiteY0" fmla="*/ 14572 h 3129360"/>
                <a:gd name="connsiteX1" fmla="*/ 1788929 w 7930573"/>
                <a:gd name="connsiteY1" fmla="*/ 0 h 3129360"/>
                <a:gd name="connsiteX2" fmla="*/ 2091707 w 7930573"/>
                <a:gd name="connsiteY2" fmla="*/ 1428153 h 3129360"/>
                <a:gd name="connsiteX3" fmla="*/ 5778793 w 7930573"/>
                <a:gd name="connsiteY3" fmla="*/ 1442409 h 3129360"/>
                <a:gd name="connsiteX4" fmla="*/ 5526999 w 7930573"/>
                <a:gd name="connsiteY4" fmla="*/ 84260 h 3129360"/>
                <a:gd name="connsiteX5" fmla="*/ 7352715 w 7930573"/>
                <a:gd name="connsiteY5" fmla="*/ 78322 h 3129360"/>
                <a:gd name="connsiteX6" fmla="*/ 7930467 w 7930573"/>
                <a:gd name="connsiteY6" fmla="*/ 1617901 h 3129360"/>
                <a:gd name="connsiteX7" fmla="*/ 7121681 w 7930573"/>
                <a:gd name="connsiteY7" fmla="*/ 1610271 h 3129360"/>
                <a:gd name="connsiteX8" fmla="*/ 7610005 w 7930573"/>
                <a:gd name="connsiteY8" fmla="*/ 3129360 h 3129360"/>
                <a:gd name="connsiteX9" fmla="*/ 417081 w 7930573"/>
                <a:gd name="connsiteY9" fmla="*/ 3097461 h 3129360"/>
                <a:gd name="connsiteX10" fmla="*/ 0 w 7930573"/>
                <a:gd name="connsiteY10" fmla="*/ 14572 h 3129360"/>
                <a:gd name="connsiteX0" fmla="*/ 0 w 7884801"/>
                <a:gd name="connsiteY0" fmla="*/ 14572 h 3129360"/>
                <a:gd name="connsiteX1" fmla="*/ 1788929 w 7884801"/>
                <a:gd name="connsiteY1" fmla="*/ 0 h 3129360"/>
                <a:gd name="connsiteX2" fmla="*/ 2091707 w 7884801"/>
                <a:gd name="connsiteY2" fmla="*/ 1428153 h 3129360"/>
                <a:gd name="connsiteX3" fmla="*/ 5778793 w 7884801"/>
                <a:gd name="connsiteY3" fmla="*/ 1442409 h 3129360"/>
                <a:gd name="connsiteX4" fmla="*/ 5526999 w 7884801"/>
                <a:gd name="connsiteY4" fmla="*/ 84260 h 3129360"/>
                <a:gd name="connsiteX5" fmla="*/ 7352715 w 7884801"/>
                <a:gd name="connsiteY5" fmla="*/ 78322 h 3129360"/>
                <a:gd name="connsiteX6" fmla="*/ 7884687 w 7884801"/>
                <a:gd name="connsiteY6" fmla="*/ 1617901 h 3129360"/>
                <a:gd name="connsiteX7" fmla="*/ 7121681 w 7884801"/>
                <a:gd name="connsiteY7" fmla="*/ 1610271 h 3129360"/>
                <a:gd name="connsiteX8" fmla="*/ 7610005 w 7884801"/>
                <a:gd name="connsiteY8" fmla="*/ 3129360 h 3129360"/>
                <a:gd name="connsiteX9" fmla="*/ 417081 w 7884801"/>
                <a:gd name="connsiteY9" fmla="*/ 3097461 h 3129360"/>
                <a:gd name="connsiteX10" fmla="*/ 0 w 7884801"/>
                <a:gd name="connsiteY10" fmla="*/ 14572 h 3129360"/>
                <a:gd name="connsiteX0" fmla="*/ 0 w 7884801"/>
                <a:gd name="connsiteY0" fmla="*/ 14572 h 3129360"/>
                <a:gd name="connsiteX1" fmla="*/ 1788929 w 7884801"/>
                <a:gd name="connsiteY1" fmla="*/ 0 h 3129360"/>
                <a:gd name="connsiteX2" fmla="*/ 2297718 w 7884801"/>
                <a:gd name="connsiteY2" fmla="*/ 1451043 h 3129360"/>
                <a:gd name="connsiteX3" fmla="*/ 5778793 w 7884801"/>
                <a:gd name="connsiteY3" fmla="*/ 1442409 h 3129360"/>
                <a:gd name="connsiteX4" fmla="*/ 5526999 w 7884801"/>
                <a:gd name="connsiteY4" fmla="*/ 84260 h 3129360"/>
                <a:gd name="connsiteX5" fmla="*/ 7352715 w 7884801"/>
                <a:gd name="connsiteY5" fmla="*/ 78322 h 3129360"/>
                <a:gd name="connsiteX6" fmla="*/ 7884687 w 7884801"/>
                <a:gd name="connsiteY6" fmla="*/ 1617901 h 3129360"/>
                <a:gd name="connsiteX7" fmla="*/ 7121681 w 7884801"/>
                <a:gd name="connsiteY7" fmla="*/ 1610271 h 3129360"/>
                <a:gd name="connsiteX8" fmla="*/ 7610005 w 7884801"/>
                <a:gd name="connsiteY8" fmla="*/ 3129360 h 3129360"/>
                <a:gd name="connsiteX9" fmla="*/ 417081 w 7884801"/>
                <a:gd name="connsiteY9" fmla="*/ 3097461 h 3129360"/>
                <a:gd name="connsiteX10" fmla="*/ 0 w 7884801"/>
                <a:gd name="connsiteY10" fmla="*/ 14572 h 3129360"/>
                <a:gd name="connsiteX0" fmla="*/ 0 w 7884801"/>
                <a:gd name="connsiteY0" fmla="*/ 14572 h 3129360"/>
                <a:gd name="connsiteX1" fmla="*/ 1590547 w 7884801"/>
                <a:gd name="connsiteY1" fmla="*/ 0 h 3129360"/>
                <a:gd name="connsiteX2" fmla="*/ 2297718 w 7884801"/>
                <a:gd name="connsiteY2" fmla="*/ 1451043 h 3129360"/>
                <a:gd name="connsiteX3" fmla="*/ 5778793 w 7884801"/>
                <a:gd name="connsiteY3" fmla="*/ 1442409 h 3129360"/>
                <a:gd name="connsiteX4" fmla="*/ 5526999 w 7884801"/>
                <a:gd name="connsiteY4" fmla="*/ 84260 h 3129360"/>
                <a:gd name="connsiteX5" fmla="*/ 7352715 w 7884801"/>
                <a:gd name="connsiteY5" fmla="*/ 78322 h 3129360"/>
                <a:gd name="connsiteX6" fmla="*/ 7884687 w 7884801"/>
                <a:gd name="connsiteY6" fmla="*/ 1617901 h 3129360"/>
                <a:gd name="connsiteX7" fmla="*/ 7121681 w 7884801"/>
                <a:gd name="connsiteY7" fmla="*/ 1610271 h 3129360"/>
                <a:gd name="connsiteX8" fmla="*/ 7610005 w 7884801"/>
                <a:gd name="connsiteY8" fmla="*/ 3129360 h 3129360"/>
                <a:gd name="connsiteX9" fmla="*/ 417081 w 7884801"/>
                <a:gd name="connsiteY9" fmla="*/ 3097461 h 3129360"/>
                <a:gd name="connsiteX10" fmla="*/ 0 w 7884801"/>
                <a:gd name="connsiteY10" fmla="*/ 14572 h 3129360"/>
                <a:gd name="connsiteX0" fmla="*/ 0 w 7686420"/>
                <a:gd name="connsiteY0" fmla="*/ 60352 h 3129360"/>
                <a:gd name="connsiteX1" fmla="*/ 1392166 w 7686420"/>
                <a:gd name="connsiteY1" fmla="*/ 0 h 3129360"/>
                <a:gd name="connsiteX2" fmla="*/ 2099337 w 7686420"/>
                <a:gd name="connsiteY2" fmla="*/ 1451043 h 3129360"/>
                <a:gd name="connsiteX3" fmla="*/ 5580412 w 7686420"/>
                <a:gd name="connsiteY3" fmla="*/ 1442409 h 3129360"/>
                <a:gd name="connsiteX4" fmla="*/ 5328618 w 7686420"/>
                <a:gd name="connsiteY4" fmla="*/ 84260 h 3129360"/>
                <a:gd name="connsiteX5" fmla="*/ 7154334 w 7686420"/>
                <a:gd name="connsiteY5" fmla="*/ 78322 h 3129360"/>
                <a:gd name="connsiteX6" fmla="*/ 7686306 w 7686420"/>
                <a:gd name="connsiteY6" fmla="*/ 1617901 h 3129360"/>
                <a:gd name="connsiteX7" fmla="*/ 6923300 w 7686420"/>
                <a:gd name="connsiteY7" fmla="*/ 1610271 h 3129360"/>
                <a:gd name="connsiteX8" fmla="*/ 7411624 w 7686420"/>
                <a:gd name="connsiteY8" fmla="*/ 3129360 h 3129360"/>
                <a:gd name="connsiteX9" fmla="*/ 218700 w 7686420"/>
                <a:gd name="connsiteY9" fmla="*/ 3097461 h 3129360"/>
                <a:gd name="connsiteX10" fmla="*/ 0 w 7686420"/>
                <a:gd name="connsiteY10" fmla="*/ 60352 h 3129360"/>
                <a:gd name="connsiteX0" fmla="*/ 0 w 7686420"/>
                <a:gd name="connsiteY0" fmla="*/ 60352 h 3129360"/>
                <a:gd name="connsiteX1" fmla="*/ 1392166 w 7686420"/>
                <a:gd name="connsiteY1" fmla="*/ 0 h 3129360"/>
                <a:gd name="connsiteX2" fmla="*/ 2099337 w 7686420"/>
                <a:gd name="connsiteY2" fmla="*/ 1451043 h 3129360"/>
                <a:gd name="connsiteX3" fmla="*/ 5580412 w 7686420"/>
                <a:gd name="connsiteY3" fmla="*/ 1442409 h 3129360"/>
                <a:gd name="connsiteX4" fmla="*/ 5328618 w 7686420"/>
                <a:gd name="connsiteY4" fmla="*/ 84260 h 3129360"/>
                <a:gd name="connsiteX5" fmla="*/ 7154334 w 7686420"/>
                <a:gd name="connsiteY5" fmla="*/ 78322 h 3129360"/>
                <a:gd name="connsiteX6" fmla="*/ 7686306 w 7686420"/>
                <a:gd name="connsiteY6" fmla="*/ 1617901 h 3129360"/>
                <a:gd name="connsiteX7" fmla="*/ 6923300 w 7686420"/>
                <a:gd name="connsiteY7" fmla="*/ 1610271 h 3129360"/>
                <a:gd name="connsiteX8" fmla="*/ 7411624 w 7686420"/>
                <a:gd name="connsiteY8" fmla="*/ 3129360 h 3129360"/>
                <a:gd name="connsiteX9" fmla="*/ 63879 w 7686420"/>
                <a:gd name="connsiteY9" fmla="*/ 3098132 h 3129360"/>
                <a:gd name="connsiteX10" fmla="*/ 218700 w 7686420"/>
                <a:gd name="connsiteY10" fmla="*/ 3097461 h 3129360"/>
                <a:gd name="connsiteX11" fmla="*/ 0 w 7686420"/>
                <a:gd name="connsiteY11" fmla="*/ 60352 h 3129360"/>
                <a:gd name="connsiteX0" fmla="*/ 0 w 7686420"/>
                <a:gd name="connsiteY0" fmla="*/ 60352 h 3129360"/>
                <a:gd name="connsiteX1" fmla="*/ 1392166 w 7686420"/>
                <a:gd name="connsiteY1" fmla="*/ 0 h 3129360"/>
                <a:gd name="connsiteX2" fmla="*/ 2099337 w 7686420"/>
                <a:gd name="connsiteY2" fmla="*/ 1451043 h 3129360"/>
                <a:gd name="connsiteX3" fmla="*/ 5580412 w 7686420"/>
                <a:gd name="connsiteY3" fmla="*/ 1442409 h 3129360"/>
                <a:gd name="connsiteX4" fmla="*/ 5328618 w 7686420"/>
                <a:gd name="connsiteY4" fmla="*/ 84260 h 3129360"/>
                <a:gd name="connsiteX5" fmla="*/ 7154334 w 7686420"/>
                <a:gd name="connsiteY5" fmla="*/ 78322 h 3129360"/>
                <a:gd name="connsiteX6" fmla="*/ 7686306 w 7686420"/>
                <a:gd name="connsiteY6" fmla="*/ 1617901 h 3129360"/>
                <a:gd name="connsiteX7" fmla="*/ 6923300 w 7686420"/>
                <a:gd name="connsiteY7" fmla="*/ 1610271 h 3129360"/>
                <a:gd name="connsiteX8" fmla="*/ 7411624 w 7686420"/>
                <a:gd name="connsiteY8" fmla="*/ 3129360 h 3129360"/>
                <a:gd name="connsiteX9" fmla="*/ 63879 w 7686420"/>
                <a:gd name="connsiteY9" fmla="*/ 3098132 h 3129360"/>
                <a:gd name="connsiteX10" fmla="*/ 43209 w 7686420"/>
                <a:gd name="connsiteY10" fmla="*/ 3120351 h 3129360"/>
                <a:gd name="connsiteX11" fmla="*/ 0 w 7686420"/>
                <a:gd name="connsiteY11" fmla="*/ 60352 h 3129360"/>
                <a:gd name="connsiteX0" fmla="*/ 0 w 7686420"/>
                <a:gd name="connsiteY0" fmla="*/ 60352 h 3129360"/>
                <a:gd name="connsiteX1" fmla="*/ 1392166 w 7686420"/>
                <a:gd name="connsiteY1" fmla="*/ 0 h 3129360"/>
                <a:gd name="connsiteX2" fmla="*/ 2099337 w 7686420"/>
                <a:gd name="connsiteY2" fmla="*/ 1451043 h 3129360"/>
                <a:gd name="connsiteX3" fmla="*/ 5580412 w 7686420"/>
                <a:gd name="connsiteY3" fmla="*/ 1442409 h 3129360"/>
                <a:gd name="connsiteX4" fmla="*/ 5328618 w 7686420"/>
                <a:gd name="connsiteY4" fmla="*/ 84260 h 3129360"/>
                <a:gd name="connsiteX5" fmla="*/ 7154334 w 7686420"/>
                <a:gd name="connsiteY5" fmla="*/ 78322 h 3129360"/>
                <a:gd name="connsiteX6" fmla="*/ 7686306 w 7686420"/>
                <a:gd name="connsiteY6" fmla="*/ 1617901 h 3129360"/>
                <a:gd name="connsiteX7" fmla="*/ 6923300 w 7686420"/>
                <a:gd name="connsiteY7" fmla="*/ 1610271 h 3129360"/>
                <a:gd name="connsiteX8" fmla="*/ 7411624 w 7686420"/>
                <a:gd name="connsiteY8" fmla="*/ 3129360 h 3129360"/>
                <a:gd name="connsiteX9" fmla="*/ 63879 w 7686420"/>
                <a:gd name="connsiteY9" fmla="*/ 3098132 h 3129360"/>
                <a:gd name="connsiteX10" fmla="*/ 43209 w 7686420"/>
                <a:gd name="connsiteY10" fmla="*/ 2033977 h 3129360"/>
                <a:gd name="connsiteX11" fmla="*/ 0 w 7686420"/>
                <a:gd name="connsiteY11" fmla="*/ 60352 h 3129360"/>
                <a:gd name="connsiteX0" fmla="*/ 0 w 7686420"/>
                <a:gd name="connsiteY0" fmla="*/ 60352 h 3129360"/>
                <a:gd name="connsiteX1" fmla="*/ 1392166 w 7686420"/>
                <a:gd name="connsiteY1" fmla="*/ 0 h 3129360"/>
                <a:gd name="connsiteX2" fmla="*/ 2099337 w 7686420"/>
                <a:gd name="connsiteY2" fmla="*/ 1451043 h 3129360"/>
                <a:gd name="connsiteX3" fmla="*/ 5580412 w 7686420"/>
                <a:gd name="connsiteY3" fmla="*/ 1442409 h 3129360"/>
                <a:gd name="connsiteX4" fmla="*/ 5328618 w 7686420"/>
                <a:gd name="connsiteY4" fmla="*/ 84260 h 3129360"/>
                <a:gd name="connsiteX5" fmla="*/ 7154334 w 7686420"/>
                <a:gd name="connsiteY5" fmla="*/ 78322 h 3129360"/>
                <a:gd name="connsiteX6" fmla="*/ 7686306 w 7686420"/>
                <a:gd name="connsiteY6" fmla="*/ 1617901 h 3129360"/>
                <a:gd name="connsiteX7" fmla="*/ 6923300 w 7686420"/>
                <a:gd name="connsiteY7" fmla="*/ 1610271 h 3129360"/>
                <a:gd name="connsiteX8" fmla="*/ 7411624 w 7686420"/>
                <a:gd name="connsiteY8" fmla="*/ 3129360 h 3129360"/>
                <a:gd name="connsiteX9" fmla="*/ 63879 w 7686420"/>
                <a:gd name="connsiteY9" fmla="*/ 3098132 h 3129360"/>
                <a:gd name="connsiteX10" fmla="*/ 0 w 7686420"/>
                <a:gd name="connsiteY10" fmla="*/ 60352 h 312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86420" h="3129360">
                  <a:moveTo>
                    <a:pt x="0" y="60352"/>
                  </a:moveTo>
                  <a:lnTo>
                    <a:pt x="1392166" y="0"/>
                  </a:lnTo>
                  <a:lnTo>
                    <a:pt x="2099337" y="1451043"/>
                  </a:lnTo>
                  <a:lnTo>
                    <a:pt x="5580412" y="1442409"/>
                  </a:lnTo>
                  <a:cubicBezTo>
                    <a:pt x="5557523" y="1427150"/>
                    <a:pt x="5336248" y="99519"/>
                    <a:pt x="5328618" y="84260"/>
                  </a:cubicBezTo>
                  <a:lnTo>
                    <a:pt x="7154334" y="78322"/>
                  </a:lnTo>
                  <a:cubicBezTo>
                    <a:pt x="7141619" y="85951"/>
                    <a:pt x="7695564" y="1608011"/>
                    <a:pt x="7686306" y="1617901"/>
                  </a:cubicBezTo>
                  <a:cubicBezTo>
                    <a:pt x="7669420" y="1612532"/>
                    <a:pt x="6922029" y="1621598"/>
                    <a:pt x="6923300" y="1610271"/>
                  </a:cubicBezTo>
                  <a:lnTo>
                    <a:pt x="7411624" y="3129360"/>
                  </a:lnTo>
                  <a:lnTo>
                    <a:pt x="63879" y="3098132"/>
                  </a:lnTo>
                  <a:lnTo>
                    <a:pt x="0" y="60352"/>
                  </a:lnTo>
                  <a:close/>
                </a:path>
              </a:pathLst>
            </a:custGeom>
            <a:noFill/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32" tIns="45716" rIns="91432" bIns="45716"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1338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FRIB Driver: New Linear </a:t>
            </a:r>
            <a:r>
              <a:rPr lang="en-US" dirty="0"/>
              <a:t>Accelerator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Content Placeholder 5" descr="hallway_MLeitner_yo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896256"/>
            <a:ext cx="9179612" cy="5222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63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FRIB Production: New Hot Cell &amp; Separator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 descr="SECTION AXON_ES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301" y="1142931"/>
            <a:ext cx="9104091" cy="49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1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388" b="7659"/>
          <a:stretch/>
        </p:blipFill>
        <p:spPr>
          <a:xfrm>
            <a:off x="-107107" y="1912620"/>
            <a:ext cx="9441180" cy="4945380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Morrissey, </a:t>
            </a:r>
            <a:r>
              <a:rPr lang="en-US" dirty="0" err="1" smtClean="0"/>
              <a:t>Erice</a:t>
            </a:r>
            <a:r>
              <a:rPr lang="en-US" dirty="0" smtClean="0"/>
              <a:t> Sept/2o14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Experimental Energy Regimes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1184" y="933279"/>
            <a:ext cx="8168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Radioactive Ion Beams are needed/available in three energy domains: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024" y="1313381"/>
            <a:ext cx="4308544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Fast  </a:t>
            </a:r>
            <a:r>
              <a:rPr lang="en-US" sz="2000" dirty="0">
                <a:sym typeface="Wingdings"/>
              </a:rPr>
              <a:t></a:t>
            </a:r>
            <a:r>
              <a:rPr lang="en-US" sz="2000" dirty="0"/>
              <a:t> ~</a:t>
            </a:r>
            <a:r>
              <a:rPr lang="en-US" sz="2000" dirty="0" smtClean="0"/>
              <a:t>100 MeV</a:t>
            </a:r>
            <a:r>
              <a:rPr lang="en-US" sz="2000" dirty="0"/>
              <a:t>/u</a:t>
            </a:r>
          </a:p>
          <a:p>
            <a:endParaRPr lang="en-US" sz="2000" dirty="0"/>
          </a:p>
          <a:p>
            <a:r>
              <a:rPr lang="en-US" sz="2000" dirty="0"/>
              <a:t>Thermalized </a:t>
            </a:r>
            <a:r>
              <a:rPr lang="en-US" sz="2000" dirty="0">
                <a:sym typeface="Wingdings"/>
              </a:rPr>
              <a:t> 60 </a:t>
            </a:r>
            <a:r>
              <a:rPr lang="en-US" sz="2000" dirty="0" err="1">
                <a:sym typeface="Wingdings"/>
              </a:rPr>
              <a:t>keV</a:t>
            </a:r>
            <a:r>
              <a:rPr lang="en-US" sz="2000" dirty="0">
                <a:sym typeface="Wingdings"/>
              </a:rPr>
              <a:t>/q</a:t>
            </a:r>
          </a:p>
          <a:p>
            <a:endParaRPr lang="en-US" sz="2000" dirty="0">
              <a:sym typeface="Wingdings"/>
            </a:endParaRPr>
          </a:p>
          <a:p>
            <a:r>
              <a:rPr lang="en-US" sz="2000" dirty="0">
                <a:sym typeface="Wingdings"/>
              </a:rPr>
              <a:t>Reaccelerated  </a:t>
            </a:r>
            <a:r>
              <a:rPr lang="en-US" sz="2000" dirty="0" smtClean="0">
                <a:sym typeface="Wingdings"/>
              </a:rPr>
              <a:t>0.3 up to </a:t>
            </a:r>
            <a:r>
              <a:rPr lang="en-US" sz="2000" i="1" dirty="0" smtClean="0">
                <a:sym typeface="Wingdings"/>
              </a:rPr>
              <a:t>x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>
                <a:sym typeface="Wingdings"/>
              </a:rPr>
              <a:t>MeV/u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2279784" y="3534184"/>
            <a:ext cx="3473228" cy="1223960"/>
          </a:xfrm>
          <a:prstGeom prst="rect">
            <a:avLst/>
          </a:prstGeom>
          <a:solidFill>
            <a:schemeClr val="accent4">
              <a:lumMod val="60000"/>
              <a:lumOff val="40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799397" y="4772853"/>
            <a:ext cx="3213725" cy="1132754"/>
          </a:xfrm>
          <a:prstGeom prst="rect">
            <a:avLst/>
          </a:prstGeom>
          <a:solidFill>
            <a:schemeClr val="accent4">
              <a:lumMod val="60000"/>
              <a:lumOff val="40000"/>
              <a:alpha val="3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70498" y="2738609"/>
            <a:ext cx="688526" cy="764383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369892" y="2218426"/>
            <a:ext cx="688526" cy="504883"/>
          </a:xfrm>
          <a:prstGeom prst="rect">
            <a:avLst/>
          </a:prstGeom>
          <a:solidFill>
            <a:schemeClr val="accent1">
              <a:lumMod val="75000"/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303547" y="3502990"/>
            <a:ext cx="2086625" cy="398382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29173" y="2033643"/>
            <a:ext cx="1444607" cy="1485242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566820" y="2048347"/>
            <a:ext cx="1444607" cy="1485242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367309" y="3531801"/>
            <a:ext cx="1583524" cy="1272239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312031" y="3596222"/>
            <a:ext cx="633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Fast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09809" y="1713801"/>
            <a:ext cx="1673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Reaccelerated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713013" y="2141596"/>
            <a:ext cx="1454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Thermalized 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168257" y="5431567"/>
            <a:ext cx="1673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Fast (planned) 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103647" y="4069320"/>
            <a:ext cx="1853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Reaccelerated</a:t>
            </a:r>
          </a:p>
          <a:p>
            <a:r>
              <a:rPr lang="en-US" dirty="0" smtClean="0"/>
              <a:t>(equip. planned)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095232" y="5015259"/>
            <a:ext cx="297226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Note: darker-shaded areas in use at present NSCL.</a:t>
            </a:r>
          </a:p>
        </p:txBody>
      </p:sp>
    </p:spTree>
    <p:extLst>
      <p:ext uri="{BB962C8B-B14F-4D97-AF65-F5344CB8AC3E}">
        <p14:creationId xmlns:p14="http://schemas.microsoft.com/office/powerpoint/2010/main" val="1073676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0835"/>
            <a:ext cx="8991600" cy="488466"/>
          </a:xfrm>
        </p:spPr>
        <p:txBody>
          <a:bodyPr/>
          <a:lstStyle/>
          <a:p>
            <a:r>
              <a:rPr lang="en-US" dirty="0" smtClean="0"/>
              <a:t>Separation of Fast Beams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CF988859-7953-4624-98C4-717249B46A1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6431" y="1040578"/>
            <a:ext cx="82407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Example of </a:t>
            </a:r>
            <a:r>
              <a:rPr lang="en-US" sz="2000" dirty="0"/>
              <a:t>Fragment Selection Technique: </a:t>
            </a:r>
            <a:r>
              <a:rPr lang="en-US" sz="2000" baseline="30000" dirty="0"/>
              <a:t>86</a:t>
            </a:r>
            <a:r>
              <a:rPr lang="en-US" sz="2000" dirty="0"/>
              <a:t>Kr</a:t>
            </a:r>
            <a:r>
              <a:rPr lang="en-US" sz="2000" baseline="-25000" dirty="0"/>
              <a:t>50</a:t>
            </a:r>
            <a:r>
              <a:rPr lang="en-US" sz="2000" dirty="0"/>
              <a:t>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baseline="30000" dirty="0" smtClean="0">
                <a:sym typeface="Wingdings" pitchFamily="2" charset="2"/>
              </a:rPr>
              <a:t>78</a:t>
            </a:r>
            <a:r>
              <a:rPr lang="en-US" sz="2000" dirty="0" smtClean="0">
                <a:sym typeface="Wingdings" pitchFamily="2" charset="2"/>
              </a:rPr>
              <a:t>Ni</a:t>
            </a:r>
            <a:r>
              <a:rPr lang="en-US" sz="2000" baseline="-25000" dirty="0" smtClean="0">
                <a:sym typeface="Wingdings" pitchFamily="2" charset="2"/>
              </a:rPr>
              <a:t>50</a:t>
            </a:r>
            <a:r>
              <a:rPr lang="en-US" sz="2000" dirty="0" smtClean="0">
                <a:sym typeface="Wingdings" pitchFamily="2" charset="2"/>
              </a:rPr>
              <a:t>   </a:t>
            </a:r>
            <a:r>
              <a:rPr lang="en-US" sz="2000" dirty="0" smtClean="0">
                <a:latin typeface="Symbol" charset="2"/>
                <a:cs typeface="Symbol" charset="2"/>
                <a:sym typeface="Wingdings" pitchFamily="2" charset="2"/>
              </a:rPr>
              <a:t>D</a:t>
            </a:r>
            <a:r>
              <a:rPr lang="en-US" sz="2000" dirty="0" smtClean="0">
                <a:sym typeface="Wingdings" pitchFamily="2" charset="2"/>
              </a:rPr>
              <a:t>Z= -8</a:t>
            </a:r>
            <a:endParaRPr lang="en-US" sz="2800" dirty="0"/>
          </a:p>
        </p:txBody>
      </p:sp>
      <p:grpSp>
        <p:nvGrpSpPr>
          <p:cNvPr id="24" name="Group 1027"/>
          <p:cNvGrpSpPr>
            <a:grpSpLocks noChangeAspect="1"/>
          </p:cNvGrpSpPr>
          <p:nvPr/>
        </p:nvGrpSpPr>
        <p:grpSpPr bwMode="auto">
          <a:xfrm>
            <a:off x="613289" y="1476651"/>
            <a:ext cx="7716396" cy="1816559"/>
            <a:chOff x="257" y="2777"/>
            <a:chExt cx="5322" cy="1253"/>
          </a:xfrm>
        </p:grpSpPr>
        <p:pic>
          <p:nvPicPr>
            <p:cNvPr id="25" name="Picture 102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7" y="2978"/>
              <a:ext cx="1457" cy="1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02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19" y="2978"/>
              <a:ext cx="1457" cy="1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03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53" y="2978"/>
              <a:ext cx="1457" cy="1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 Box 1031"/>
            <p:cNvSpPr txBox="1">
              <a:spLocks noChangeAspect="1" noChangeArrowheads="1"/>
            </p:cNvSpPr>
            <p:nvPr/>
          </p:nvSpPr>
          <p:spPr bwMode="auto">
            <a:xfrm>
              <a:off x="295" y="2788"/>
              <a:ext cx="154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n-lt"/>
                </a:rPr>
                <a:t>fragment yield after target</a:t>
              </a:r>
            </a:p>
          </p:txBody>
        </p:sp>
        <p:sp>
          <p:nvSpPr>
            <p:cNvPr id="29" name="Text Box 1032"/>
            <p:cNvSpPr txBox="1">
              <a:spLocks noChangeAspect="1" noChangeArrowheads="1"/>
            </p:cNvSpPr>
            <p:nvPr/>
          </p:nvSpPr>
          <p:spPr bwMode="auto">
            <a:xfrm>
              <a:off x="2023" y="2777"/>
              <a:ext cx="18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n-lt"/>
                </a:rPr>
                <a:t>fragment yield </a:t>
              </a:r>
              <a:r>
                <a:rPr lang="en-US" sz="1400" dirty="0" smtClean="0">
                  <a:latin typeface="+mn-lt"/>
                </a:rPr>
                <a:t>reaching wedge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30" name="Text Box 1033"/>
            <p:cNvSpPr txBox="1">
              <a:spLocks noChangeAspect="1" noChangeArrowheads="1"/>
            </p:cNvSpPr>
            <p:nvPr/>
          </p:nvSpPr>
          <p:spPr bwMode="auto">
            <a:xfrm>
              <a:off x="3903" y="2777"/>
              <a:ext cx="16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n-lt"/>
                </a:rPr>
                <a:t>fragment yield </a:t>
              </a:r>
              <a:r>
                <a:rPr lang="en-US" sz="1400" dirty="0" smtClean="0">
                  <a:latin typeface="+mn-lt"/>
                </a:rPr>
                <a:t>at </a:t>
              </a:r>
              <a:r>
                <a:rPr lang="en-US" sz="1400" dirty="0">
                  <a:latin typeface="+mn-lt"/>
                </a:rPr>
                <a:t>focal plane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83603" y="3336136"/>
            <a:ext cx="88226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Secondary beams are produced at ~100 MeV/u and often “cocktail” beams 	thus,</a:t>
            </a:r>
            <a:r>
              <a:rPr lang="en-US" sz="2000" dirty="0" smtClean="0">
                <a:sym typeface="Wingdings"/>
              </a:rPr>
              <a:t> event-by-event ID of beam particles is usually necessary</a:t>
            </a:r>
          </a:p>
          <a:p>
            <a:endParaRPr lang="en-US" sz="2000" dirty="0">
              <a:sym typeface="Wingdings"/>
            </a:endParaRPr>
          </a:p>
          <a:p>
            <a:r>
              <a:rPr lang="en-US" sz="2000" dirty="0" smtClean="0">
                <a:sym typeface="Wingdings"/>
              </a:rPr>
              <a:t>Detailed Nuclear Structure work has been </a:t>
            </a:r>
            <a:r>
              <a:rPr lang="en-US" sz="2000" dirty="0" smtClean="0">
                <a:sym typeface="Wingdings"/>
              </a:rPr>
              <a:t>successful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with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spectrometers</a:t>
            </a:r>
          </a:p>
          <a:p>
            <a:endParaRPr lang="en-US" sz="2000" dirty="0">
              <a:sym typeface="Wingdings"/>
            </a:endParaRPr>
          </a:p>
          <a:p>
            <a:r>
              <a:rPr lang="en-US" sz="2000" dirty="0" smtClean="0">
                <a:sym typeface="Wingdings"/>
              </a:rPr>
              <a:t>Detailed Decay Studies have been successful by tagging implanted nuclei</a:t>
            </a:r>
          </a:p>
          <a:p>
            <a:endParaRPr lang="en-US" sz="2000" dirty="0">
              <a:sym typeface="Wingdings"/>
            </a:endParaRPr>
          </a:p>
          <a:p>
            <a:r>
              <a:rPr lang="en-US" sz="2000" i="1" dirty="0" smtClean="0">
                <a:sym typeface="Wingdings"/>
              </a:rPr>
              <a:t>Not</a:t>
            </a:r>
            <a:r>
              <a:rPr lang="en-US" sz="2000" dirty="0" smtClean="0">
                <a:sym typeface="Wingdings"/>
              </a:rPr>
              <a:t> suited to direct reactions, precision </a:t>
            </a:r>
            <a:r>
              <a:rPr lang="en-US" sz="2000" dirty="0" smtClean="0">
                <a:sym typeface="Wingdings"/>
              </a:rPr>
              <a:t>work due to </a:t>
            </a:r>
            <a:r>
              <a:rPr lang="en-US" sz="2000" dirty="0" smtClean="0">
                <a:sym typeface="Wingdings"/>
              </a:rPr>
              <a:t>poor </a:t>
            </a:r>
            <a:r>
              <a:rPr lang="en-US" sz="2000" dirty="0" err="1" smtClean="0">
                <a:sym typeface="Wingdings"/>
              </a:rPr>
              <a:t>emittance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						both longitudinal and transverse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3025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053901" y="885572"/>
            <a:ext cx="4572000" cy="2286000"/>
            <a:chOff x="4572000" y="628650"/>
            <a:chExt cx="4572000" cy="2286000"/>
          </a:xfrm>
        </p:grpSpPr>
        <p:pic>
          <p:nvPicPr>
            <p:cNvPr id="8" name="Picture 12" descr="fig1_v3_hfb-14"/>
            <p:cNvPicPr>
              <a:picLocks noChangeAspect="1" noChangeArrowheads="1"/>
            </p:cNvPicPr>
            <p:nvPr/>
          </p:nvPicPr>
          <p:blipFill>
            <a:blip r:embed="rId3"/>
            <a:srcRect l="35298" t="9093" r="5884" b="45461"/>
            <a:stretch>
              <a:fillRect/>
            </a:stretch>
          </p:blipFill>
          <p:spPr bwMode="auto">
            <a:xfrm>
              <a:off x="4572000" y="628650"/>
              <a:ext cx="45720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Line 19"/>
            <p:cNvSpPr>
              <a:spLocks noChangeShapeType="1"/>
            </p:cNvSpPr>
            <p:nvPr/>
          </p:nvSpPr>
          <p:spPr bwMode="auto">
            <a:xfrm>
              <a:off x="4664552" y="1686114"/>
              <a:ext cx="1972786" cy="9336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24562"/>
            <a:ext cx="8991600" cy="485775"/>
          </a:xfrm>
        </p:spPr>
        <p:txBody>
          <a:bodyPr/>
          <a:lstStyle/>
          <a:p>
            <a:r>
              <a:rPr lang="en-US" dirty="0" smtClean="0"/>
              <a:t>Where is the Neutron Drip-line in Theory</a:t>
            </a:r>
            <a:endParaRPr lang="en-US" dirty="0"/>
          </a:p>
        </p:txBody>
      </p:sp>
      <p:pic>
        <p:nvPicPr>
          <p:cNvPr id="6" name="Picture 13" descr="z13s9"/>
          <p:cNvPicPr>
            <a:picLocks noChangeAspect="1" noChangeArrowheads="1"/>
          </p:cNvPicPr>
          <p:nvPr/>
        </p:nvPicPr>
        <p:blipFill>
          <a:blip r:embed="rId4"/>
          <a:srcRect l="17650" t="22729" r="17650" b="22729"/>
          <a:stretch>
            <a:fillRect/>
          </a:stretch>
        </p:blipFill>
        <p:spPr bwMode="auto">
          <a:xfrm>
            <a:off x="5623804" y="2531922"/>
            <a:ext cx="3519488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1501" y="885572"/>
            <a:ext cx="4068763" cy="4267200"/>
            <a:chOff x="349250" y="639096"/>
            <a:chExt cx="4068763" cy="4267200"/>
          </a:xfrm>
        </p:grpSpPr>
        <p:pic>
          <p:nvPicPr>
            <p:cNvPr id="11" name="Picture 11" descr="fig1_v3_hfb-8-hfb-9"/>
            <p:cNvPicPr>
              <a:picLocks noChangeAspect="1" noChangeArrowheads="1"/>
            </p:cNvPicPr>
            <p:nvPr/>
          </p:nvPicPr>
          <p:blipFill>
            <a:blip r:embed="rId5"/>
            <a:srcRect l="11766" t="9093" r="35298"/>
            <a:stretch>
              <a:fillRect/>
            </a:stretch>
          </p:blipFill>
          <p:spPr bwMode="auto">
            <a:xfrm>
              <a:off x="574675" y="639096"/>
              <a:ext cx="3843338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Line 16"/>
            <p:cNvSpPr>
              <a:spLocks noChangeShapeType="1"/>
            </p:cNvSpPr>
            <p:nvPr/>
          </p:nvSpPr>
          <p:spPr bwMode="auto">
            <a:xfrm>
              <a:off x="349250" y="1695450"/>
              <a:ext cx="2057400" cy="0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>
              <a:off x="388938" y="3808413"/>
              <a:ext cx="1981200" cy="0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>
              <a:off x="1140166" y="1345048"/>
              <a:ext cx="625475" cy="33655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Z=13</a:t>
              </a:r>
              <a:endParaRPr lang="en-US" dirty="0"/>
            </a:p>
          </p:txBody>
        </p:sp>
      </p:grp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39350" y="5041626"/>
            <a:ext cx="4980275" cy="1754327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63500" dist="101600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sz="1800" dirty="0">
                <a:latin typeface="Times New Roman" charset="0"/>
              </a:rPr>
              <a:t>Yellow Squares: already </a:t>
            </a:r>
            <a:r>
              <a:rPr lang="en-US" sz="1800" dirty="0" smtClean="0">
                <a:latin typeface="Times New Roman" charset="0"/>
              </a:rPr>
              <a:t>observed w/ Fast Beams</a:t>
            </a:r>
            <a:endParaRPr lang="en-US" sz="1800" dirty="0">
              <a:latin typeface="Times New Roman" charset="0"/>
            </a:endParaRPr>
          </a:p>
          <a:p>
            <a:pPr algn="l">
              <a:defRPr/>
            </a:pPr>
            <a:r>
              <a:rPr lang="en-US" sz="1800" dirty="0">
                <a:latin typeface="Times New Roman" charset="0"/>
              </a:rPr>
              <a:t>Black Line: Finite-Range Liquid-Drop</a:t>
            </a:r>
          </a:p>
          <a:p>
            <a:pPr algn="l">
              <a:defRPr/>
            </a:pPr>
            <a:r>
              <a:rPr lang="en-US" sz="1800" dirty="0" smtClean="0">
                <a:latin typeface="Times New Roman" charset="0"/>
              </a:rPr>
              <a:t>          Moeller</a:t>
            </a:r>
            <a:r>
              <a:rPr lang="en-US" sz="1800" dirty="0">
                <a:latin typeface="Times New Roman" charset="0"/>
              </a:rPr>
              <a:t>, et al. ADNDT 59 (1995) 185</a:t>
            </a:r>
          </a:p>
          <a:p>
            <a:pPr algn="l">
              <a:defRPr/>
            </a:pPr>
            <a:r>
              <a:rPr lang="en-US" sz="1800" dirty="0" smtClean="0">
                <a:latin typeface="Times New Roman" charset="0"/>
              </a:rPr>
              <a:t>Green </a:t>
            </a:r>
            <a:r>
              <a:rPr lang="en-US" sz="1800" dirty="0">
                <a:latin typeface="Times New Roman" charset="0"/>
              </a:rPr>
              <a:t>Lines: </a:t>
            </a:r>
            <a:r>
              <a:rPr lang="en-US" sz="1800" dirty="0" err="1">
                <a:latin typeface="Times New Roman" charset="0"/>
              </a:rPr>
              <a:t>Hartree</a:t>
            </a:r>
            <a:r>
              <a:rPr lang="en-US" sz="1800" dirty="0">
                <a:latin typeface="Times New Roman" charset="0"/>
              </a:rPr>
              <a:t>-Foch-</a:t>
            </a:r>
            <a:r>
              <a:rPr lang="en-US" sz="1800" dirty="0" err="1">
                <a:latin typeface="Times New Roman" charset="0"/>
              </a:rPr>
              <a:t>Bogoliubov</a:t>
            </a:r>
            <a:endParaRPr lang="en-US" sz="1800" dirty="0">
              <a:latin typeface="Times New Roman" charset="0"/>
            </a:endParaRPr>
          </a:p>
          <a:p>
            <a:pPr algn="l">
              <a:defRPr/>
            </a:pPr>
            <a:r>
              <a:rPr lang="en-US" sz="1800" dirty="0" smtClean="0">
                <a:latin typeface="Times New Roman" charset="0"/>
              </a:rPr>
              <a:t>           </a:t>
            </a:r>
            <a:r>
              <a:rPr lang="en-US" sz="1800" dirty="0" err="1" smtClean="0">
                <a:latin typeface="Times New Roman" charset="0"/>
              </a:rPr>
              <a:t>Goriely</a:t>
            </a:r>
            <a:r>
              <a:rPr lang="en-US" sz="1800" dirty="0">
                <a:latin typeface="Times New Roman" charset="0"/>
              </a:rPr>
              <a:t>, et al. </a:t>
            </a:r>
            <a:r>
              <a:rPr lang="en-US" sz="1800" dirty="0" err="1">
                <a:latin typeface="Times New Roman" charset="0"/>
              </a:rPr>
              <a:t>Nucl.Phys</a:t>
            </a:r>
            <a:r>
              <a:rPr lang="en-US" sz="1800" dirty="0">
                <a:latin typeface="Times New Roman" charset="0"/>
              </a:rPr>
              <a:t>. A750 (2oo5)425</a:t>
            </a:r>
          </a:p>
          <a:p>
            <a:pPr algn="l">
              <a:defRPr/>
            </a:pPr>
            <a:r>
              <a:rPr lang="en-US" sz="1800" dirty="0" smtClean="0">
                <a:latin typeface="Times New Roman" charset="0"/>
              </a:rPr>
              <a:t>            http</a:t>
            </a:r>
            <a:r>
              <a:rPr lang="en-US" sz="1800" dirty="0">
                <a:latin typeface="Times New Roman" charset="0"/>
              </a:rPr>
              <a:t>://www-</a:t>
            </a:r>
            <a:r>
              <a:rPr lang="en-US" sz="1800" dirty="0" err="1">
                <a:latin typeface="Times New Roman" charset="0"/>
              </a:rPr>
              <a:t>astro.ulb.ac.be</a:t>
            </a:r>
            <a:r>
              <a:rPr lang="en-US" sz="1800" dirty="0">
                <a:latin typeface="Times New Roman" charset="0"/>
              </a:rPr>
              <a:t>/Html/hfb14.html</a:t>
            </a:r>
            <a:endParaRPr lang="en-US" dirty="0">
              <a:latin typeface="Times New Roman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363833" y="3033264"/>
            <a:ext cx="625475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 dirty="0"/>
              <a:t>Z=13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920551" y="1184022"/>
            <a:ext cx="1200150" cy="844550"/>
            <a:chOff x="3917950" y="755650"/>
            <a:chExt cx="1200150" cy="84455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3917950" y="144780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273550" y="127000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4095750" y="127000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3917950" y="127000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273550" y="109855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273550" y="92075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4451350" y="92075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629150" y="92075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629150" y="76200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4965700" y="75565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965700" y="91440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9751" y="1228472"/>
            <a:ext cx="1162050" cy="793750"/>
            <a:chOff x="3917950" y="755650"/>
            <a:chExt cx="1200150" cy="84455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3917950" y="144780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273550" y="127000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4095750" y="127000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3917950" y="127000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4273550" y="109855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4273550" y="92075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451350" y="92075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4629150" y="92075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4629150" y="76200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4965700" y="75565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4965700" y="91440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9751" y="3349372"/>
            <a:ext cx="1162050" cy="793750"/>
            <a:chOff x="3917950" y="755650"/>
            <a:chExt cx="1200150" cy="844550"/>
          </a:xfrm>
        </p:grpSpPr>
        <p:sp>
          <p:nvSpPr>
            <p:cNvPr id="43" name="Rectangle 42"/>
            <p:cNvSpPr/>
            <p:nvPr/>
          </p:nvSpPr>
          <p:spPr bwMode="auto">
            <a:xfrm>
              <a:off x="3917950" y="144780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4273550" y="127000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4095750" y="127000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3917950" y="127000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4273550" y="109855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4273550" y="92075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4451350" y="92075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4629150" y="92075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4629150" y="76200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4965700" y="75565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4965700" y="914400"/>
              <a:ext cx="152400" cy="152400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867400" y="6065697"/>
            <a:ext cx="327781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e.g., Shell Model by B.A. Brown (MSU)</a:t>
            </a:r>
            <a:endParaRPr lang="en-US" sz="1400" dirty="0"/>
          </a:p>
        </p:txBody>
      </p:sp>
      <p:sp>
        <p:nvSpPr>
          <p:cNvPr id="54" name="Text Box 20"/>
          <p:cNvSpPr txBox="1">
            <a:spLocks noChangeArrowheads="1"/>
          </p:cNvSpPr>
          <p:nvPr/>
        </p:nvSpPr>
        <p:spPr bwMode="auto">
          <a:xfrm>
            <a:off x="4722246" y="1606227"/>
            <a:ext cx="625475" cy="33655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Z=13</a:t>
            </a:r>
            <a:endParaRPr lang="en-US" dirty="0"/>
          </a:p>
        </p:txBody>
      </p:sp>
      <p:sp>
        <p:nvSpPr>
          <p:cNvPr id="55" name="Text Box 20"/>
          <p:cNvSpPr txBox="1">
            <a:spLocks noChangeArrowheads="1"/>
          </p:cNvSpPr>
          <p:nvPr/>
        </p:nvSpPr>
        <p:spPr bwMode="auto">
          <a:xfrm>
            <a:off x="820609" y="3702260"/>
            <a:ext cx="625475" cy="33655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Z=13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56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ratio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111954"/>
            <a:ext cx="8788400" cy="5016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77307"/>
            <a:ext cx="8991600" cy="702679"/>
          </a:xfrm>
        </p:spPr>
        <p:txBody>
          <a:bodyPr/>
          <a:lstStyle/>
          <a:p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Ratio of Measured Cross Section to Systematics (EPAX3)</a:t>
            </a:r>
            <a:br>
              <a:rPr lang="en-US" sz="2400" dirty="0" smtClean="0">
                <a:latin typeface="Arial" pitchFamily="34" charset="0"/>
                <a:cs typeface="Times New Roman" pitchFamily="18" charset="0"/>
              </a:rPr>
            </a:br>
            <a:r>
              <a:rPr lang="en-US" sz="2400" baseline="30000" dirty="0" smtClean="0">
                <a:effectLst/>
                <a:latin typeface="Arial" pitchFamily="34" charset="0"/>
                <a:cs typeface="Times New Roman" pitchFamily="18" charset="0"/>
              </a:rPr>
              <a:t>82</a:t>
            </a:r>
            <a:r>
              <a:rPr lang="en-US" sz="2400" dirty="0" smtClean="0">
                <a:effectLst/>
                <a:latin typeface="Arial" pitchFamily="34" charset="0"/>
                <a:cs typeface="Times New Roman" pitchFamily="18" charset="0"/>
              </a:rPr>
              <a:t>Se</a:t>
            </a:r>
            <a:r>
              <a:rPr lang="en-US" sz="1600" dirty="0" smtClean="0">
                <a:effectLst/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effectLst/>
                <a:latin typeface="Arial" pitchFamily="34" charset="0"/>
                <a:cs typeface="Times New Roman" pitchFamily="18" charset="0"/>
              </a:rPr>
              <a:t>(139 MeV/u)  </a:t>
            </a:r>
            <a:r>
              <a:rPr lang="en-US" sz="1600" dirty="0">
                <a:latin typeface="Arial" pitchFamily="34" charset="0"/>
                <a:cs typeface="Times New Roman" pitchFamily="18" charset="0"/>
              </a:rPr>
              <a:t>+</a:t>
            </a:r>
            <a:r>
              <a:rPr lang="en-US" sz="1600" dirty="0" smtClean="0">
                <a:effectLst/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effectLst/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baseline="30000" dirty="0" smtClean="0">
                <a:effectLst/>
                <a:latin typeface="Arial" pitchFamily="34" charset="0"/>
                <a:cs typeface="Times New Roman" pitchFamily="18" charset="0"/>
              </a:rPr>
              <a:t>9</a:t>
            </a:r>
            <a:r>
              <a:rPr lang="en-US" sz="2400" dirty="0" smtClean="0">
                <a:effectLst/>
                <a:latin typeface="Arial" pitchFamily="34" charset="0"/>
                <a:cs typeface="Times New Roman" pitchFamily="18" charset="0"/>
              </a:rPr>
              <a:t>Be </a:t>
            </a:r>
            <a:r>
              <a:rPr lang="en-US" sz="2400" dirty="0" smtClean="0">
                <a:effectLst/>
                <a:latin typeface="Arial" pitchFamily="34" charset="0"/>
                <a:cs typeface="Times New Roman" pitchFamily="18" charset="0"/>
              </a:rPr>
              <a:t>target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79428" y="1244265"/>
            <a:ext cx="4346300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O. </a:t>
            </a:r>
            <a:r>
              <a:rPr lang="en-US" dirty="0" err="1" smtClean="0"/>
              <a:t>Tarasov</a:t>
            </a:r>
            <a:r>
              <a:rPr lang="en-US" dirty="0" smtClean="0"/>
              <a:t>, </a:t>
            </a:r>
            <a:r>
              <a:rPr lang="en-US" dirty="0" smtClean="0"/>
              <a:t>et al. PRC 87 (2013) 054612</a:t>
            </a:r>
          </a:p>
          <a:p>
            <a:r>
              <a:rPr lang="en-US" dirty="0" smtClean="0"/>
              <a:t>Black Sq. – stable</a:t>
            </a:r>
          </a:p>
          <a:p>
            <a:r>
              <a:rPr lang="en-US" dirty="0" smtClean="0"/>
              <a:t>Colored Sq. – measured </a:t>
            </a:r>
            <a:r>
              <a:rPr lang="en-US" dirty="0" smtClean="0">
                <a:latin typeface="Symbol" charset="2"/>
                <a:cs typeface="Symbol" charset="2"/>
              </a:rPr>
              <a:t>s, </a:t>
            </a:r>
            <a:r>
              <a:rPr lang="en-US" dirty="0" smtClean="0">
                <a:latin typeface="Arial"/>
                <a:cs typeface="Arial"/>
              </a:rPr>
              <a:t>d</a:t>
            </a:r>
            <a:r>
              <a:rPr lang="en-US" dirty="0" smtClean="0">
                <a:latin typeface="Symbol" charset="2"/>
                <a:cs typeface="Symbol" charset="2"/>
              </a:rPr>
              <a:t>s/</a:t>
            </a:r>
            <a:r>
              <a:rPr lang="en-US" dirty="0" err="1" smtClean="0">
                <a:latin typeface="Arial"/>
                <a:cs typeface="Arial"/>
              </a:rPr>
              <a:t>dp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68445" y="1325037"/>
            <a:ext cx="169334" cy="1693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390015" y="1206507"/>
            <a:ext cx="638178" cy="36933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82</a:t>
            </a:r>
            <a:r>
              <a:rPr lang="en-US" dirty="0" smtClean="0"/>
              <a:t>Se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557887" y="2226735"/>
            <a:ext cx="2988732" cy="1865488"/>
            <a:chOff x="4557887" y="2226735"/>
            <a:chExt cx="2988732" cy="1865488"/>
          </a:xfrm>
        </p:grpSpPr>
        <p:sp>
          <p:nvSpPr>
            <p:cNvPr id="15" name="Oval 14"/>
            <p:cNvSpPr/>
            <p:nvPr/>
          </p:nvSpPr>
          <p:spPr>
            <a:xfrm>
              <a:off x="4557887" y="3556001"/>
              <a:ext cx="649111" cy="536222"/>
            </a:xfrm>
            <a:prstGeom prst="ellipse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897508" y="2226735"/>
              <a:ext cx="649111" cy="536222"/>
            </a:xfrm>
            <a:prstGeom prst="ellipse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Morrissey, </a:t>
            </a:r>
            <a:r>
              <a:rPr lang="en-US" dirty="0" err="1" smtClean="0"/>
              <a:t>Erice</a:t>
            </a:r>
            <a:r>
              <a:rPr lang="en-US" dirty="0" smtClean="0"/>
              <a:t> Sept/2o14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0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67738"/>
            <a:ext cx="8991600" cy="921815"/>
          </a:xfrm>
        </p:spPr>
        <p:txBody>
          <a:bodyPr/>
          <a:lstStyle/>
          <a:p>
            <a:r>
              <a:rPr lang="en-US" dirty="0" smtClean="0"/>
              <a:t>Evolution of Shell Structure Observed with Fast Beams in Neutron-rich Nuclei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Morrissey, </a:t>
            </a:r>
            <a:r>
              <a:rPr lang="en-US" dirty="0" err="1" smtClean="0"/>
              <a:t>Erice</a:t>
            </a:r>
            <a:r>
              <a:rPr lang="en-US" dirty="0" smtClean="0"/>
              <a:t> Sept/2o14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52663" y="1132199"/>
            <a:ext cx="6680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c</a:t>
            </a:r>
            <a:r>
              <a:rPr lang="sv-SE" dirty="0" smtClean="0"/>
              <a:t>f</a:t>
            </a:r>
            <a:r>
              <a:rPr lang="sv-SE" dirty="0" smtClean="0"/>
              <a:t>. recent </a:t>
            </a:r>
            <a:r>
              <a:rPr lang="sv-SE" dirty="0" err="1" smtClean="0"/>
              <a:t>review</a:t>
            </a:r>
            <a:r>
              <a:rPr lang="sv-SE" dirty="0" smtClean="0"/>
              <a:t> by R. </a:t>
            </a:r>
            <a:r>
              <a:rPr lang="sv-SE" dirty="0" err="1" smtClean="0"/>
              <a:t>Kanungo</a:t>
            </a:r>
            <a:r>
              <a:rPr lang="sv-SE" dirty="0" smtClean="0"/>
              <a:t>, </a:t>
            </a:r>
            <a:r>
              <a:rPr lang="sv-SE" i="1" dirty="0" err="1" smtClean="0"/>
              <a:t>Phys</a:t>
            </a:r>
            <a:r>
              <a:rPr lang="sv-SE" i="1" dirty="0"/>
              <a:t>. </a:t>
            </a:r>
            <a:r>
              <a:rPr lang="sv-SE" i="1" dirty="0" err="1"/>
              <a:t>Scr</a:t>
            </a:r>
            <a:r>
              <a:rPr lang="sv-SE" i="1" dirty="0"/>
              <a:t>.</a:t>
            </a:r>
            <a:r>
              <a:rPr lang="sv-SE" dirty="0"/>
              <a:t> </a:t>
            </a:r>
            <a:r>
              <a:rPr lang="sv-SE" b="1" dirty="0"/>
              <a:t>2013</a:t>
            </a:r>
            <a:r>
              <a:rPr lang="sv-SE" dirty="0"/>
              <a:t> 014002</a:t>
            </a:r>
            <a:endParaRPr lang="en-US" dirty="0"/>
          </a:p>
        </p:txBody>
      </p:sp>
      <p:pic>
        <p:nvPicPr>
          <p:cNvPr id="7" name="Picture 6" descr="PhysScrT152(2013)014002_Fig1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44" y="1545229"/>
            <a:ext cx="6992358" cy="45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32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0720"/>
            <a:ext cx="3089916" cy="5027414"/>
          </a:xfrm>
        </p:spPr>
        <p:txBody>
          <a:bodyPr/>
          <a:lstStyle/>
          <a:p>
            <a:r>
              <a:rPr lang="en-US" dirty="0" smtClean="0"/>
              <a:t>Shell model single particle binding energies for Oxygen Isotopes (</a:t>
            </a:r>
            <a:r>
              <a:rPr lang="en-US" dirty="0" err="1" smtClean="0"/>
              <a:t>Otsuka</a:t>
            </a:r>
            <a:r>
              <a:rPr lang="en-US" dirty="0" smtClean="0"/>
              <a:t>, Suzuki, Holt, </a:t>
            </a:r>
            <a:r>
              <a:rPr lang="en-US" dirty="0" err="1" smtClean="0"/>
              <a:t>Schwenk</a:t>
            </a:r>
            <a:r>
              <a:rPr lang="en-US" dirty="0" smtClean="0"/>
              <a:t>, Akaishi, PRL 2010</a:t>
            </a:r>
            <a:r>
              <a:rPr lang="en-US" dirty="0"/>
              <a:t>)</a:t>
            </a:r>
            <a:endParaRPr lang="en-US" dirty="0" smtClean="0"/>
          </a:p>
          <a:p>
            <a:r>
              <a:rPr lang="en-US" dirty="0" smtClean="0"/>
              <a:t>NNN force is necessary to understanding  the Oxygen drip line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/>
              <a:t>C</a:t>
            </a:r>
            <a:r>
              <a:rPr lang="en-US" dirty="0" smtClean="0"/>
              <a:t>oupling to the continuum is also important (gain in binding is around 1 MeV)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7734"/>
            <a:ext cx="8991600" cy="921824"/>
          </a:xfrm>
        </p:spPr>
        <p:txBody>
          <a:bodyPr/>
          <a:lstStyle/>
          <a:p>
            <a:r>
              <a:rPr lang="en-US" dirty="0" smtClean="0"/>
              <a:t>New Insight from Rare Isotopes – </a:t>
            </a:r>
            <a:br>
              <a:rPr lang="en-US" dirty="0" smtClean="0"/>
            </a:br>
            <a:r>
              <a:rPr lang="en-US" dirty="0" smtClean="0"/>
              <a:t>Oxygen Drip Line</a:t>
            </a:r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9118" y="1094730"/>
            <a:ext cx="461629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564399" y="2570265"/>
            <a:ext cx="166344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SDPF-M - </a:t>
            </a:r>
            <a:r>
              <a:rPr lang="en-US" sz="1400" dirty="0" err="1" smtClean="0"/>
              <a:t>Utsuno</a:t>
            </a:r>
            <a:r>
              <a:rPr lang="en-US" sz="1400" dirty="0" smtClean="0"/>
              <a:t> </a:t>
            </a:r>
            <a:r>
              <a:rPr lang="en-US" sz="1400" dirty="0"/>
              <a:t>et al., </a:t>
            </a:r>
            <a:r>
              <a:rPr lang="en-US" sz="1400" dirty="0" smtClean="0"/>
              <a:t>PRC (1999</a:t>
            </a:r>
            <a:r>
              <a:rPr lang="en-US" sz="1400" dirty="0"/>
              <a:t>); </a:t>
            </a:r>
            <a:r>
              <a:rPr lang="en-US" sz="1400" dirty="0" smtClean="0"/>
              <a:t>PRC (2004</a:t>
            </a:r>
            <a:r>
              <a:rPr lang="en-US" sz="1400" dirty="0"/>
              <a:t>)</a:t>
            </a:r>
            <a:r>
              <a:rPr lang="en-US" sz="1400" dirty="0" smtClean="0"/>
              <a:t>.</a:t>
            </a:r>
          </a:p>
          <a:p>
            <a:endParaRPr lang="en-US" sz="1400" dirty="0"/>
          </a:p>
          <a:p>
            <a:r>
              <a:rPr lang="en-US" sz="1400" dirty="0" smtClean="0"/>
              <a:t>USD- B Brown and Richter</a:t>
            </a:r>
            <a:r>
              <a:rPr lang="en-US" sz="1400" dirty="0"/>
              <a:t>, </a:t>
            </a:r>
            <a:r>
              <a:rPr lang="en-US" sz="1400" dirty="0" smtClean="0"/>
              <a:t>PRC (2006)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626761" y="2705470"/>
            <a:ext cx="535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24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65544" y="1306717"/>
            <a:ext cx="1711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64308"/>
                </a:solidFill>
              </a:rPr>
              <a:t>Traditional picture works but is missing physics!</a:t>
            </a:r>
            <a:endParaRPr lang="en-US" dirty="0">
              <a:solidFill>
                <a:srgbClr val="06430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15021" y="2710632"/>
            <a:ext cx="535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24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6505814" y="761472"/>
            <a:ext cx="2952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1200" dirty="0">
                <a:latin typeface="Times New Roman" charset="0"/>
                <a:cs typeface="Times New Roman" charset="0"/>
              </a:rPr>
              <a:t>T. </a:t>
            </a:r>
            <a:r>
              <a:rPr lang="en-GB" sz="1200" dirty="0" err="1">
                <a:latin typeface="Times New Roman" charset="0"/>
                <a:cs typeface="Times New Roman" charset="0"/>
              </a:rPr>
              <a:t>Otsuka</a:t>
            </a:r>
            <a:r>
              <a:rPr lang="en-GB" sz="1200" dirty="0">
                <a:latin typeface="Times New Roman" charset="0"/>
                <a:cs typeface="Times New Roman" charset="0"/>
              </a:rPr>
              <a:t> </a:t>
            </a:r>
            <a:r>
              <a:rPr lang="en-GB" sz="1200" i="1" dirty="0">
                <a:latin typeface="Times New Roman" charset="0"/>
                <a:cs typeface="Times New Roman" charset="0"/>
              </a:rPr>
              <a:t>et al</a:t>
            </a:r>
            <a:r>
              <a:rPr lang="en-GB" sz="1200" dirty="0">
                <a:latin typeface="Times New Roman" charset="0"/>
                <a:cs typeface="Times New Roman" charset="0"/>
              </a:rPr>
              <a:t>., PRL </a:t>
            </a:r>
            <a:r>
              <a:rPr lang="en-GB" sz="1200" b="1" dirty="0">
                <a:latin typeface="Times New Roman" charset="0"/>
                <a:cs typeface="Times New Roman" charset="0"/>
              </a:rPr>
              <a:t>105</a:t>
            </a:r>
            <a:r>
              <a:rPr lang="en-GB" sz="1200" dirty="0">
                <a:latin typeface="Times New Roman" charset="0"/>
                <a:cs typeface="Times New Roman" charset="0"/>
              </a:rPr>
              <a:t>, 032501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6531523" y="585788"/>
            <a:ext cx="29511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1200" dirty="0">
                <a:latin typeface="Times New Roman" charset="0"/>
                <a:cs typeface="Times New Roman" charset="0"/>
              </a:rPr>
              <a:t>T. </a:t>
            </a:r>
            <a:r>
              <a:rPr lang="en-GB" sz="1200" dirty="0" err="1">
                <a:latin typeface="Times New Roman" charset="0"/>
                <a:cs typeface="Times New Roman" charset="0"/>
              </a:rPr>
              <a:t>Otsuka</a:t>
            </a:r>
            <a:r>
              <a:rPr lang="en-GB" sz="1200" dirty="0">
                <a:latin typeface="Times New Roman" charset="0"/>
                <a:cs typeface="Times New Roman" charset="0"/>
              </a:rPr>
              <a:t> </a:t>
            </a:r>
            <a:r>
              <a:rPr lang="en-GB" sz="1200" i="1" dirty="0">
                <a:latin typeface="Times New Roman" charset="0"/>
                <a:cs typeface="Times New Roman" charset="0"/>
              </a:rPr>
              <a:t>et al</a:t>
            </a:r>
            <a:r>
              <a:rPr lang="en-GB" sz="1200" dirty="0">
                <a:latin typeface="Times New Roman" charset="0"/>
                <a:cs typeface="Times New Roman" charset="0"/>
              </a:rPr>
              <a:t>., PRL </a:t>
            </a:r>
            <a:r>
              <a:rPr lang="en-GB" sz="1200" b="1" dirty="0">
                <a:latin typeface="Times New Roman" charset="0"/>
                <a:cs typeface="Times New Roman" charset="0"/>
              </a:rPr>
              <a:t>104</a:t>
            </a:r>
            <a:r>
              <a:rPr lang="en-GB" sz="1200" dirty="0">
                <a:latin typeface="Times New Roman" charset="0"/>
                <a:cs typeface="Times New Roman" charset="0"/>
              </a:rPr>
              <a:t>,  032501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Facility for Rare Isotope Beams: </a:t>
            </a:r>
            <a:r>
              <a:rPr lang="en-US" dirty="0"/>
              <a:t>Program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Morrissey, </a:t>
            </a:r>
            <a:r>
              <a:rPr lang="en-US" dirty="0" err="1" smtClean="0"/>
              <a:t>Erice</a:t>
            </a:r>
            <a:r>
              <a:rPr lang="en-US" dirty="0" smtClean="0"/>
              <a:t> Sept/2o14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73480" y="1061464"/>
            <a:ext cx="8639175" cy="5338762"/>
          </a:xfrm>
          <a:prstGeom prst="rect">
            <a:avLst/>
          </a:prstGeom>
        </p:spPr>
        <p:txBody>
          <a:bodyPr/>
          <a:lstStyle/>
          <a:p>
            <a:pPr defTabSz="847804" eaLnBrk="0" hangingPunct="0">
              <a:lnSpc>
                <a:spcPct val="90000"/>
              </a:lnSpc>
              <a:spcBef>
                <a:spcPts val="1275"/>
              </a:spcBef>
              <a:defRPr/>
            </a:pPr>
            <a:r>
              <a:rPr lang="en-US" sz="2300" kern="0" dirty="0">
                <a:solidFill>
                  <a:srgbClr val="064308"/>
                </a:solidFill>
                <a:latin typeface="Arial" pitchFamily="34" charset="0"/>
                <a:ea typeface="ＭＳ Ｐゴシック" pitchFamily="-65" charset="-128"/>
                <a:cs typeface="Arial" pitchFamily="34" charset="0"/>
              </a:rPr>
              <a:t>Properties of atomic nuclei </a:t>
            </a:r>
          </a:p>
          <a:p>
            <a:pPr marL="383489" lvl="1" indent="-160051" defTabSz="847804" eaLnBrk="0" hangingPunct="0">
              <a:lnSpc>
                <a:spcPct val="90000"/>
              </a:lnSpc>
              <a:spcBef>
                <a:spcPts val="212"/>
              </a:spcBef>
              <a:buFont typeface="Arial" pitchFamily="34" charset="0"/>
              <a:buChar char="•"/>
              <a:defRPr/>
            </a:pPr>
            <a:r>
              <a:rPr lang="en-US" sz="1900" kern="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Develop a predictive model of nuclei and their interactions</a:t>
            </a:r>
          </a:p>
          <a:p>
            <a:pPr marL="383489" lvl="1" indent="-160051" defTabSz="847804" eaLnBrk="0" hangingPunct="0">
              <a:lnSpc>
                <a:spcPct val="90000"/>
              </a:lnSpc>
              <a:spcBef>
                <a:spcPts val="212"/>
              </a:spcBef>
              <a:buFont typeface="Arial" pitchFamily="34" charset="0"/>
              <a:buChar char="•"/>
              <a:defRPr/>
            </a:pPr>
            <a:r>
              <a:rPr lang="en-US" sz="1900" kern="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Many-body quantum problem: intellectual overlap to </a:t>
            </a:r>
            <a:r>
              <a:rPr lang="en-US" sz="1900" kern="0" dirty="0" err="1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mesoscopic</a:t>
            </a:r>
            <a:r>
              <a:rPr lang="en-US" sz="1900" kern="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br>
              <a:rPr lang="en-US" sz="1900" kern="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US" sz="1900" kern="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science, quantum dots, atomic clusters, etc.</a:t>
            </a:r>
          </a:p>
          <a:p>
            <a:pPr defTabSz="847804" eaLnBrk="0" hangingPunct="0">
              <a:lnSpc>
                <a:spcPct val="90000"/>
              </a:lnSpc>
              <a:spcBef>
                <a:spcPts val="1275"/>
              </a:spcBef>
              <a:defRPr/>
            </a:pPr>
            <a:r>
              <a:rPr lang="en-US" sz="2300" kern="0" dirty="0">
                <a:solidFill>
                  <a:srgbClr val="064308"/>
                </a:solidFill>
                <a:latin typeface="Arial" pitchFamily="34" charset="0"/>
                <a:ea typeface="ＭＳ Ｐゴシック" pitchFamily="-65" charset="-128"/>
                <a:cs typeface="Arial" pitchFamily="34" charset="0"/>
              </a:rPr>
              <a:t>Astrophysics: Nuclear Processes in the Cosmos </a:t>
            </a:r>
          </a:p>
          <a:p>
            <a:pPr marL="383489" lvl="1" indent="-160051" defTabSz="847804" eaLnBrk="0" hangingPunct="0">
              <a:lnSpc>
                <a:spcPct val="90000"/>
              </a:lnSpc>
              <a:spcBef>
                <a:spcPts val="212"/>
              </a:spcBef>
              <a:buFont typeface="Arial" pitchFamily="34" charset="0"/>
              <a:buChar char="•"/>
              <a:defRPr/>
            </a:pPr>
            <a:r>
              <a:rPr lang="en-US" sz="1900" kern="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Origin of the elements, chemical history</a:t>
            </a:r>
          </a:p>
          <a:p>
            <a:pPr marL="383489" lvl="1" indent="-160051" defTabSz="847804" eaLnBrk="0" hangingPunct="0">
              <a:lnSpc>
                <a:spcPct val="90000"/>
              </a:lnSpc>
              <a:spcBef>
                <a:spcPts val="212"/>
              </a:spcBef>
              <a:buFont typeface="Arial" pitchFamily="34" charset="0"/>
              <a:buChar char="•"/>
              <a:defRPr/>
            </a:pPr>
            <a:r>
              <a:rPr lang="en-US" sz="1900" kern="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Explosive environments: novae, </a:t>
            </a:r>
            <a:br>
              <a:rPr lang="en-US" sz="1900" kern="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US" sz="1900" kern="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supernovae, X-ray bursts …</a:t>
            </a:r>
          </a:p>
          <a:p>
            <a:pPr marL="383489" lvl="1" indent="-160051" defTabSz="847804" eaLnBrk="0" hangingPunct="0">
              <a:lnSpc>
                <a:spcPct val="90000"/>
              </a:lnSpc>
              <a:spcBef>
                <a:spcPts val="212"/>
              </a:spcBef>
              <a:buFont typeface="Arial" pitchFamily="34" charset="0"/>
              <a:buChar char="•"/>
              <a:defRPr/>
            </a:pPr>
            <a:r>
              <a:rPr lang="en-US" sz="1900" kern="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Properties of neutron stars</a:t>
            </a:r>
          </a:p>
          <a:p>
            <a:pPr defTabSz="847804" eaLnBrk="0" hangingPunct="0">
              <a:lnSpc>
                <a:spcPct val="90000"/>
              </a:lnSpc>
              <a:spcBef>
                <a:spcPts val="1275"/>
              </a:spcBef>
              <a:buSzPct val="100000"/>
              <a:defRPr/>
            </a:pPr>
            <a:r>
              <a:rPr lang="en-US" sz="2300" kern="0" dirty="0">
                <a:solidFill>
                  <a:srgbClr val="064308"/>
                </a:solidFill>
                <a:latin typeface="Arial" pitchFamily="34" charset="0"/>
                <a:ea typeface="ＭＳ Ｐゴシック" pitchFamily="-65" charset="-128"/>
                <a:cs typeface="Arial" pitchFamily="34" charset="0"/>
              </a:rPr>
              <a:t>Tests of laws of nature</a:t>
            </a:r>
            <a:endParaRPr lang="en-US" sz="2500" kern="0" dirty="0">
              <a:solidFill>
                <a:srgbClr val="064308"/>
              </a:solidFill>
              <a:latin typeface="Arial" pitchFamily="34" charset="0"/>
              <a:ea typeface="ＭＳ Ｐゴシック" pitchFamily="-65" charset="-128"/>
              <a:cs typeface="Arial" pitchFamily="34" charset="0"/>
            </a:endParaRPr>
          </a:p>
          <a:p>
            <a:pPr marL="383489" lvl="1" indent="-160051" defTabSz="847804" eaLnBrk="0" hangingPunct="0">
              <a:lnSpc>
                <a:spcPct val="90000"/>
              </a:lnSpc>
              <a:spcBef>
                <a:spcPts val="212"/>
              </a:spcBef>
              <a:buFont typeface="Arial" pitchFamily="34" charset="0"/>
              <a:buChar char="•"/>
              <a:defRPr/>
            </a:pPr>
            <a:r>
              <a:rPr lang="en-US" sz="1900" kern="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Effects of symmetry violations are </a:t>
            </a:r>
            <a:br>
              <a:rPr lang="en-US" sz="1900" kern="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US" sz="1900" kern="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amplified in certain nuclei</a:t>
            </a:r>
            <a:endParaRPr lang="en-US" sz="2100" kern="0" dirty="0">
              <a:solidFill>
                <a:schemeClr val="tx1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defTabSz="847804" eaLnBrk="0" hangingPunct="0">
              <a:lnSpc>
                <a:spcPct val="90000"/>
              </a:lnSpc>
              <a:spcBef>
                <a:spcPts val="1275"/>
              </a:spcBef>
              <a:buSzPct val="100000"/>
              <a:defRPr/>
            </a:pPr>
            <a:r>
              <a:rPr lang="en-US" sz="2300" kern="0" dirty="0">
                <a:solidFill>
                  <a:srgbClr val="064308"/>
                </a:solidFill>
                <a:latin typeface="Arial" pitchFamily="34" charset="0"/>
                <a:ea typeface="ＭＳ Ｐゴシック" pitchFamily="-65" charset="-128"/>
                <a:cs typeface="Arial" pitchFamily="34" charset="0"/>
              </a:rPr>
              <a:t>Societal applications and benefits</a:t>
            </a:r>
          </a:p>
          <a:p>
            <a:pPr marL="383489" lvl="1" indent="-160051" defTabSz="847804" eaLnBrk="0" hangingPunct="0">
              <a:lnSpc>
                <a:spcPct val="90000"/>
              </a:lnSpc>
              <a:spcBef>
                <a:spcPts val="212"/>
              </a:spcBef>
              <a:buFont typeface="Arial" pitchFamily="34" charset="0"/>
              <a:buChar char="•"/>
              <a:defRPr/>
            </a:pPr>
            <a:r>
              <a:rPr lang="en-US" sz="1900" kern="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Medicine, energy, material </a:t>
            </a:r>
            <a:br>
              <a:rPr lang="en-US" sz="1900" kern="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US" sz="1900" kern="0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sciences, national security</a:t>
            </a:r>
          </a:p>
        </p:txBody>
      </p:sp>
      <p:pic>
        <p:nvPicPr>
          <p:cNvPr id="13" name="Picture 10" descr="visiongraphi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4137" y="3017772"/>
            <a:ext cx="4177753" cy="296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Straight Connector 2"/>
          <p:cNvCxnSpPr/>
          <p:nvPr/>
        </p:nvCxnSpPr>
        <p:spPr>
          <a:xfrm flipV="1">
            <a:off x="244809" y="2738610"/>
            <a:ext cx="6518041" cy="1530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151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Thermalized Beams for Nuclear Science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Morrissey, </a:t>
            </a:r>
            <a:r>
              <a:rPr lang="en-US" dirty="0" err="1" smtClean="0"/>
              <a:t>Erice</a:t>
            </a:r>
            <a:r>
              <a:rPr lang="en-US" dirty="0" smtClean="0"/>
              <a:t> Sept/2o14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CF988859-7953-4624-98C4-717249B46A1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667" y="1010630"/>
            <a:ext cx="903033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Thermalized target fragments have a long and rich history,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e.g., ISOLDE, TRIUMF, IGISOL, </a:t>
            </a:r>
            <a:r>
              <a:rPr lang="en-US" sz="2400" dirty="0" err="1" smtClean="0"/>
              <a:t>etc</a:t>
            </a:r>
            <a:r>
              <a:rPr lang="en-US" sz="2400" dirty="0" smtClean="0"/>
              <a:t>-SOL</a:t>
            </a:r>
          </a:p>
          <a:p>
            <a:endParaRPr lang="en-US" sz="2400" dirty="0"/>
          </a:p>
          <a:p>
            <a:r>
              <a:rPr lang="en-US" sz="2400" dirty="0" smtClean="0"/>
              <a:t>Thermalized projectile fragments are now available, selection of </a:t>
            </a:r>
            <a:r>
              <a:rPr lang="en-US" sz="2400" i="1" dirty="0" smtClean="0"/>
              <a:t>individual </a:t>
            </a:r>
            <a:r>
              <a:rPr lang="en-US" sz="2400" dirty="0" smtClean="0"/>
              <a:t>isotopes from </a:t>
            </a:r>
            <a:r>
              <a:rPr lang="en-US" sz="2400" dirty="0" err="1" smtClean="0"/>
              <a:t>proj</a:t>
            </a:r>
            <a:r>
              <a:rPr lang="en-US" sz="2400" dirty="0" smtClean="0"/>
              <a:t>. fragment “cocktail” is now possible.   </a:t>
            </a:r>
            <a:endParaRPr lang="en-US" sz="2400" dirty="0">
              <a:sym typeface="Wingdings"/>
            </a:endParaRPr>
          </a:p>
          <a:p>
            <a:endParaRPr lang="en-US" sz="2400" dirty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 Precise Mass Measurements of very exotic nuclei </a:t>
            </a:r>
          </a:p>
          <a:p>
            <a:endParaRPr lang="en-US" sz="2400" dirty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 Detailed Decay Studies are possible with pure sources </a:t>
            </a:r>
          </a:p>
          <a:p>
            <a:r>
              <a:rPr lang="en-US" sz="2400" dirty="0">
                <a:sym typeface="Wingdings"/>
              </a:rPr>
              <a:t>	</a:t>
            </a:r>
            <a:r>
              <a:rPr lang="en-US" sz="2400" dirty="0" smtClean="0">
                <a:sym typeface="Wingdings"/>
              </a:rPr>
              <a:t>	(no Particle ID tagging and extraneous backgrounds)</a:t>
            </a:r>
          </a:p>
          <a:p>
            <a:endParaRPr lang="en-US" sz="2400" dirty="0" smtClean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 Laser spectroscopy of very exotic nuclei for nuclear moments and other fundamental properties</a:t>
            </a:r>
            <a:endParaRPr lang="en-US" sz="24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99008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63366"/>
            <a:ext cx="8991600" cy="485775"/>
          </a:xfrm>
        </p:spPr>
        <p:txBody>
          <a:bodyPr/>
          <a:lstStyle/>
          <a:p>
            <a:r>
              <a:rPr lang="en-US" dirty="0" smtClean="0"/>
              <a:t>Mass Measurements in </a:t>
            </a:r>
            <a:r>
              <a:rPr lang="en-US" dirty="0" err="1" smtClean="0"/>
              <a:t>rp</a:t>
            </a:r>
            <a:r>
              <a:rPr lang="en-US" dirty="0" smtClean="0"/>
              <a:t>-process region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792538" y="762000"/>
            <a:ext cx="2508250" cy="229393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de-DE">
              <a:latin typeface="Tahoma" pitchFamily="34" charset="0"/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3790950" y="1006475"/>
          <a:ext cx="2432050" cy="217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4" name="Graph" r:id="rId3" imgW="3623040" imgH="3234240" progId="Origin50.Graph">
                  <p:embed/>
                </p:oleObj>
              </mc:Choice>
              <mc:Fallback>
                <p:oleObj name="Graph" r:id="rId3" imgW="3623040" imgH="32342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0950" y="1006475"/>
                        <a:ext cx="2432050" cy="217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008000"/>
                                </a:gs>
                                <a:gs pos="100000">
                                  <a:srgbClr val="008000">
                                    <a:gamma/>
                                    <a:tint val="0"/>
                                    <a:invGamma/>
                                  </a:srgbClr>
                                </a:gs>
                              </a:gsLst>
                              <a:lin ang="27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25463" y="762000"/>
            <a:ext cx="2708275" cy="233838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de-DE">
              <a:latin typeface="Tahoma" pitchFamily="34" charset="0"/>
            </a:endParaRPr>
          </a:p>
        </p:txBody>
      </p:sp>
      <p:graphicFrame>
        <p:nvGraphicFramePr>
          <p:cNvPr id="9" name="Object 3"/>
          <p:cNvGraphicFramePr>
            <a:graphicFrameLocks/>
          </p:cNvGraphicFramePr>
          <p:nvPr/>
        </p:nvGraphicFramePr>
        <p:xfrm>
          <a:off x="477838" y="1066800"/>
          <a:ext cx="2749550" cy="208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5" name="Graph" r:id="rId5" imgW="3908160" imgH="2993760" progId="Origin50.Graph">
                  <p:embed/>
                </p:oleObj>
              </mc:Choice>
              <mc:Fallback>
                <p:oleObj name="Graph" r:id="rId5" imgW="3908160" imgH="2993760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38" y="1066800"/>
                        <a:ext cx="2749550" cy="208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609600" y="3482975"/>
            <a:ext cx="2582863" cy="2201863"/>
          </a:xfrm>
          <a:prstGeom prst="rect">
            <a:avLst/>
          </a:prstGeom>
          <a:solidFill>
            <a:srgbClr val="FF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de-DE">
              <a:latin typeface="Tahoma" pitchFamily="34" charset="0"/>
            </a:endParaRPr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/>
        </p:nvGraphicFramePr>
        <p:xfrm>
          <a:off x="534988" y="3581400"/>
          <a:ext cx="2689225" cy="222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6" name="Graph" r:id="rId7" imgW="3820320" imgH="3163680" progId="Origin50.Graph">
                  <p:embed/>
                </p:oleObj>
              </mc:Choice>
              <mc:Fallback>
                <p:oleObj name="Graph" r:id="rId7" imgW="3820320" imgH="31636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988" y="3581400"/>
                        <a:ext cx="2689225" cy="2227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38"/>
          <p:cNvGrpSpPr>
            <a:grpSpLocks/>
          </p:cNvGrpSpPr>
          <p:nvPr/>
        </p:nvGrpSpPr>
        <p:grpSpPr bwMode="auto">
          <a:xfrm>
            <a:off x="3317875" y="2959100"/>
            <a:ext cx="4181475" cy="2752725"/>
            <a:chOff x="4176713" y="3597275"/>
            <a:chExt cx="4586287" cy="3108325"/>
          </a:xfrm>
        </p:grpSpPr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4176713" y="3597277"/>
              <a:ext cx="4586287" cy="3108326"/>
              <a:chOff x="2515" y="2327"/>
              <a:chExt cx="2889" cy="1958"/>
            </a:xfrm>
          </p:grpSpPr>
          <p:pic>
            <p:nvPicPr>
              <p:cNvPr id="18" name="Picture 7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703" y="2327"/>
                <a:ext cx="2701" cy="18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Text Box 8"/>
              <p:cNvSpPr txBox="1">
                <a:spLocks noChangeArrowheads="1"/>
              </p:cNvSpPr>
              <p:nvPr/>
            </p:nvSpPr>
            <p:spPr bwMode="auto">
              <a:xfrm>
                <a:off x="2515" y="4083"/>
                <a:ext cx="350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Clr>
                    <a:schemeClr val="bg1"/>
                  </a:buClr>
                </a:pPr>
                <a:r>
                  <a:rPr lang="en-US" sz="1500">
                    <a:latin typeface="Tahoma" pitchFamily="34" charset="0"/>
                  </a:rPr>
                  <a:t>N=Z</a:t>
                </a:r>
              </a:p>
            </p:txBody>
          </p:sp>
        </p:grpSp>
        <p:sp>
          <p:nvSpPr>
            <p:cNvPr id="14" name="Rectangle 36"/>
            <p:cNvSpPr>
              <a:spLocks noChangeArrowheads="1"/>
            </p:cNvSpPr>
            <p:nvPr/>
          </p:nvSpPr>
          <p:spPr bwMode="auto">
            <a:xfrm>
              <a:off x="4581525" y="4943475"/>
              <a:ext cx="619125" cy="30480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5" name="Rectangle 37"/>
            <p:cNvSpPr>
              <a:spLocks noChangeArrowheads="1"/>
            </p:cNvSpPr>
            <p:nvPr/>
          </p:nvSpPr>
          <p:spPr bwMode="auto">
            <a:xfrm>
              <a:off x="5451475" y="4384159"/>
              <a:ext cx="838200" cy="28892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6" name="Rectangle 38"/>
            <p:cNvSpPr>
              <a:spLocks noChangeArrowheads="1"/>
            </p:cNvSpPr>
            <p:nvPr/>
          </p:nvSpPr>
          <p:spPr bwMode="auto">
            <a:xfrm>
              <a:off x="5997575" y="3848100"/>
              <a:ext cx="838200" cy="28892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7" name="Rectangle 37"/>
            <p:cNvSpPr>
              <a:spLocks noChangeArrowheads="1"/>
            </p:cNvSpPr>
            <p:nvPr/>
          </p:nvSpPr>
          <p:spPr bwMode="auto">
            <a:xfrm rot="5400000">
              <a:off x="5112294" y="4878427"/>
              <a:ext cx="240886" cy="461665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6600825" y="815975"/>
            <a:ext cx="2538413" cy="2386013"/>
          </a:xfrm>
          <a:prstGeom prst="rect">
            <a:avLst/>
          </a:prstGeom>
          <a:solidFill>
            <a:srgbClr val="FF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de-DE">
              <a:latin typeface="Tahoma" pitchFamily="34" charset="0"/>
            </a:endParaRPr>
          </a:p>
        </p:txBody>
      </p:sp>
      <p:graphicFrame>
        <p:nvGraphicFramePr>
          <p:cNvPr id="21" name="Object 5"/>
          <p:cNvGraphicFramePr>
            <a:graphicFrameLocks noChangeAspect="1"/>
          </p:cNvGraphicFramePr>
          <p:nvPr/>
        </p:nvGraphicFramePr>
        <p:xfrm>
          <a:off x="6573838" y="1009650"/>
          <a:ext cx="2633662" cy="228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7" name="Graph" r:id="rId10" imgW="3745440" imgH="3255840" progId="Origin50.Graph">
                  <p:embed/>
                </p:oleObj>
              </mc:Choice>
              <mc:Fallback>
                <p:oleObj name="Graph" r:id="rId10" imgW="3745440" imgH="32558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3838" y="1009650"/>
                        <a:ext cx="2633662" cy="228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7177088" y="2476500"/>
            <a:ext cx="646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600" baseline="30000">
                <a:solidFill>
                  <a:srgbClr val="FF0000"/>
                </a:solidFill>
                <a:latin typeface="Tahoma" pitchFamily="34" charset="0"/>
              </a:rPr>
              <a:t>70m</a:t>
            </a:r>
            <a:r>
              <a:rPr lang="en-US" sz="1600">
                <a:solidFill>
                  <a:srgbClr val="FF0000"/>
                </a:solidFill>
                <a:latin typeface="Tahoma" pitchFamily="34" charset="0"/>
              </a:rPr>
              <a:t>Br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8334375" y="2692400"/>
            <a:ext cx="184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</a:pPr>
            <a:endParaRPr lang="de-DE" sz="150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8234363" y="2503488"/>
            <a:ext cx="812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200">
                <a:solidFill>
                  <a:srgbClr val="0000FF"/>
                </a:solidFill>
                <a:latin typeface="Tahoma" pitchFamily="34" charset="0"/>
              </a:rPr>
              <a:t>T</a:t>
            </a:r>
            <a:r>
              <a:rPr lang="en-US" sz="1200" baseline="-25000">
                <a:solidFill>
                  <a:srgbClr val="0000FF"/>
                </a:solidFill>
                <a:latin typeface="Tahoma" pitchFamily="34" charset="0"/>
              </a:rPr>
              <a:t>1/2</a:t>
            </a:r>
            <a:r>
              <a:rPr lang="en-US" sz="1200">
                <a:solidFill>
                  <a:srgbClr val="0000FF"/>
                </a:solidFill>
                <a:latin typeface="Tahoma" pitchFamily="34" charset="0"/>
              </a:rPr>
              <a:t>=2.2s</a:t>
            </a: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1073150" y="2436813"/>
            <a:ext cx="549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600" baseline="30000">
                <a:solidFill>
                  <a:srgbClr val="FF0000"/>
                </a:solidFill>
                <a:latin typeface="Tahoma" pitchFamily="34" charset="0"/>
              </a:rPr>
              <a:t>66</a:t>
            </a:r>
            <a:r>
              <a:rPr lang="en-US" sz="1600">
                <a:solidFill>
                  <a:srgbClr val="FF0000"/>
                </a:solidFill>
                <a:latin typeface="Tahoma" pitchFamily="34" charset="0"/>
              </a:rPr>
              <a:t>As</a:t>
            </a: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1957388" y="2493963"/>
            <a:ext cx="8969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200">
                <a:solidFill>
                  <a:srgbClr val="0000FF"/>
                </a:solidFill>
                <a:latin typeface="Tahoma" pitchFamily="34" charset="0"/>
              </a:rPr>
              <a:t>T</a:t>
            </a:r>
            <a:r>
              <a:rPr lang="en-US" sz="1200" baseline="-25000">
                <a:solidFill>
                  <a:srgbClr val="0000FF"/>
                </a:solidFill>
                <a:latin typeface="Tahoma" pitchFamily="34" charset="0"/>
              </a:rPr>
              <a:t>1/2</a:t>
            </a:r>
            <a:r>
              <a:rPr lang="en-US" sz="1200">
                <a:solidFill>
                  <a:srgbClr val="0000FF"/>
                </a:solidFill>
                <a:latin typeface="Tahoma" pitchFamily="34" charset="0"/>
              </a:rPr>
              <a:t>=95ms</a:t>
            </a:r>
          </a:p>
        </p:txBody>
      </p:sp>
      <p:sp>
        <p:nvSpPr>
          <p:cNvPr id="27" name="Line 14"/>
          <p:cNvSpPr>
            <a:spLocks noChangeShapeType="1"/>
          </p:cNvSpPr>
          <p:nvPr/>
        </p:nvSpPr>
        <p:spPr bwMode="auto">
          <a:xfrm flipH="1" flipV="1">
            <a:off x="3209925" y="2951163"/>
            <a:ext cx="1568450" cy="12827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" name="Line 15"/>
          <p:cNvSpPr>
            <a:spLocks noChangeShapeType="1"/>
          </p:cNvSpPr>
          <p:nvPr/>
        </p:nvSpPr>
        <p:spPr bwMode="auto">
          <a:xfrm flipH="1">
            <a:off x="3314700" y="4545013"/>
            <a:ext cx="1192213" cy="130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881063" y="3459163"/>
            <a:ext cx="20954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400" dirty="0" err="1">
                <a:solidFill>
                  <a:schemeClr val="tx2"/>
                </a:solidFill>
                <a:latin typeface="Tahoma" pitchFamily="34" charset="0"/>
              </a:rPr>
              <a:t>r</a:t>
            </a:r>
            <a:r>
              <a:rPr lang="en-US" sz="1400" dirty="0" err="1" smtClean="0">
                <a:solidFill>
                  <a:schemeClr val="tx2"/>
                </a:solidFill>
                <a:latin typeface="Tahoma" pitchFamily="34" charset="0"/>
              </a:rPr>
              <a:t>p</a:t>
            </a:r>
            <a:r>
              <a:rPr lang="en-US" sz="1400" dirty="0">
                <a:solidFill>
                  <a:schemeClr val="tx2"/>
                </a:solidFill>
                <a:latin typeface="Tahoma" pitchFamily="34" charset="0"/>
              </a:rPr>
              <a:t>-</a:t>
            </a:r>
            <a:r>
              <a:rPr lang="en-US" sz="1400" dirty="0" smtClean="0">
                <a:solidFill>
                  <a:schemeClr val="tx2"/>
                </a:solidFill>
                <a:latin typeface="Tahoma" pitchFamily="34" charset="0"/>
              </a:rPr>
              <a:t>process </a:t>
            </a:r>
            <a:r>
              <a:rPr lang="en-US" sz="1400" dirty="0">
                <a:solidFill>
                  <a:schemeClr val="tx2"/>
                </a:solidFill>
                <a:latin typeface="Tahoma" pitchFamily="34" charset="0"/>
              </a:rPr>
              <a:t>waiting point</a:t>
            </a:r>
          </a:p>
        </p:txBody>
      </p:sp>
      <p:sp>
        <p:nvSpPr>
          <p:cNvPr id="30" name="Rectangle 19"/>
          <p:cNvSpPr>
            <a:spLocks noChangeArrowheads="1"/>
          </p:cNvSpPr>
          <p:nvPr/>
        </p:nvSpPr>
        <p:spPr bwMode="auto">
          <a:xfrm>
            <a:off x="4238625" y="2363788"/>
            <a:ext cx="555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600" baseline="30000">
                <a:solidFill>
                  <a:srgbClr val="FF0000"/>
                </a:solidFill>
                <a:latin typeface="Tahoma" pitchFamily="34" charset="0"/>
              </a:rPr>
              <a:t>68</a:t>
            </a:r>
            <a:r>
              <a:rPr lang="en-US" sz="1600">
                <a:solidFill>
                  <a:srgbClr val="FF0000"/>
                </a:solidFill>
                <a:latin typeface="Tahoma" pitchFamily="34" charset="0"/>
              </a:rPr>
              <a:t>Se</a:t>
            </a:r>
          </a:p>
        </p:txBody>
      </p:sp>
      <p:sp>
        <p:nvSpPr>
          <p:cNvPr id="31" name="Rectangle 20"/>
          <p:cNvSpPr>
            <a:spLocks noChangeArrowheads="1"/>
          </p:cNvSpPr>
          <p:nvPr/>
        </p:nvSpPr>
        <p:spPr bwMode="auto">
          <a:xfrm>
            <a:off x="5311775" y="2398713"/>
            <a:ext cx="7667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200">
                <a:solidFill>
                  <a:srgbClr val="0000FF"/>
                </a:solidFill>
                <a:latin typeface="Tahoma" pitchFamily="34" charset="0"/>
              </a:rPr>
              <a:t>T</a:t>
            </a:r>
            <a:r>
              <a:rPr lang="en-US" sz="1200" baseline="-25000">
                <a:solidFill>
                  <a:srgbClr val="0000FF"/>
                </a:solidFill>
                <a:latin typeface="Tahoma" pitchFamily="34" charset="0"/>
              </a:rPr>
              <a:t>1/2</a:t>
            </a:r>
            <a:r>
              <a:rPr lang="en-US" sz="1200">
                <a:solidFill>
                  <a:srgbClr val="0000FF"/>
                </a:solidFill>
                <a:latin typeface="Tahoma" pitchFamily="34" charset="0"/>
              </a:rPr>
              <a:t>=35s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4402138" y="911225"/>
            <a:ext cx="11509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400">
                <a:solidFill>
                  <a:schemeClr val="tx2"/>
                </a:solidFill>
                <a:latin typeface="Symbol" charset="2"/>
              </a:rPr>
              <a:t>d</a:t>
            </a:r>
            <a:r>
              <a:rPr lang="en-US" sz="1400">
                <a:solidFill>
                  <a:schemeClr val="tx2"/>
                </a:solidFill>
                <a:latin typeface="Tahoma" pitchFamily="34" charset="0"/>
              </a:rPr>
              <a:t>m= 500 eV</a:t>
            </a:r>
          </a:p>
        </p:txBody>
      </p:sp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6988175" y="823913"/>
            <a:ext cx="20598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400" dirty="0">
                <a:solidFill>
                  <a:schemeClr val="tx2"/>
                </a:solidFill>
                <a:latin typeface="Tahoma" pitchFamily="34" charset="0"/>
              </a:rPr>
              <a:t>Proton </a:t>
            </a:r>
            <a:r>
              <a:rPr lang="en-US" sz="1400" dirty="0" smtClean="0">
                <a:solidFill>
                  <a:schemeClr val="tx2"/>
                </a:solidFill>
                <a:latin typeface="Tahoma" pitchFamily="34" charset="0"/>
              </a:rPr>
              <a:t>drip-line </a:t>
            </a:r>
            <a:r>
              <a:rPr lang="en-US" sz="1400" dirty="0">
                <a:solidFill>
                  <a:schemeClr val="tx2"/>
                </a:solidFill>
                <a:latin typeface="Tahoma" pitchFamily="34" charset="0"/>
              </a:rPr>
              <a:t>nucleus</a:t>
            </a: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568325" y="760413"/>
            <a:ext cx="2667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68275">
              <a:spcBef>
                <a:spcPct val="50000"/>
              </a:spcBef>
            </a:pPr>
            <a:r>
              <a:rPr lang="en-US" sz="1400" dirty="0">
                <a:solidFill>
                  <a:schemeClr val="tx2"/>
                </a:solidFill>
                <a:latin typeface="Tahoma" pitchFamily="34" charset="0"/>
              </a:rPr>
              <a:t>one of the shortest-lived nuclei </a:t>
            </a:r>
            <a:br>
              <a:rPr lang="en-US" sz="1400" dirty="0">
                <a:solidFill>
                  <a:schemeClr val="tx2"/>
                </a:solidFill>
                <a:latin typeface="Tahoma" pitchFamily="34" charset="0"/>
              </a:rPr>
            </a:br>
            <a:r>
              <a:rPr lang="en-US" sz="1400" dirty="0">
                <a:solidFill>
                  <a:schemeClr val="tx2"/>
                </a:solidFill>
                <a:latin typeface="Tahoma" pitchFamily="34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Tahoma" pitchFamily="34" charset="0"/>
              </a:rPr>
              <a:t>  studied </a:t>
            </a:r>
            <a:r>
              <a:rPr lang="en-US" sz="1400" dirty="0">
                <a:solidFill>
                  <a:schemeClr val="tx2"/>
                </a:solidFill>
                <a:latin typeface="Tahoma" pitchFamily="34" charset="0"/>
              </a:rPr>
              <a:t>in a Penning trap</a:t>
            </a:r>
          </a:p>
        </p:txBody>
      </p:sp>
      <p:sp>
        <p:nvSpPr>
          <p:cNvPr id="35" name="Text Box 26"/>
          <p:cNvSpPr txBox="1">
            <a:spLocks noChangeArrowheads="1"/>
          </p:cNvSpPr>
          <p:nvPr/>
        </p:nvSpPr>
        <p:spPr bwMode="auto">
          <a:xfrm>
            <a:off x="1062038" y="5045075"/>
            <a:ext cx="714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600" baseline="30000">
                <a:solidFill>
                  <a:srgbClr val="FF0000"/>
                </a:solidFill>
                <a:latin typeface="Tahoma" pitchFamily="34" charset="0"/>
              </a:rPr>
              <a:t>64</a:t>
            </a:r>
            <a:r>
              <a:rPr lang="en-US" sz="1600">
                <a:solidFill>
                  <a:srgbClr val="FF0000"/>
                </a:solidFill>
                <a:latin typeface="Tahoma" pitchFamily="34" charset="0"/>
              </a:rPr>
              <a:t>GeH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2116138" y="5092700"/>
            <a:ext cx="8937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200">
                <a:solidFill>
                  <a:srgbClr val="0000FF"/>
                </a:solidFill>
                <a:latin typeface="Tahoma" pitchFamily="34" charset="0"/>
              </a:rPr>
              <a:t>T</a:t>
            </a:r>
            <a:r>
              <a:rPr lang="en-US" sz="1200" baseline="-25000">
                <a:solidFill>
                  <a:srgbClr val="0000FF"/>
                </a:solidFill>
                <a:latin typeface="Tahoma" pitchFamily="34" charset="0"/>
              </a:rPr>
              <a:t>1/2</a:t>
            </a:r>
            <a:r>
              <a:rPr lang="en-US" sz="1200">
                <a:solidFill>
                  <a:srgbClr val="0000FF"/>
                </a:solidFill>
                <a:latin typeface="Tahoma" pitchFamily="34" charset="0"/>
              </a:rPr>
              <a:t>=63.7s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4038600" y="695325"/>
            <a:ext cx="2146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400" dirty="0" err="1" smtClean="0">
                <a:solidFill>
                  <a:schemeClr val="tx2"/>
                </a:solidFill>
                <a:latin typeface="Tahoma" pitchFamily="34" charset="0"/>
              </a:rPr>
              <a:t>Rp</a:t>
            </a:r>
            <a:r>
              <a:rPr lang="en-US" sz="1400" dirty="0">
                <a:solidFill>
                  <a:schemeClr val="tx2"/>
                </a:solidFill>
                <a:latin typeface="Tahoma" pitchFamily="34" charset="0"/>
              </a:rPr>
              <a:t>-</a:t>
            </a:r>
            <a:r>
              <a:rPr lang="en-US" sz="1400" dirty="0" smtClean="0">
                <a:solidFill>
                  <a:schemeClr val="tx2"/>
                </a:solidFill>
                <a:latin typeface="Tahoma" pitchFamily="34" charset="0"/>
              </a:rPr>
              <a:t>process </a:t>
            </a:r>
            <a:r>
              <a:rPr lang="en-US" sz="1400" dirty="0">
                <a:solidFill>
                  <a:schemeClr val="tx2"/>
                </a:solidFill>
                <a:latin typeface="Tahoma" pitchFamily="34" charset="0"/>
              </a:rPr>
              <a:t>waiting point</a:t>
            </a: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530225" y="3103563"/>
            <a:ext cx="2700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400" baseline="30000">
                <a:solidFill>
                  <a:schemeClr val="tx2"/>
                </a:solidFill>
                <a:latin typeface="Tahoma" pitchFamily="34" charset="0"/>
              </a:rPr>
              <a:t>66</a:t>
            </a:r>
            <a:r>
              <a:rPr lang="en-US" sz="1400">
                <a:solidFill>
                  <a:schemeClr val="tx2"/>
                </a:solidFill>
                <a:latin typeface="Tahoma" pitchFamily="34" charset="0"/>
              </a:rPr>
              <a:t>As measured with ≈ 10 ions/hr</a:t>
            </a:r>
          </a:p>
        </p:txBody>
      </p:sp>
      <p:sp>
        <p:nvSpPr>
          <p:cNvPr id="39" name="Rectangle 35"/>
          <p:cNvSpPr>
            <a:spLocks noChangeArrowheads="1"/>
          </p:cNvSpPr>
          <p:nvPr/>
        </p:nvSpPr>
        <p:spPr bwMode="auto">
          <a:xfrm>
            <a:off x="4524728" y="5485508"/>
            <a:ext cx="3008313" cy="566738"/>
          </a:xfrm>
          <a:prstGeom prst="rect">
            <a:avLst/>
          </a:prstGeom>
          <a:solidFill>
            <a:srgbClr val="FCFF91"/>
          </a:solidFill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B2B2B2">
                <a:alpha val="74997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 err="1">
                <a:latin typeface="Times New Roman" charset="0"/>
              </a:rPr>
              <a:t>Schury</a:t>
            </a:r>
            <a:r>
              <a:rPr lang="en-US" sz="1400" i="1" dirty="0">
                <a:latin typeface="Times New Roman" charset="0"/>
              </a:rPr>
              <a:t>, et al. PR C75 (2oo7) 055801 </a:t>
            </a:r>
          </a:p>
          <a:p>
            <a:pPr>
              <a:defRPr/>
            </a:pPr>
            <a:r>
              <a:rPr lang="en-US" sz="1400" i="1" dirty="0">
                <a:latin typeface="Times New Roman" charset="0"/>
              </a:rPr>
              <a:t> Savory, et al. PRL 102 (2oo9) 132501</a:t>
            </a:r>
          </a:p>
        </p:txBody>
      </p:sp>
      <p:sp>
        <p:nvSpPr>
          <p:cNvPr id="40" name="Line 16"/>
          <p:cNvSpPr>
            <a:spLocks noChangeShapeType="1"/>
          </p:cNvSpPr>
          <p:nvPr/>
        </p:nvSpPr>
        <p:spPr bwMode="auto">
          <a:xfrm flipH="1" flipV="1">
            <a:off x="5114925" y="3081338"/>
            <a:ext cx="14288" cy="8683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" name="Line 17"/>
          <p:cNvSpPr>
            <a:spLocks noChangeShapeType="1"/>
          </p:cNvSpPr>
          <p:nvPr/>
        </p:nvSpPr>
        <p:spPr bwMode="auto">
          <a:xfrm flipV="1">
            <a:off x="5491163" y="2976563"/>
            <a:ext cx="1879600" cy="7778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" name="Oval 42"/>
          <p:cNvSpPr/>
          <p:nvPr/>
        </p:nvSpPr>
        <p:spPr bwMode="auto">
          <a:xfrm>
            <a:off x="4572000" y="4267200"/>
            <a:ext cx="76200" cy="762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402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a-plot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8" t="37228" r="2287" b="-3043"/>
          <a:stretch/>
        </p:blipFill>
        <p:spPr>
          <a:xfrm>
            <a:off x="4664410" y="1588413"/>
            <a:ext cx="4594974" cy="397355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Masses of the Heavy Calcium Isotopes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9" y="1674879"/>
            <a:ext cx="4543428" cy="35056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7054" y="1349618"/>
            <a:ext cx="4321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64308"/>
                </a:solidFill>
              </a:rPr>
              <a:t>G. Hagen et al., PRL 109 (2012) 032502</a:t>
            </a:r>
            <a:endParaRPr lang="en-US" dirty="0">
              <a:solidFill>
                <a:srgbClr val="064308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1932" y="5346777"/>
            <a:ext cx="2986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64308"/>
                </a:solidFill>
              </a:rPr>
              <a:t>Ab</a:t>
            </a:r>
            <a:r>
              <a:rPr lang="en-US" sz="2400" dirty="0" smtClean="0">
                <a:solidFill>
                  <a:srgbClr val="064308"/>
                </a:solidFill>
              </a:rPr>
              <a:t> initio approaches</a:t>
            </a:r>
            <a:endParaRPr lang="en-US" sz="2400" dirty="0">
              <a:solidFill>
                <a:srgbClr val="06430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9878" y="5374554"/>
            <a:ext cx="3315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64308"/>
                </a:solidFill>
              </a:rPr>
              <a:t>Mean-field approaches</a:t>
            </a:r>
            <a:endParaRPr lang="en-US" sz="2400" dirty="0">
              <a:solidFill>
                <a:srgbClr val="064308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74476" y="1309733"/>
            <a:ext cx="192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 Olsen, J. </a:t>
            </a:r>
            <a:r>
              <a:rPr lang="en-US" dirty="0" err="1" smtClean="0"/>
              <a:t>Erler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876506" y="3197594"/>
            <a:ext cx="0" cy="78027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31104" y="5034376"/>
            <a:ext cx="2750761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64308"/>
                </a:solidFill>
              </a:rPr>
              <a:t>Mass Number,  A = N+20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211376" y="5110278"/>
            <a:ext cx="217322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64308"/>
                </a:solidFill>
              </a:rPr>
              <a:t>Neutron Number, N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961151" y="3518288"/>
            <a:ext cx="0" cy="78027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97217" y="3349994"/>
            <a:ext cx="0" cy="780274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41953" y="5814054"/>
            <a:ext cx="4598885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64308"/>
                </a:solidFill>
              </a:rPr>
              <a:t>Newest data: </a:t>
            </a:r>
            <a:r>
              <a:rPr lang="en-US" baseline="30000" dirty="0" smtClean="0">
                <a:solidFill>
                  <a:srgbClr val="064308"/>
                </a:solidFill>
              </a:rPr>
              <a:t>54</a:t>
            </a:r>
            <a:r>
              <a:rPr lang="en-US" dirty="0" smtClean="0">
                <a:solidFill>
                  <a:srgbClr val="064308"/>
                </a:solidFill>
              </a:rPr>
              <a:t>Ca, Nature 498 (2013) 346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7388966" y="3808383"/>
            <a:ext cx="0" cy="780274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513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charset="0"/>
              </a:rPr>
              <a:t>FRIB Reach for r-Process Measurements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36006" y="1272422"/>
            <a:ext cx="8129586" cy="4378325"/>
            <a:chOff x="239" y="1031"/>
            <a:chExt cx="5121" cy="2758"/>
          </a:xfrm>
        </p:grpSpPr>
        <p:pic>
          <p:nvPicPr>
            <p:cNvPr id="14341" name="Picture 5"/>
            <p:cNvPicPr>
              <a:picLocks noChangeAspect="1" noChangeArrowheads="1"/>
            </p:cNvPicPr>
            <p:nvPr/>
          </p:nvPicPr>
          <p:blipFill>
            <a:blip r:embed="rId3"/>
            <a:srcRect t="1288" r="1134"/>
            <a:stretch>
              <a:fillRect/>
            </a:stretch>
          </p:blipFill>
          <p:spPr bwMode="auto">
            <a:xfrm>
              <a:off x="646" y="1031"/>
              <a:ext cx="4714" cy="2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3" name="Line 7"/>
            <p:cNvSpPr>
              <a:spLocks noChangeShapeType="1"/>
            </p:cNvSpPr>
            <p:nvPr/>
          </p:nvSpPr>
          <p:spPr bwMode="auto">
            <a:xfrm flipV="1">
              <a:off x="1571" y="1329"/>
              <a:ext cx="3264" cy="1680"/>
            </a:xfrm>
            <a:prstGeom prst="line">
              <a:avLst/>
            </a:prstGeom>
            <a:noFill/>
            <a:ln w="38100">
              <a:solidFill>
                <a:srgbClr val="10673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4" name="Line 8"/>
            <p:cNvSpPr>
              <a:spLocks noChangeShapeType="1"/>
            </p:cNvSpPr>
            <p:nvPr/>
          </p:nvSpPr>
          <p:spPr bwMode="auto">
            <a:xfrm>
              <a:off x="3491" y="1789"/>
              <a:ext cx="137" cy="161"/>
            </a:xfrm>
            <a:prstGeom prst="line">
              <a:avLst/>
            </a:prstGeom>
            <a:noFill/>
            <a:ln w="38100">
              <a:solidFill>
                <a:srgbClr val="10673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Line 10"/>
            <p:cNvSpPr>
              <a:spLocks noChangeShapeType="1"/>
            </p:cNvSpPr>
            <p:nvPr/>
          </p:nvSpPr>
          <p:spPr bwMode="auto">
            <a:xfrm flipH="1" flipV="1">
              <a:off x="851" y="1761"/>
              <a:ext cx="576" cy="6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39" y="1569"/>
              <a:ext cx="915" cy="212"/>
              <a:chOff x="669" y="896"/>
              <a:chExt cx="915" cy="212"/>
            </a:xfrm>
          </p:grpSpPr>
          <p:sp>
            <p:nvSpPr>
              <p:cNvPr id="14381" name="Text Box 12"/>
              <p:cNvSpPr txBox="1">
                <a:spLocks noChangeArrowheads="1"/>
              </p:cNvSpPr>
              <p:nvPr/>
            </p:nvSpPr>
            <p:spPr bwMode="auto">
              <a:xfrm>
                <a:off x="736" y="896"/>
                <a:ext cx="84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latin typeface="Arial" charset="0"/>
                    <a:ea typeface="ＭＳ Ｐゴシック" pitchFamily="34" charset="-128"/>
                  </a:rPr>
                  <a:t>Known mass</a:t>
                </a:r>
              </a:p>
            </p:txBody>
          </p:sp>
          <p:sp>
            <p:nvSpPr>
              <p:cNvPr id="14382" name="Rectangle 13"/>
              <p:cNvSpPr>
                <a:spLocks noChangeArrowheads="1"/>
              </p:cNvSpPr>
              <p:nvPr/>
            </p:nvSpPr>
            <p:spPr bwMode="auto">
              <a:xfrm>
                <a:off x="669" y="960"/>
                <a:ext cx="92" cy="87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</p:grpSp>
        <p:sp>
          <p:nvSpPr>
            <p:cNvPr id="14348" name="Line 14"/>
            <p:cNvSpPr>
              <a:spLocks noChangeShapeType="1"/>
            </p:cNvSpPr>
            <p:nvPr/>
          </p:nvSpPr>
          <p:spPr bwMode="auto">
            <a:xfrm>
              <a:off x="4115" y="1953"/>
              <a:ext cx="203" cy="250"/>
            </a:xfrm>
            <a:prstGeom prst="line">
              <a:avLst/>
            </a:prstGeom>
            <a:noFill/>
            <a:ln w="38100">
              <a:solidFill>
                <a:srgbClr val="10673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Text Box 15"/>
            <p:cNvSpPr txBox="1">
              <a:spLocks noChangeArrowheads="1"/>
            </p:cNvSpPr>
            <p:nvPr/>
          </p:nvSpPr>
          <p:spPr bwMode="auto">
            <a:xfrm>
              <a:off x="3011" y="2097"/>
              <a:ext cx="1166" cy="194"/>
            </a:xfrm>
            <a:prstGeom prst="rect">
              <a:avLst/>
            </a:prstGeom>
            <a:solidFill>
              <a:srgbClr val="C4EFBF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Arial" charset="0"/>
                  <a:ea typeface="ＭＳ Ｐゴシック" pitchFamily="34" charset="-128"/>
                </a:rPr>
                <a:t>Mass </a:t>
              </a:r>
              <a:r>
                <a:rPr lang="en-US" sz="1400" dirty="0" smtClean="0">
                  <a:latin typeface="Arial" charset="0"/>
                  <a:ea typeface="ＭＳ Ｐゴシック" pitchFamily="34" charset="-128"/>
                </a:rPr>
                <a:t>measurements</a:t>
              </a:r>
            </a:p>
          </p:txBody>
        </p:sp>
        <p:sp>
          <p:nvSpPr>
            <p:cNvPr id="14379" name="Line 45"/>
            <p:cNvSpPr>
              <a:spLocks noChangeShapeType="1"/>
            </p:cNvSpPr>
            <p:nvPr/>
          </p:nvSpPr>
          <p:spPr bwMode="auto">
            <a:xfrm>
              <a:off x="4586" y="2099"/>
              <a:ext cx="183" cy="308"/>
            </a:xfrm>
            <a:prstGeom prst="line">
              <a:avLst/>
            </a:prstGeom>
            <a:noFill/>
            <a:ln w="38100">
              <a:solidFill>
                <a:srgbClr val="10673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0" name="Text Box 46"/>
            <p:cNvSpPr txBox="1">
              <a:spLocks noChangeArrowheads="1"/>
            </p:cNvSpPr>
            <p:nvPr/>
          </p:nvSpPr>
          <p:spPr bwMode="auto">
            <a:xfrm>
              <a:off x="4377" y="2818"/>
              <a:ext cx="826" cy="330"/>
            </a:xfrm>
            <a:prstGeom prst="rect">
              <a:avLst/>
            </a:prstGeom>
            <a:solidFill>
              <a:srgbClr val="C4EFBF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charset="0"/>
                  <a:ea typeface="ＭＳ Ｐゴシック" pitchFamily="34" charset="-128"/>
                </a:rPr>
                <a:t>Drip line </a:t>
              </a:r>
              <a:r>
                <a:rPr lang="en-US" sz="1400" dirty="0" smtClean="0">
                  <a:latin typeface="Arial" charset="0"/>
                  <a:ea typeface="ＭＳ Ｐゴシック" pitchFamily="34" charset="-128"/>
                </a:rPr>
                <a:t>to be established ?</a:t>
              </a:r>
              <a:endParaRPr lang="en-US" sz="1400" dirty="0"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7848600" y="5802868"/>
            <a:ext cx="118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H. Schatz</a:t>
            </a:r>
            <a:endParaRPr lang="en-US" dirty="0">
              <a:latin typeface="+mn-lt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9109" y="4299999"/>
            <a:ext cx="414171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Ca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2359270" y="1927983"/>
            <a:ext cx="364202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Zr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722111" y="3090788"/>
            <a:ext cx="394183" cy="307777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Zn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34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67738"/>
            <a:ext cx="8991600" cy="921815"/>
          </a:xfrm>
        </p:spPr>
        <p:txBody>
          <a:bodyPr/>
          <a:lstStyle/>
          <a:p>
            <a:r>
              <a:rPr lang="en-US" dirty="0" smtClean="0"/>
              <a:t>Total Absorption Spectroscopy</a:t>
            </a:r>
            <a:br>
              <a:rPr lang="en-US" dirty="0" smtClean="0"/>
            </a:br>
            <a:r>
              <a:rPr lang="en-US" dirty="0" smtClean="0"/>
              <a:t>pure sources of Projectile Fragments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 descr="SuN_d-lin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590800"/>
            <a:ext cx="3962400" cy="3972357"/>
          </a:xfrm>
          <a:prstGeom prst="rect">
            <a:avLst/>
          </a:prstGeom>
        </p:spPr>
      </p:pic>
      <p:pic>
        <p:nvPicPr>
          <p:cNvPr id="7" name="Picture 23" descr="SuN_cut.tif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371600"/>
            <a:ext cx="3351328" cy="427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rot="5400000" flipH="1" flipV="1">
            <a:off x="3880547" y="3651944"/>
            <a:ext cx="316109" cy="2"/>
          </a:xfrm>
          <a:prstGeom prst="line">
            <a:avLst/>
          </a:prstGeom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606699" y="3840175"/>
            <a:ext cx="2371448" cy="1216947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4808" y="5072421"/>
            <a:ext cx="272378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Silicon Trigger detector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133600" y="3657600"/>
            <a:ext cx="1676400" cy="304800"/>
          </a:xfrm>
          <a:prstGeom prst="straightConnector1">
            <a:avLst/>
          </a:prstGeom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2408" y="1988463"/>
            <a:ext cx="2064007" cy="21236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u="sng" dirty="0" smtClean="0"/>
              <a:t>Beam</a:t>
            </a:r>
          </a:p>
          <a:p>
            <a:pPr algn="ctr"/>
            <a:r>
              <a:rPr lang="en-US" sz="2200" baseline="30000" dirty="0" smtClean="0"/>
              <a:t>76</a:t>
            </a:r>
            <a:r>
              <a:rPr lang="en-US" sz="2200" dirty="0" smtClean="0"/>
              <a:t>Ga @ 45 </a:t>
            </a:r>
            <a:r>
              <a:rPr lang="en-US" sz="2200" dirty="0" err="1" smtClean="0"/>
              <a:t>keV</a:t>
            </a:r>
            <a:endParaRPr lang="en-US" sz="2200" dirty="0" smtClean="0"/>
          </a:p>
          <a:p>
            <a:pPr algn="ctr"/>
            <a:r>
              <a:rPr lang="en-US" sz="2200" dirty="0" smtClean="0"/>
              <a:t>~ 500 </a:t>
            </a:r>
            <a:r>
              <a:rPr lang="en-US" sz="2200" dirty="0" err="1" smtClean="0"/>
              <a:t>pps</a:t>
            </a:r>
            <a:endParaRPr lang="en-US" sz="2200" dirty="0" smtClean="0"/>
          </a:p>
          <a:p>
            <a:pPr algn="ctr"/>
            <a:r>
              <a:rPr lang="en-US" sz="2200" dirty="0" smtClean="0">
                <a:solidFill>
                  <a:srgbClr val="FF0000"/>
                </a:solidFill>
              </a:rPr>
              <a:t>“No beam contaminants observed.”</a:t>
            </a:r>
            <a:endParaRPr lang="en-US" sz="22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181600" y="1828800"/>
            <a:ext cx="1524000" cy="914400"/>
          </a:xfrm>
          <a:prstGeom prst="straightConnector1">
            <a:avLst/>
          </a:prstGeom>
          <a:ln w="50800" cap="flat" cmpd="sng" algn="ctr">
            <a:solidFill>
              <a:srgbClr val="7F7F7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67400" y="1287959"/>
            <a:ext cx="2064007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u="sng" dirty="0" smtClean="0"/>
              <a:t>Detector</a:t>
            </a:r>
          </a:p>
          <a:p>
            <a:pPr algn="ctr"/>
            <a:r>
              <a:rPr lang="en-US" sz="2200" dirty="0" smtClean="0"/>
              <a:t>15” x 15” </a:t>
            </a:r>
            <a:r>
              <a:rPr lang="en-US" sz="2200" dirty="0" err="1" smtClean="0"/>
              <a:t>NaI</a:t>
            </a:r>
            <a:r>
              <a:rPr lang="en-US" sz="2200" dirty="0" smtClean="0"/>
              <a:t>(</a:t>
            </a:r>
            <a:r>
              <a:rPr lang="en-US" sz="2200" dirty="0" err="1" smtClean="0"/>
              <a:t>Tl</a:t>
            </a:r>
            <a:r>
              <a:rPr lang="en-US" sz="2200" dirty="0" smtClean="0"/>
              <a:t>)</a:t>
            </a:r>
          </a:p>
        </p:txBody>
      </p:sp>
      <p:pic>
        <p:nvPicPr>
          <p:cNvPr id="16" name="Picture 15" descr="exp_vs_sim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129" y="2514600"/>
            <a:ext cx="4737290" cy="3657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1" name="Rectangle 20"/>
          <p:cNvSpPr/>
          <p:nvPr/>
        </p:nvSpPr>
        <p:spPr>
          <a:xfrm>
            <a:off x="0" y="5752856"/>
            <a:ext cx="4140689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64308"/>
                </a:solidFill>
              </a:rPr>
              <a:t>A.Spyrou</a:t>
            </a:r>
            <a:r>
              <a:rPr lang="en-US" dirty="0" smtClean="0">
                <a:solidFill>
                  <a:srgbClr val="064308"/>
                </a:solidFill>
              </a:rPr>
              <a:t>, et al., PRL (2014) submitted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455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0835"/>
            <a:ext cx="8991600" cy="488466"/>
          </a:xfrm>
        </p:spPr>
        <p:txBody>
          <a:bodyPr/>
          <a:lstStyle/>
          <a:p>
            <a:r>
              <a:rPr lang="en-US" dirty="0" smtClean="0"/>
              <a:t>Reaccelerated Beam of Nuclear Science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232499" y="8024043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473811" y="8024043"/>
            <a:ext cx="762000" cy="364628"/>
          </a:xfrm>
        </p:spPr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CF988859-7953-4624-98C4-717249B46A1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7763" y="1209505"/>
            <a:ext cx="90303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Reacceleration of target fragments is beginning, e.g., HIE-ISOLDE, TRIUMF-ISAC, etc.</a:t>
            </a:r>
          </a:p>
          <a:p>
            <a:endParaRPr lang="en-US" dirty="0"/>
          </a:p>
          <a:p>
            <a:r>
              <a:rPr lang="en-US" dirty="0" smtClean="0"/>
              <a:t>Reacceleration of projectile fragments is also starting with thermalized </a:t>
            </a:r>
            <a:r>
              <a:rPr lang="en-US" dirty="0" err="1" smtClean="0"/>
              <a:t>proj</a:t>
            </a:r>
            <a:r>
              <a:rPr lang="en-US" dirty="0" smtClean="0"/>
              <a:t>. </a:t>
            </a:r>
            <a:r>
              <a:rPr lang="en-US" dirty="0" smtClean="0"/>
              <a:t>fragments</a:t>
            </a:r>
          </a:p>
          <a:p>
            <a:endParaRPr lang="en-US" dirty="0"/>
          </a:p>
          <a:p>
            <a:r>
              <a:rPr lang="en-US" dirty="0" smtClean="0"/>
              <a:t>     </a:t>
            </a:r>
            <a:r>
              <a:rPr lang="en-US" smtClean="0"/>
              <a:t> ReA3 at MSU</a:t>
            </a:r>
            <a:endParaRPr lang="en-US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425" y="2674088"/>
            <a:ext cx="8599856" cy="35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rc 7"/>
          <p:cNvSpPr/>
          <p:nvPr/>
        </p:nvSpPr>
        <p:spPr>
          <a:xfrm rot="20682212">
            <a:off x="232845" y="5077741"/>
            <a:ext cx="2819400" cy="1447800"/>
          </a:xfrm>
          <a:prstGeom prst="arc">
            <a:avLst>
              <a:gd name="adj1" fmla="val 18490252"/>
              <a:gd name="adj2" fmla="val 20649151"/>
            </a:avLst>
          </a:prstGeom>
          <a:ln w="38100" cmpd="sng">
            <a:solidFill>
              <a:srgbClr val="558ED5"/>
            </a:solidFill>
            <a:headEnd type="none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7584720">
            <a:off x="968750" y="4445232"/>
            <a:ext cx="2819400" cy="1447800"/>
          </a:xfrm>
          <a:prstGeom prst="arc">
            <a:avLst>
              <a:gd name="adj1" fmla="val 13419043"/>
              <a:gd name="adj2" fmla="val 15472939"/>
            </a:avLst>
          </a:prstGeom>
          <a:ln w="38100" cmpd="sng">
            <a:solidFill>
              <a:schemeClr val="tx2">
                <a:lumMod val="60000"/>
                <a:lumOff val="40000"/>
              </a:schemeClr>
            </a:solidFill>
            <a:headEnd type="none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9741467">
            <a:off x="510560" y="3372083"/>
            <a:ext cx="2819400" cy="1447800"/>
          </a:xfrm>
          <a:prstGeom prst="arc">
            <a:avLst>
              <a:gd name="adj1" fmla="val 19566245"/>
              <a:gd name="adj2" fmla="val 450206"/>
            </a:avLst>
          </a:prstGeom>
          <a:ln w="38100" cmpd="sng">
            <a:solidFill>
              <a:schemeClr val="accent2"/>
            </a:solidFill>
            <a:headEnd type="none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44410" y="5493488"/>
            <a:ext cx="855072" cy="369332"/>
          </a:xfrm>
          <a:prstGeom prst="rect">
            <a:avLst/>
          </a:prstGeom>
          <a:solidFill>
            <a:srgbClr val="FDEAD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1+ 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6610" y="5036288"/>
            <a:ext cx="864339" cy="369332"/>
          </a:xfrm>
          <a:prstGeom prst="rect">
            <a:avLst/>
          </a:prstGeom>
          <a:solidFill>
            <a:srgbClr val="FDEAD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+ ions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50567" y="2689259"/>
            <a:ext cx="478200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 stable </a:t>
            </a:r>
            <a:r>
              <a:rPr lang="en-US" dirty="0" smtClean="0"/>
              <a:t>Rb</a:t>
            </a:r>
            <a:r>
              <a:rPr lang="en-US" baseline="30000" dirty="0" smtClean="0"/>
              <a:t>1+ </a:t>
            </a:r>
            <a:r>
              <a:rPr lang="en-US" dirty="0" smtClean="0"/>
              <a:t>ions from N4 (Mar/13)</a:t>
            </a:r>
          </a:p>
          <a:p>
            <a:r>
              <a:rPr lang="en-US" dirty="0"/>
              <a:t> </a:t>
            </a:r>
            <a:r>
              <a:rPr lang="en-US" baseline="30000" dirty="0" smtClean="0"/>
              <a:t>76</a:t>
            </a:r>
            <a:r>
              <a:rPr lang="en-US" dirty="0" smtClean="0"/>
              <a:t>Ga </a:t>
            </a:r>
            <a:r>
              <a:rPr lang="en-US" dirty="0" smtClean="0"/>
              <a:t>from A1900/N4 (meas. Decay, Apr/13)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/>
              <a:t>ANASEN (active target device) </a:t>
            </a:r>
            <a:r>
              <a:rPr lang="en-US" baseline="30000" dirty="0" smtClean="0"/>
              <a:t>37</a:t>
            </a:r>
            <a:r>
              <a:rPr lang="en-US" dirty="0" smtClean="0"/>
              <a:t>K  Jul/13</a:t>
            </a:r>
          </a:p>
        </p:txBody>
      </p:sp>
    </p:spTree>
    <p:extLst>
      <p:ext uri="{BB962C8B-B14F-4D97-AF65-F5344CB8AC3E}">
        <p14:creationId xmlns:p14="http://schemas.microsoft.com/office/powerpoint/2010/main" val="2004945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 t="7549" r="1041" b="12494"/>
          <a:stretch>
            <a:fillRect/>
          </a:stretch>
        </p:blipFill>
        <p:spPr bwMode="auto">
          <a:xfrm>
            <a:off x="1957002" y="1066799"/>
            <a:ext cx="6749063" cy="49600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2058603" y="191135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308371" y="1835150"/>
            <a:ext cx="796926" cy="44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2300">
                <a:solidFill>
                  <a:srgbClr val="064308"/>
                </a:solidFill>
              </a:rPr>
              <a:t>10</a:t>
            </a:r>
            <a:r>
              <a:rPr lang="en-US" sz="2300" baseline="30000">
                <a:solidFill>
                  <a:srgbClr val="064308"/>
                </a:solidFill>
              </a:rPr>
              <a:t>8-9</a:t>
            </a: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2058603" y="2216150"/>
            <a:ext cx="228600" cy="2286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2308371" y="2139950"/>
            <a:ext cx="796926" cy="44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2300">
                <a:solidFill>
                  <a:srgbClr val="064308"/>
                </a:solidFill>
              </a:rPr>
              <a:t>10</a:t>
            </a:r>
            <a:r>
              <a:rPr lang="en-US" sz="2300" baseline="30000">
                <a:solidFill>
                  <a:srgbClr val="064308"/>
                </a:solidFill>
              </a:rPr>
              <a:t>7-8</a:t>
            </a: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2058603" y="252095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308371" y="2444750"/>
            <a:ext cx="796926" cy="44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2300">
                <a:solidFill>
                  <a:srgbClr val="064308"/>
                </a:solidFill>
              </a:rPr>
              <a:t>10</a:t>
            </a:r>
            <a:r>
              <a:rPr lang="en-US" sz="2300" baseline="30000">
                <a:solidFill>
                  <a:srgbClr val="064308"/>
                </a:solidFill>
              </a:rPr>
              <a:t>6-7</a:t>
            </a: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2058603" y="2840038"/>
            <a:ext cx="228600" cy="228600"/>
          </a:xfrm>
          <a:prstGeom prst="rect">
            <a:avLst/>
          </a:prstGeom>
          <a:solidFill>
            <a:srgbClr val="B6FE0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2308371" y="2763838"/>
            <a:ext cx="796926" cy="44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2300">
                <a:solidFill>
                  <a:srgbClr val="064308"/>
                </a:solidFill>
              </a:rPr>
              <a:t>10</a:t>
            </a:r>
            <a:r>
              <a:rPr lang="en-US" sz="2300" baseline="30000">
                <a:solidFill>
                  <a:srgbClr val="064308"/>
                </a:solidFill>
              </a:rPr>
              <a:t>5-6</a:t>
            </a: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2058603" y="3144838"/>
            <a:ext cx="228600" cy="228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2308371" y="3068638"/>
            <a:ext cx="796926" cy="44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2300">
                <a:solidFill>
                  <a:srgbClr val="064308"/>
                </a:solidFill>
              </a:rPr>
              <a:t>10</a:t>
            </a:r>
            <a:r>
              <a:rPr lang="en-US" sz="2300" baseline="30000">
                <a:solidFill>
                  <a:srgbClr val="064308"/>
                </a:solidFill>
              </a:rPr>
              <a:t>4-5</a:t>
            </a: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2058603" y="3449638"/>
            <a:ext cx="228600" cy="228600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2308371" y="3373438"/>
            <a:ext cx="796926" cy="44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2300">
                <a:solidFill>
                  <a:srgbClr val="064308"/>
                </a:solidFill>
              </a:rPr>
              <a:t>10</a:t>
            </a:r>
            <a:r>
              <a:rPr lang="en-US" sz="2300" baseline="30000">
                <a:solidFill>
                  <a:srgbClr val="064308"/>
                </a:solidFill>
              </a:rPr>
              <a:t>2-4</a:t>
            </a: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58603" y="1620838"/>
            <a:ext cx="228600" cy="228600"/>
          </a:xfrm>
          <a:prstGeom prst="rect">
            <a:avLst/>
          </a:prstGeom>
          <a:solidFill>
            <a:srgbClr val="99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2308370" y="1544638"/>
            <a:ext cx="906285" cy="44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2300">
                <a:solidFill>
                  <a:srgbClr val="064308"/>
                </a:solidFill>
              </a:rPr>
              <a:t>10</a:t>
            </a:r>
            <a:r>
              <a:rPr lang="en-US" sz="2300" baseline="30000">
                <a:solidFill>
                  <a:srgbClr val="064308"/>
                </a:solidFill>
              </a:rPr>
              <a:t>9-10</a:t>
            </a:r>
          </a:p>
        </p:txBody>
      </p:sp>
      <p:sp>
        <p:nvSpPr>
          <p:cNvPr id="38930" name="Rectangle 18"/>
          <p:cNvSpPr>
            <a:spLocks noChangeArrowheads="1"/>
          </p:cNvSpPr>
          <p:nvPr/>
        </p:nvSpPr>
        <p:spPr bwMode="auto">
          <a:xfrm>
            <a:off x="2058603" y="1316038"/>
            <a:ext cx="2286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2308370" y="1239838"/>
            <a:ext cx="846276" cy="44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2300" dirty="0">
                <a:solidFill>
                  <a:srgbClr val="064308"/>
                </a:solidFill>
              </a:rPr>
              <a:t>10</a:t>
            </a:r>
            <a:r>
              <a:rPr lang="en-US" sz="2300" baseline="30000" dirty="0">
                <a:solidFill>
                  <a:srgbClr val="064308"/>
                </a:solidFill>
              </a:rPr>
              <a:t>&gt;10</a:t>
            </a:r>
          </a:p>
        </p:txBody>
      </p:sp>
      <p:sp>
        <p:nvSpPr>
          <p:cNvPr id="38932" name="Line 20"/>
          <p:cNvSpPr>
            <a:spLocks noChangeShapeType="1"/>
          </p:cNvSpPr>
          <p:nvPr/>
        </p:nvSpPr>
        <p:spPr bwMode="auto">
          <a:xfrm>
            <a:off x="3738178" y="3657600"/>
            <a:ext cx="1524000" cy="1143000"/>
          </a:xfrm>
          <a:prstGeom prst="line">
            <a:avLst/>
          </a:prstGeom>
          <a:noFill/>
          <a:ln w="57150">
            <a:solidFill>
              <a:srgbClr val="CC66FF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38933" name="Line 21"/>
          <p:cNvSpPr>
            <a:spLocks noChangeShapeType="1"/>
          </p:cNvSpPr>
          <p:nvPr/>
        </p:nvSpPr>
        <p:spPr bwMode="auto">
          <a:xfrm>
            <a:off x="5795578" y="2133600"/>
            <a:ext cx="1524000" cy="1143000"/>
          </a:xfrm>
          <a:prstGeom prst="line">
            <a:avLst/>
          </a:prstGeom>
          <a:noFill/>
          <a:ln w="57150">
            <a:solidFill>
              <a:srgbClr val="CC66FF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 flipV="1">
            <a:off x="4804978" y="4724400"/>
            <a:ext cx="304800" cy="381000"/>
          </a:xfrm>
          <a:prstGeom prst="line">
            <a:avLst/>
          </a:prstGeom>
          <a:noFill/>
          <a:ln w="38100">
            <a:solidFill>
              <a:srgbClr val="CC66FF"/>
            </a:solidFill>
            <a:round/>
            <a:headEnd/>
            <a:tailEnd type="triangle" w="med" len="med"/>
          </a:ln>
        </p:spPr>
        <p:txBody>
          <a:bodyPr lIns="91432" tIns="45716" rIns="91432" bIns="45716"/>
          <a:lstStyle/>
          <a:p>
            <a:endParaRPr lang="en-US" sz="1900" dirty="0"/>
          </a:p>
        </p:txBody>
      </p:sp>
      <p:sp>
        <p:nvSpPr>
          <p:cNvPr id="38935" name="Text Box 23"/>
          <p:cNvSpPr txBox="1">
            <a:spLocks noChangeArrowheads="1"/>
          </p:cNvSpPr>
          <p:nvPr/>
        </p:nvSpPr>
        <p:spPr bwMode="auto">
          <a:xfrm>
            <a:off x="5139800" y="4989357"/>
            <a:ext cx="3260254" cy="101565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r>
              <a:rPr lang="en-US" sz="2000" dirty="0" smtClean="0">
                <a:solidFill>
                  <a:srgbClr val="064308"/>
                </a:solidFill>
              </a:rPr>
              <a:t>Highest intensities: Allow  </a:t>
            </a:r>
            <a:r>
              <a:rPr lang="en-US" sz="2000" dirty="0">
                <a:solidFill>
                  <a:srgbClr val="064308"/>
                </a:solidFill>
              </a:rPr>
              <a:t>reaction rates up to ~Ti </a:t>
            </a:r>
            <a:endParaRPr lang="en-US" sz="2000" dirty="0" smtClean="0">
              <a:solidFill>
                <a:srgbClr val="064308"/>
              </a:solidFill>
            </a:endParaRPr>
          </a:p>
          <a:p>
            <a:r>
              <a:rPr lang="en-US" sz="2000" dirty="0" smtClean="0">
                <a:solidFill>
                  <a:srgbClr val="064308"/>
                </a:solidFill>
              </a:rPr>
              <a:t>could </a:t>
            </a:r>
            <a:r>
              <a:rPr lang="en-US" sz="2000" dirty="0">
                <a:solidFill>
                  <a:srgbClr val="064308"/>
                </a:solidFill>
              </a:rPr>
              <a:t>be directly measured</a:t>
            </a:r>
          </a:p>
        </p:txBody>
      </p:sp>
      <p:sp>
        <p:nvSpPr>
          <p:cNvPr id="38936" name="Line 24"/>
          <p:cNvSpPr>
            <a:spLocks noChangeShapeType="1"/>
          </p:cNvSpPr>
          <p:nvPr/>
        </p:nvSpPr>
        <p:spPr bwMode="auto">
          <a:xfrm flipV="1">
            <a:off x="6862378" y="3200400"/>
            <a:ext cx="304800" cy="381000"/>
          </a:xfrm>
          <a:prstGeom prst="line">
            <a:avLst/>
          </a:prstGeom>
          <a:noFill/>
          <a:ln w="38100">
            <a:solidFill>
              <a:srgbClr val="CC66FF"/>
            </a:solidFill>
            <a:round/>
            <a:headEnd/>
            <a:tailEnd type="triangle" w="med" len="med"/>
          </a:ln>
        </p:spPr>
        <p:txBody>
          <a:bodyPr lIns="91432" tIns="45716" rIns="91432" bIns="45716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38937" name="Text Box 25"/>
          <p:cNvSpPr txBox="1">
            <a:spLocks noChangeArrowheads="1"/>
          </p:cNvSpPr>
          <p:nvPr/>
        </p:nvSpPr>
        <p:spPr bwMode="auto">
          <a:xfrm>
            <a:off x="6389129" y="3649798"/>
            <a:ext cx="2760653" cy="101565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r>
              <a:rPr lang="en-US" sz="2000" dirty="0">
                <a:solidFill>
                  <a:srgbClr val="064308"/>
                </a:solidFill>
              </a:rPr>
              <a:t>M</a:t>
            </a:r>
            <a:r>
              <a:rPr lang="en-US" sz="2000" dirty="0" smtClean="0">
                <a:solidFill>
                  <a:srgbClr val="064308"/>
                </a:solidFill>
              </a:rPr>
              <a:t>ost </a:t>
            </a:r>
            <a:r>
              <a:rPr lang="en-US" sz="2000" dirty="0">
                <a:solidFill>
                  <a:srgbClr val="064308"/>
                </a:solidFill>
              </a:rPr>
              <a:t>reaction rates up to ~</a:t>
            </a:r>
            <a:r>
              <a:rPr lang="en-US" sz="2000" dirty="0" err="1">
                <a:solidFill>
                  <a:srgbClr val="064308"/>
                </a:solidFill>
              </a:rPr>
              <a:t>Sr</a:t>
            </a:r>
            <a:r>
              <a:rPr lang="en-US" sz="2000" dirty="0">
                <a:solidFill>
                  <a:srgbClr val="064308"/>
                </a:solidFill>
              </a:rPr>
              <a:t> can </a:t>
            </a:r>
            <a:r>
              <a:rPr lang="en-US" sz="2000" dirty="0" smtClean="0">
                <a:solidFill>
                  <a:srgbClr val="064308"/>
                </a:solidFill>
              </a:rPr>
              <a:t>be</a:t>
            </a:r>
            <a:r>
              <a:rPr lang="en-US" sz="2000" dirty="0">
                <a:solidFill>
                  <a:srgbClr val="064308"/>
                </a:solidFill>
              </a:rPr>
              <a:t> </a:t>
            </a:r>
            <a:r>
              <a:rPr lang="en-US" sz="2000" dirty="0" smtClean="0">
                <a:solidFill>
                  <a:srgbClr val="064308"/>
                </a:solidFill>
              </a:rPr>
              <a:t>directly </a:t>
            </a:r>
            <a:r>
              <a:rPr lang="en-US" sz="2000" dirty="0">
                <a:solidFill>
                  <a:srgbClr val="064308"/>
                </a:solidFill>
              </a:rPr>
              <a:t>measured</a:t>
            </a:r>
          </a:p>
        </p:txBody>
      </p:sp>
      <p:sp>
        <p:nvSpPr>
          <p:cNvPr id="38938" name="Text Box 26"/>
          <p:cNvSpPr txBox="1">
            <a:spLocks noChangeArrowheads="1"/>
          </p:cNvSpPr>
          <p:nvPr/>
        </p:nvSpPr>
        <p:spPr bwMode="auto">
          <a:xfrm>
            <a:off x="0" y="1180914"/>
            <a:ext cx="2004374" cy="101565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r>
              <a:rPr lang="en-US" sz="2000" dirty="0" smtClean="0">
                <a:solidFill>
                  <a:srgbClr val="064308"/>
                </a:solidFill>
              </a:rPr>
              <a:t>Predicted Reaccelerated</a:t>
            </a:r>
          </a:p>
          <a:p>
            <a:r>
              <a:rPr lang="en-US" sz="2000" dirty="0" smtClean="0">
                <a:solidFill>
                  <a:srgbClr val="064308"/>
                </a:solidFill>
              </a:rPr>
              <a:t>beams rates </a:t>
            </a:r>
          </a:p>
        </p:txBody>
      </p:sp>
      <p:sp>
        <p:nvSpPr>
          <p:cNvPr id="38939" name="Line 27"/>
          <p:cNvSpPr>
            <a:spLocks noChangeShapeType="1"/>
          </p:cNvSpPr>
          <p:nvPr/>
        </p:nvSpPr>
        <p:spPr bwMode="auto">
          <a:xfrm flipV="1">
            <a:off x="3484710" y="1341438"/>
            <a:ext cx="0" cy="10080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38940" name="Line 28"/>
          <p:cNvSpPr>
            <a:spLocks noChangeShapeType="1"/>
          </p:cNvSpPr>
          <p:nvPr/>
        </p:nvSpPr>
        <p:spPr bwMode="auto">
          <a:xfrm flipV="1">
            <a:off x="3311672" y="1349375"/>
            <a:ext cx="0" cy="1498600"/>
          </a:xfrm>
          <a:prstGeom prst="line">
            <a:avLst/>
          </a:prstGeom>
          <a:noFill/>
          <a:ln w="38100">
            <a:solidFill>
              <a:srgbClr val="CCFF33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38941" name="Line 29"/>
          <p:cNvSpPr>
            <a:spLocks noChangeShapeType="1"/>
          </p:cNvSpPr>
          <p:nvPr/>
        </p:nvSpPr>
        <p:spPr bwMode="auto">
          <a:xfrm flipV="1">
            <a:off x="3138635" y="1343026"/>
            <a:ext cx="0" cy="2036763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38942" name="Text Box 30"/>
          <p:cNvSpPr txBox="1">
            <a:spLocks noChangeArrowheads="1"/>
          </p:cNvSpPr>
          <p:nvPr/>
        </p:nvSpPr>
        <p:spPr bwMode="auto">
          <a:xfrm>
            <a:off x="3475186" y="2141539"/>
            <a:ext cx="969096" cy="27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direct (</a:t>
            </a:r>
            <a:r>
              <a:rPr lang="en-US" sz="1200" b="1" dirty="0" err="1">
                <a:solidFill>
                  <a:srgbClr val="FF0000"/>
                </a:solidFill>
              </a:rPr>
              <a:t>p,</a:t>
            </a:r>
            <a:r>
              <a:rPr lang="en-US" sz="1200" b="1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2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8943" name="Text Box 31"/>
          <p:cNvSpPr txBox="1">
            <a:spLocks noChangeArrowheads="1"/>
          </p:cNvSpPr>
          <p:nvPr/>
        </p:nvSpPr>
        <p:spPr bwMode="auto">
          <a:xfrm>
            <a:off x="3383642" y="2530476"/>
            <a:ext cx="1610297" cy="46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1200" b="1" dirty="0">
                <a:solidFill>
                  <a:srgbClr val="064308"/>
                </a:solidFill>
              </a:rPr>
              <a:t>direct (</a:t>
            </a:r>
            <a:r>
              <a:rPr lang="en-US" sz="1200" b="1" dirty="0" err="1">
                <a:solidFill>
                  <a:srgbClr val="064308"/>
                </a:solidFill>
              </a:rPr>
              <a:t>p,</a:t>
            </a:r>
            <a:r>
              <a:rPr lang="en-US" sz="1200" b="1" dirty="0" err="1">
                <a:solidFill>
                  <a:srgbClr val="064308"/>
                </a:solidFill>
                <a:latin typeface="Symbol" pitchFamily="18" charset="2"/>
              </a:rPr>
              <a:t>a</a:t>
            </a:r>
            <a:r>
              <a:rPr lang="en-US" sz="1200" b="1" dirty="0">
                <a:solidFill>
                  <a:srgbClr val="064308"/>
                </a:solidFill>
              </a:rPr>
              <a:t>) or (</a:t>
            </a:r>
            <a:r>
              <a:rPr lang="en-US" sz="1200" b="1" dirty="0" err="1">
                <a:solidFill>
                  <a:srgbClr val="064308"/>
                </a:solidFill>
                <a:latin typeface="Symbol" pitchFamily="18" charset="2"/>
              </a:rPr>
              <a:t>a</a:t>
            </a:r>
            <a:r>
              <a:rPr lang="en-US" sz="1200" b="1" dirty="0" err="1">
                <a:solidFill>
                  <a:srgbClr val="064308"/>
                </a:solidFill>
              </a:rPr>
              <a:t>,p</a:t>
            </a:r>
            <a:r>
              <a:rPr lang="en-US" sz="1200" b="1" dirty="0">
                <a:solidFill>
                  <a:srgbClr val="064308"/>
                </a:solidFill>
              </a:rPr>
              <a:t>)</a:t>
            </a:r>
            <a:br>
              <a:rPr lang="en-US" sz="1200" b="1" dirty="0">
                <a:solidFill>
                  <a:srgbClr val="064308"/>
                </a:solidFill>
              </a:rPr>
            </a:br>
            <a:r>
              <a:rPr lang="en-US" sz="1200" b="1" dirty="0">
                <a:solidFill>
                  <a:srgbClr val="064308"/>
                </a:solidFill>
              </a:rPr>
              <a:t>transfer</a:t>
            </a:r>
          </a:p>
        </p:txBody>
      </p:sp>
      <p:sp>
        <p:nvSpPr>
          <p:cNvPr id="38944" name="Text Box 32"/>
          <p:cNvSpPr txBox="1">
            <a:spLocks noChangeArrowheads="1"/>
          </p:cNvSpPr>
          <p:nvPr/>
        </p:nvSpPr>
        <p:spPr bwMode="auto">
          <a:xfrm>
            <a:off x="3135461" y="2994026"/>
            <a:ext cx="1237790" cy="46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1200" b="1" dirty="0">
                <a:solidFill>
                  <a:srgbClr val="064308"/>
                </a:solidFill>
              </a:rPr>
              <a:t>(</a:t>
            </a:r>
            <a:r>
              <a:rPr lang="en-US" sz="1200" b="1" dirty="0" err="1">
                <a:solidFill>
                  <a:srgbClr val="064308"/>
                </a:solidFill>
              </a:rPr>
              <a:t>p,p</a:t>
            </a:r>
            <a:r>
              <a:rPr lang="en-US" sz="1200" b="1" dirty="0">
                <a:solidFill>
                  <a:srgbClr val="064308"/>
                </a:solidFill>
              </a:rPr>
              <a:t>), </a:t>
            </a:r>
            <a:br>
              <a:rPr lang="en-US" sz="1200" b="1" dirty="0">
                <a:solidFill>
                  <a:srgbClr val="064308"/>
                </a:solidFill>
              </a:rPr>
            </a:br>
            <a:r>
              <a:rPr lang="en-US" sz="1200" b="1" dirty="0">
                <a:solidFill>
                  <a:srgbClr val="064308"/>
                </a:solidFill>
              </a:rPr>
              <a:t>some transfer</a:t>
            </a:r>
          </a:p>
        </p:txBody>
      </p:sp>
      <p:sp>
        <p:nvSpPr>
          <p:cNvPr id="38945" name="Text Box 35"/>
          <p:cNvSpPr txBox="1">
            <a:spLocks noChangeArrowheads="1"/>
          </p:cNvSpPr>
          <p:nvPr/>
        </p:nvSpPr>
        <p:spPr bwMode="auto">
          <a:xfrm>
            <a:off x="4898641" y="1230314"/>
            <a:ext cx="1335593" cy="3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en-US" sz="1900" dirty="0" err="1">
                <a:solidFill>
                  <a:srgbClr val="064308"/>
                </a:solidFill>
              </a:rPr>
              <a:t>rp</a:t>
            </a:r>
            <a:r>
              <a:rPr lang="en-US" sz="1900" dirty="0">
                <a:solidFill>
                  <a:srgbClr val="064308"/>
                </a:solidFill>
              </a:rPr>
              <a:t>-process</a:t>
            </a:r>
          </a:p>
        </p:txBody>
      </p:sp>
      <p:sp>
        <p:nvSpPr>
          <p:cNvPr id="38946" name="Line 36"/>
          <p:cNvSpPr>
            <a:spLocks noChangeShapeType="1"/>
          </p:cNvSpPr>
          <p:nvPr/>
        </p:nvSpPr>
        <p:spPr bwMode="auto">
          <a:xfrm>
            <a:off x="6025766" y="1566863"/>
            <a:ext cx="685800" cy="468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38947" name="Rectangle 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</a:rPr>
              <a:t>FRIB Reach for Novae and X-ray burst reaction rate studies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96587" y="6037701"/>
            <a:ext cx="178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64308"/>
                </a:solidFill>
              </a:rPr>
              <a:t>From H. Schatz</a:t>
            </a:r>
            <a:endParaRPr lang="en-US" dirty="0">
              <a:solidFill>
                <a:srgbClr val="06430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43204" y="6356450"/>
            <a:ext cx="762000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4523" y="3916707"/>
            <a:ext cx="2579579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64308"/>
                </a:solidFill>
              </a:rPr>
              <a:t>Specialized </a:t>
            </a:r>
            <a:r>
              <a:rPr lang="en-US" dirty="0">
                <a:solidFill>
                  <a:srgbClr val="064308"/>
                </a:solidFill>
              </a:rPr>
              <a:t>equipment </a:t>
            </a:r>
          </a:p>
          <a:p>
            <a:r>
              <a:rPr lang="en-US" dirty="0">
                <a:solidFill>
                  <a:srgbClr val="064308"/>
                </a:solidFill>
              </a:rPr>
              <a:t>(SECAR &amp; gas Target</a:t>
            </a:r>
            <a:r>
              <a:rPr lang="en-US" dirty="0" smtClean="0">
                <a:solidFill>
                  <a:srgbClr val="064308"/>
                </a:solidFill>
              </a:rPr>
              <a:t>) allow direct </a:t>
            </a:r>
            <a:r>
              <a:rPr lang="en-US" dirty="0" err="1" smtClean="0">
                <a:solidFill>
                  <a:srgbClr val="064308"/>
                </a:solidFill>
              </a:rPr>
              <a:t>rxn</a:t>
            </a:r>
            <a:r>
              <a:rPr lang="en-US" dirty="0" smtClean="0">
                <a:solidFill>
                  <a:srgbClr val="064308"/>
                </a:solidFill>
              </a:rPr>
              <a:t> studies </a:t>
            </a:r>
            <a:endParaRPr lang="en-US" dirty="0">
              <a:solidFill>
                <a:srgbClr val="0643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053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2"/>
          <p:cNvSpPr>
            <a:spLocks noGrp="1"/>
          </p:cNvSpPr>
          <p:nvPr>
            <p:ph type="title"/>
          </p:nvPr>
        </p:nvSpPr>
        <p:spPr>
          <a:xfrm>
            <a:off x="76200" y="79461"/>
            <a:ext cx="8991600" cy="921815"/>
          </a:xfrm>
        </p:spPr>
        <p:txBody>
          <a:bodyPr/>
          <a:lstStyle/>
          <a:p>
            <a:r>
              <a:rPr lang="en-US" dirty="0"/>
              <a:t>FRIB is Becoming </a:t>
            </a:r>
            <a:r>
              <a:rPr lang="en-US" dirty="0" smtClean="0"/>
              <a:t>Real: Ground Breaking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March 17, 2014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858000" y="3048000"/>
            <a:ext cx="533400" cy="1676400"/>
          </a:xfrm>
          <a:prstGeom prst="straightConnector1">
            <a:avLst/>
          </a:prstGeom>
          <a:ln w="6985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Morrissey, </a:t>
            </a:r>
            <a:r>
              <a:rPr lang="en-US" dirty="0" err="1" smtClean="0"/>
              <a:t>Erice</a:t>
            </a:r>
            <a:r>
              <a:rPr lang="en-US" dirty="0" smtClean="0"/>
              <a:t> Sept/2o14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CF988859-7953-4624-98C4-717249B46A1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4" name="Picture 13" descr="FRIB_GroundBreakInvit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943514"/>
            <a:ext cx="4343400" cy="5122437"/>
          </a:xfrm>
          <a:prstGeom prst="rect">
            <a:avLst/>
          </a:prstGeom>
        </p:spPr>
      </p:pic>
      <p:pic>
        <p:nvPicPr>
          <p:cNvPr id="12" name="Picture 11" descr="FRIB_2014Mar0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1" y="1610013"/>
            <a:ext cx="9144000" cy="41367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600" y="5758282"/>
            <a:ext cx="8966200" cy="337718"/>
          </a:xfrm>
          <a:prstGeom prst="rect">
            <a:avLst/>
          </a:prstGeom>
          <a:noFill/>
        </p:spPr>
        <p:txBody>
          <a:bodyPr wrap="square" lIns="90612" tIns="45306" rIns="90612" bIns="45306" rtlCol="0">
            <a:spAutoFit/>
          </a:bodyPr>
          <a:lstStyle/>
          <a:p>
            <a:r>
              <a:rPr lang="en-US" sz="1600" dirty="0" smtClean="0"/>
              <a:t>FRIB construction </a:t>
            </a:r>
            <a:r>
              <a:rPr lang="en-US" sz="1600" dirty="0" smtClean="0"/>
              <a:t>site 17 </a:t>
            </a:r>
            <a:r>
              <a:rPr lang="en-US" sz="1600" dirty="0" smtClean="0"/>
              <a:t>March 2014 </a:t>
            </a:r>
            <a:r>
              <a:rPr lang="en-US" sz="1600" dirty="0" smtClean="0">
                <a:hlinkClick r:id="rId5"/>
              </a:rPr>
              <a:t>–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prstClr val="black"/>
                </a:solidFill>
                <a:hlinkClick r:id="rId5"/>
              </a:rPr>
              <a:t>www.frib.msu.edu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0918_FRIB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0179"/>
            <a:ext cx="9144000" cy="4137660"/>
          </a:xfrm>
          <a:prstGeom prst="rect">
            <a:avLst/>
          </a:prstGeom>
        </p:spPr>
      </p:pic>
      <p:sp>
        <p:nvSpPr>
          <p:cNvPr id="11267" name="Title 2"/>
          <p:cNvSpPr>
            <a:spLocks noGrp="1"/>
          </p:cNvSpPr>
          <p:nvPr>
            <p:ph type="title"/>
          </p:nvPr>
        </p:nvSpPr>
        <p:spPr>
          <a:xfrm>
            <a:off x="76200" y="79461"/>
            <a:ext cx="8991600" cy="921815"/>
          </a:xfrm>
        </p:spPr>
        <p:txBody>
          <a:bodyPr/>
          <a:lstStyle/>
          <a:p>
            <a:r>
              <a:rPr lang="en-US" dirty="0"/>
              <a:t>FRIB is Becoming </a:t>
            </a:r>
            <a:r>
              <a:rPr lang="en-US" dirty="0" smtClean="0"/>
              <a:t>Real: Civil Construction </a:t>
            </a:r>
            <a:r>
              <a:rPr lang="en-US" dirty="0"/>
              <a:t>i</a:t>
            </a:r>
            <a:r>
              <a:rPr lang="en-US" dirty="0" smtClean="0"/>
              <a:t>s a </a:t>
            </a:r>
            <a:r>
              <a:rPr lang="en-US" dirty="0"/>
              <a:t>F</a:t>
            </a:r>
            <a:r>
              <a:rPr lang="en-US" dirty="0" smtClean="0"/>
              <a:t>ew Weeks Ahead of Baseline Schedule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600" y="5758282"/>
            <a:ext cx="8966200" cy="337718"/>
          </a:xfrm>
          <a:prstGeom prst="rect">
            <a:avLst/>
          </a:prstGeom>
          <a:noFill/>
        </p:spPr>
        <p:txBody>
          <a:bodyPr wrap="square" lIns="90612" tIns="45306" rIns="90612" bIns="45306" rtlCol="0">
            <a:spAutoFit/>
          </a:bodyPr>
          <a:lstStyle/>
          <a:p>
            <a:r>
              <a:rPr lang="en-US" sz="1600" dirty="0" smtClean="0"/>
              <a:t>FRIB construction </a:t>
            </a:r>
            <a:r>
              <a:rPr lang="en-US" sz="1600" dirty="0" smtClean="0"/>
              <a:t>site: 17 Sept </a:t>
            </a:r>
            <a:r>
              <a:rPr lang="en-US" sz="1600" dirty="0" smtClean="0"/>
              <a:t>2014 </a:t>
            </a:r>
            <a:r>
              <a:rPr lang="en-US" sz="1600" dirty="0" smtClean="0"/>
              <a:t>– </a:t>
            </a:r>
            <a:r>
              <a:rPr lang="en-US" sz="1600" dirty="0" smtClean="0">
                <a:solidFill>
                  <a:prstClr val="black"/>
                </a:solidFill>
              </a:rPr>
              <a:t>webcam: </a:t>
            </a:r>
            <a:r>
              <a:rPr lang="en-US" sz="1600" dirty="0">
                <a:solidFill>
                  <a:prstClr val="black"/>
                </a:solidFill>
                <a:hlinkClick r:id="rId4"/>
              </a:rPr>
              <a:t>www.frib.msu.edu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548642" y="3319991"/>
            <a:ext cx="688525" cy="1223961"/>
          </a:xfrm>
          <a:prstGeom prst="straightConnector1">
            <a:avLst/>
          </a:prstGeom>
          <a:ln w="69850">
            <a:solidFill>
              <a:schemeClr val="bg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Morrissey, </a:t>
            </a:r>
            <a:r>
              <a:rPr lang="en-US" dirty="0" err="1" smtClean="0"/>
              <a:t>Erice</a:t>
            </a:r>
            <a:r>
              <a:rPr lang="en-US" dirty="0" smtClean="0"/>
              <a:t> Sept/2o14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CF988859-7953-4624-98C4-717249B46A1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2" name="Picture 1" descr="201409xx_Structuralsteel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19" y="985955"/>
            <a:ext cx="3830592" cy="229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69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86981"/>
            <a:ext cx="8991600" cy="485775"/>
          </a:xfrm>
        </p:spPr>
        <p:txBody>
          <a:bodyPr/>
          <a:lstStyle/>
          <a:p>
            <a:r>
              <a:rPr lang="en-US" dirty="0" smtClean="0"/>
              <a:t>FRIB Projected Production Rates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9432" b="4549"/>
          <a:stretch/>
        </p:blipFill>
        <p:spPr>
          <a:xfrm>
            <a:off x="867311" y="780281"/>
            <a:ext cx="7772772" cy="5324224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560320" y="4021191"/>
            <a:ext cx="1738049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5000"/>
              </a:lnSpc>
            </a:pPr>
            <a:r>
              <a:rPr lang="en-US" dirty="0" smtClean="0">
                <a:solidFill>
                  <a:prstClr val="black"/>
                </a:solidFill>
              </a:rPr>
              <a:t>Blue </a:t>
            </a:r>
            <a:r>
              <a:rPr lang="en-US" dirty="0">
                <a:solidFill>
                  <a:prstClr val="black"/>
                </a:solidFill>
              </a:rPr>
              <a:t>= 1 / day</a:t>
            </a:r>
          </a:p>
        </p:txBody>
      </p:sp>
      <p:sp>
        <p:nvSpPr>
          <p:cNvPr id="5" name="Rectangle 4"/>
          <p:cNvSpPr/>
          <p:nvPr/>
        </p:nvSpPr>
        <p:spPr>
          <a:xfrm>
            <a:off x="3678358" y="4847372"/>
            <a:ext cx="4002532" cy="620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dirty="0">
                <a:hlinkClick r:id="rId3"/>
              </a:rPr>
              <a:t>http://groups.nscl.msu.edu/frib/rates/</a:t>
            </a:r>
            <a:r>
              <a:rPr lang="en-US" dirty="0"/>
              <a:t> </a:t>
            </a:r>
          </a:p>
          <a:p>
            <a:pPr>
              <a:lnSpc>
                <a:spcPct val="95000"/>
              </a:lnSpc>
            </a:pPr>
            <a:r>
              <a:rPr lang="en-US" dirty="0"/>
              <a:t> from O. </a:t>
            </a:r>
            <a:r>
              <a:rPr lang="en-US" dirty="0" err="1"/>
              <a:t>Tarasov</a:t>
            </a:r>
            <a:r>
              <a:rPr lang="en-US" dirty="0"/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88920" y="1010616"/>
            <a:ext cx="405644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64308"/>
                </a:solidFill>
              </a:rPr>
              <a:t>Predicted separated </a:t>
            </a:r>
            <a:r>
              <a:rPr lang="en-US" dirty="0">
                <a:solidFill>
                  <a:srgbClr val="064308"/>
                </a:solidFill>
              </a:rPr>
              <a:t>fast beam </a:t>
            </a:r>
            <a:r>
              <a:rPr lang="en-US" dirty="0" smtClean="0">
                <a:solidFill>
                  <a:srgbClr val="064308"/>
                </a:solidFill>
              </a:rPr>
              <a:t>rates based on EPAX3 systematics</a:t>
            </a:r>
            <a:endParaRPr lang="en-US" dirty="0">
              <a:solidFill>
                <a:srgbClr val="0643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4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67738"/>
            <a:ext cx="8991600" cy="921815"/>
          </a:xfrm>
        </p:spPr>
        <p:txBody>
          <a:bodyPr/>
          <a:lstStyle/>
          <a:p>
            <a:r>
              <a:rPr lang="en-US" dirty="0" err="1" smtClean="0"/>
              <a:t>Nucl</a:t>
            </a:r>
            <a:r>
              <a:rPr lang="en-US" dirty="0" smtClean="0"/>
              <a:t>. </a:t>
            </a:r>
            <a:r>
              <a:rPr lang="en-US" dirty="0" err="1" smtClean="0"/>
              <a:t>Astro</a:t>
            </a:r>
            <a:r>
              <a:rPr lang="en-US" dirty="0" smtClean="0"/>
              <a:t>.: </a:t>
            </a:r>
            <a:r>
              <a:rPr lang="en-US" dirty="0" smtClean="0"/>
              <a:t>Large Number of Reactions, </a:t>
            </a:r>
            <a:br>
              <a:rPr lang="en-US" dirty="0" smtClean="0"/>
            </a:br>
            <a:r>
              <a:rPr lang="en-US" dirty="0" smtClean="0"/>
              <a:t>Much Larger Number of Nuclei 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1" name="Content Placeholder 5"/>
          <p:cNvSpPr>
            <a:spLocks noGrp="1"/>
          </p:cNvSpPr>
          <p:nvPr>
            <p:ph idx="1"/>
          </p:nvPr>
        </p:nvSpPr>
        <p:spPr bwMode="auto">
          <a:xfrm>
            <a:off x="458789" y="1006896"/>
            <a:ext cx="3656012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Big Bang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Nucleosynthesis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pp-chain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CNO cycle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Helium, C, O, Ne, Si burning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-process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-process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-process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νp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– process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– process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α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- process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fission recycling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Cosmic ray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spallation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pyconuclear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fusion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 others added all the time …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38046" y="3733800"/>
            <a:ext cx="685800" cy="6858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714246" y="3810000"/>
            <a:ext cx="509525" cy="461665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Z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400046" y="2971800"/>
            <a:ext cx="685800" cy="6858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152646" y="1449387"/>
            <a:ext cx="685800" cy="6858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632941" y="2971800"/>
            <a:ext cx="685800" cy="6858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876046" y="2971800"/>
            <a:ext cx="685800" cy="6858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881151" y="3733800"/>
            <a:ext cx="685800" cy="6858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400046" y="3733800"/>
            <a:ext cx="685800" cy="6858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876046" y="4495800"/>
            <a:ext cx="685800" cy="6858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638046" y="4495800"/>
            <a:ext cx="685800" cy="6858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400046" y="4495800"/>
            <a:ext cx="685800" cy="6858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162046" y="2209800"/>
            <a:ext cx="685800" cy="6858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6223771" y="3429000"/>
            <a:ext cx="404875" cy="381000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5" name="Straight Arrow Connector 54"/>
          <p:cNvCxnSpPr>
            <a:stCxn id="42" idx="0"/>
          </p:cNvCxnSpPr>
          <p:nvPr/>
        </p:nvCxnSpPr>
        <p:spPr>
          <a:xfrm rot="5400000" flipH="1" flipV="1">
            <a:off x="5752346" y="3505200"/>
            <a:ext cx="457200" cy="1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6" name="Straight Arrow Connector 55"/>
          <p:cNvCxnSpPr/>
          <p:nvPr/>
        </p:nvCxnSpPr>
        <p:spPr>
          <a:xfrm rot="16200000" flipV="1">
            <a:off x="5333246" y="3429000"/>
            <a:ext cx="381000" cy="381000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7" name="Straight Arrow Connector 56"/>
          <p:cNvCxnSpPr>
            <a:stCxn id="42" idx="1"/>
          </p:cNvCxnSpPr>
          <p:nvPr/>
        </p:nvCxnSpPr>
        <p:spPr>
          <a:xfrm rot="10800000">
            <a:off x="5180846" y="4076700"/>
            <a:ext cx="457200" cy="1588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8" name="Straight Arrow Connector 57"/>
          <p:cNvCxnSpPr/>
          <p:nvPr/>
        </p:nvCxnSpPr>
        <p:spPr>
          <a:xfrm>
            <a:off x="6318741" y="4076699"/>
            <a:ext cx="433325" cy="1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9" name="Straight Arrow Connector 58"/>
          <p:cNvCxnSpPr/>
          <p:nvPr/>
        </p:nvCxnSpPr>
        <p:spPr>
          <a:xfrm rot="10800000" flipV="1">
            <a:off x="5333246" y="4343401"/>
            <a:ext cx="404875" cy="381000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0" name="Straight Arrow Connector 59"/>
          <p:cNvCxnSpPr/>
          <p:nvPr/>
        </p:nvCxnSpPr>
        <p:spPr>
          <a:xfrm rot="16200000" flipH="1" flipV="1">
            <a:off x="5752346" y="4648200"/>
            <a:ext cx="457200" cy="1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1" name="Straight Arrow Connector 60"/>
          <p:cNvCxnSpPr/>
          <p:nvPr/>
        </p:nvCxnSpPr>
        <p:spPr>
          <a:xfrm rot="5400000" flipV="1">
            <a:off x="6247646" y="4343401"/>
            <a:ext cx="381000" cy="381000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2" name="Straight Arrow Connector 61"/>
          <p:cNvCxnSpPr/>
          <p:nvPr/>
        </p:nvCxnSpPr>
        <p:spPr>
          <a:xfrm rot="5400000" flipH="1" flipV="1">
            <a:off x="6095246" y="2590800"/>
            <a:ext cx="1219200" cy="1219200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3" name="Straight Arrow Connector 62"/>
          <p:cNvCxnSpPr/>
          <p:nvPr/>
        </p:nvCxnSpPr>
        <p:spPr>
          <a:xfrm rot="5400000">
            <a:off x="7847846" y="2057400"/>
            <a:ext cx="990600" cy="381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4" name="TextBox 63"/>
          <p:cNvSpPr txBox="1"/>
          <p:nvPr/>
        </p:nvSpPr>
        <p:spPr>
          <a:xfrm>
            <a:off x="8305046" y="2286000"/>
            <a:ext cx="83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fission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510643" y="2362200"/>
            <a:ext cx="65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α,γ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135738" y="4692135"/>
            <a:ext cx="105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β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+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, 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n,p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495046" y="3091934"/>
            <a:ext cx="368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β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-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632941" y="2602468"/>
            <a:ext cx="65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p,γ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)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162046" y="2971800"/>
            <a:ext cx="685800" cy="6858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885946" y="3091934"/>
            <a:ext cx="664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α,p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37846" y="3892033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(n,2n)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135738" y="390233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n,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</a:rPr>
              <a:t>γ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)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672443" y="51932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γ,p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)</a:t>
            </a:r>
          </a:p>
        </p:txBody>
      </p:sp>
      <p:cxnSp>
        <p:nvCxnSpPr>
          <p:cNvPr id="74" name="Straight Arrow Connector 73"/>
          <p:cNvCxnSpPr/>
          <p:nvPr/>
        </p:nvCxnSpPr>
        <p:spPr>
          <a:xfrm rot="16200000" flipH="1" flipV="1">
            <a:off x="7238247" y="2895600"/>
            <a:ext cx="457200" cy="1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5" name="TextBox 74"/>
          <p:cNvSpPr txBox="1"/>
          <p:nvPr/>
        </p:nvSpPr>
        <p:spPr>
          <a:xfrm>
            <a:off x="4800600" y="1611868"/>
            <a:ext cx="248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Sample reaction paths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168304" y="3075189"/>
            <a:ext cx="1958472" cy="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427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Project started in June 2009</a:t>
            </a:r>
          </a:p>
          <a:p>
            <a:pPr lvl="1"/>
            <a:r>
              <a:rPr lang="en-US" sz="1600" dirty="0"/>
              <a:t>Michigan State University selected to design and establish FRIB </a:t>
            </a:r>
          </a:p>
          <a:p>
            <a:pPr lvl="1"/>
            <a:r>
              <a:rPr lang="en-US" sz="1600" dirty="0"/>
              <a:t>Cooperative Agreement signed by </a:t>
            </a:r>
            <a:r>
              <a:rPr lang="en-US" sz="1600" dirty="0" smtClean="0"/>
              <a:t>Dept. of Energy (DOE) and </a:t>
            </a:r>
            <a:r>
              <a:rPr lang="en-US" sz="1600" dirty="0"/>
              <a:t>MSU in June 2009</a:t>
            </a:r>
          </a:p>
          <a:p>
            <a:r>
              <a:rPr lang="en-US" sz="1800" dirty="0"/>
              <a:t>Conceptual design completed; </a:t>
            </a:r>
            <a:r>
              <a:rPr lang="en-US" sz="1800" dirty="0" smtClean="0"/>
              <a:t>Critical Decision 1 (CD-1) </a:t>
            </a:r>
            <a:r>
              <a:rPr lang="en-US" sz="1800" dirty="0"/>
              <a:t>approved in </a:t>
            </a:r>
            <a:r>
              <a:rPr lang="en-US" sz="1800" dirty="0" smtClean="0"/>
              <a:t>Sept. </a:t>
            </a:r>
            <a:r>
              <a:rPr lang="en-US" sz="1800" dirty="0"/>
              <a:t>2010</a:t>
            </a:r>
          </a:p>
          <a:p>
            <a:r>
              <a:rPr lang="en-US" sz="1800" dirty="0"/>
              <a:t>Preliminary technical design, final civil design, and R&amp;D complete</a:t>
            </a:r>
          </a:p>
          <a:p>
            <a:r>
              <a:rPr lang="en-US" sz="1800" dirty="0"/>
              <a:t>CD-2/3A approved in August 2013</a:t>
            </a:r>
          </a:p>
          <a:p>
            <a:pPr lvl="1"/>
            <a:r>
              <a:rPr lang="en-US" sz="1600" dirty="0"/>
              <a:t>Project baseline and start of civil construction </a:t>
            </a:r>
            <a:r>
              <a:rPr lang="en-US" sz="1600" dirty="0" smtClean="0"/>
              <a:t>after additional notice </a:t>
            </a:r>
            <a:r>
              <a:rPr lang="en-US" sz="1600" dirty="0"/>
              <a:t>from the </a:t>
            </a:r>
            <a:r>
              <a:rPr lang="en-US" sz="1600" dirty="0" smtClean="0"/>
              <a:t>DOE</a:t>
            </a:r>
            <a:r>
              <a:rPr lang="en-US" sz="1600" dirty="0"/>
              <a:t> </a:t>
            </a:r>
            <a:r>
              <a:rPr lang="en-US" sz="1600" dirty="0" smtClean="0"/>
              <a:t>Office </a:t>
            </a:r>
            <a:r>
              <a:rPr lang="en-US" sz="1600" dirty="0"/>
              <a:t>o</a:t>
            </a:r>
            <a:r>
              <a:rPr lang="en-US" sz="1600" dirty="0" smtClean="0"/>
              <a:t>f Sci.</a:t>
            </a:r>
            <a:endParaRPr lang="en-US" sz="1600" dirty="0"/>
          </a:p>
          <a:p>
            <a:r>
              <a:rPr lang="en-US" sz="1800" dirty="0"/>
              <a:t>Civil Construction began March 3, 2014</a:t>
            </a:r>
          </a:p>
          <a:p>
            <a:r>
              <a:rPr lang="en-US" sz="1800" dirty="0"/>
              <a:t>Final technical design </a:t>
            </a:r>
            <a:r>
              <a:rPr lang="en-US" sz="1800" dirty="0" smtClean="0"/>
              <a:t>begins with goal to </a:t>
            </a:r>
            <a:r>
              <a:rPr lang="en-US" sz="1800" dirty="0"/>
              <a:t>be completed in 2014</a:t>
            </a:r>
          </a:p>
          <a:p>
            <a:r>
              <a:rPr lang="en-US" sz="1800" dirty="0"/>
              <a:t>CD-3B </a:t>
            </a:r>
            <a:r>
              <a:rPr lang="en-US" sz="1800" dirty="0" smtClean="0"/>
              <a:t>review in June 2014, approved in Aug, 2014    </a:t>
            </a:r>
            <a:r>
              <a:rPr lang="en-US" sz="1800" dirty="0" smtClean="0">
                <a:sym typeface="Wingdings"/>
              </a:rPr>
              <a:t> formal start of construction</a:t>
            </a:r>
            <a:endParaRPr lang="en-US" sz="1800" dirty="0"/>
          </a:p>
          <a:p>
            <a:r>
              <a:rPr lang="en-US" sz="1800" dirty="0"/>
              <a:t>Managing to early completion in 2020</a:t>
            </a:r>
          </a:p>
          <a:p>
            <a:pPr lvl="1"/>
            <a:r>
              <a:rPr lang="en-US" sz="1600" dirty="0"/>
              <a:t>CD-4 </a:t>
            </a:r>
            <a:r>
              <a:rPr lang="en-US" sz="1600" dirty="0" smtClean="0"/>
              <a:t>(formal project </a:t>
            </a:r>
            <a:r>
              <a:rPr lang="en-US" sz="1600" dirty="0"/>
              <a:t>completion) is 2022</a:t>
            </a:r>
          </a:p>
          <a:p>
            <a:r>
              <a:rPr lang="en-US" sz="1800" dirty="0"/>
              <a:t>Cost to DOE - $635.5 million</a:t>
            </a:r>
          </a:p>
          <a:p>
            <a:pPr lvl="1"/>
            <a:r>
              <a:rPr lang="en-US" sz="1600" dirty="0"/>
              <a:t>Total project cost of $730M includes $94.5M cost share from MSU</a:t>
            </a:r>
          </a:p>
          <a:p>
            <a:pPr lvl="1"/>
            <a:r>
              <a:rPr lang="en-US" sz="1600" dirty="0"/>
              <a:t>Value of MSU contributions </a:t>
            </a:r>
            <a:r>
              <a:rPr lang="en-US" sz="1600" dirty="0" smtClean="0"/>
              <a:t>(building/equipment) above cost-share </a:t>
            </a:r>
            <a:r>
              <a:rPr lang="en-US" sz="1600" dirty="0"/>
              <a:t>exceeds $265M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84412"/>
            <a:ext cx="8991600" cy="488466"/>
          </a:xfrm>
        </p:spPr>
        <p:txBody>
          <a:bodyPr/>
          <a:lstStyle/>
          <a:p>
            <a:r>
              <a:rPr lang="en-US" dirty="0" smtClean="0"/>
              <a:t>FRIB Project: Milestones and Budget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Morrissey, </a:t>
            </a:r>
            <a:r>
              <a:rPr lang="en-US" dirty="0" err="1" smtClean="0"/>
              <a:t>Erice</a:t>
            </a:r>
            <a:r>
              <a:rPr lang="en-US" dirty="0" smtClean="0"/>
              <a:t> Sept/2o14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896" y="4865174"/>
            <a:ext cx="4253563" cy="6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58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rice-RoadSig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529" y="826171"/>
            <a:ext cx="10842011" cy="51100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 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3604" y="2677410"/>
            <a:ext cx="33049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It may have been a long road but we’re  almost there !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24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NuclearChart20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69" r="-11169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Nuclear Landscape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67113" y="4571998"/>
            <a:ext cx="3657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64308"/>
                </a:solidFill>
              </a:rPr>
              <a:t>256 “Stable” – no decay observed</a:t>
            </a:r>
          </a:p>
          <a:p>
            <a:r>
              <a:rPr lang="en-US" dirty="0" smtClean="0">
                <a:solidFill>
                  <a:srgbClr val="064308"/>
                </a:solidFill>
              </a:rPr>
              <a:t>3184 Total in the NNDC Database</a:t>
            </a:r>
            <a:endParaRPr lang="en-US" dirty="0">
              <a:solidFill>
                <a:srgbClr val="064308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89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Balance across Chart of Nuclides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22110" y="979168"/>
            <a:ext cx="7974620" cy="3848449"/>
            <a:chOff x="880889" y="-25241"/>
            <a:chExt cx="8852104" cy="5103305"/>
          </a:xfrm>
        </p:grpSpPr>
        <p:pic>
          <p:nvPicPr>
            <p:cNvPr id="7" name="Picture 6" descr="Nuclide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0889" y="-25241"/>
              <a:ext cx="7162800" cy="5103305"/>
            </a:xfrm>
            <a:prstGeom prst="rect">
              <a:avLst/>
            </a:prstGeom>
          </p:spPr>
        </p:pic>
        <p:sp>
          <p:nvSpPr>
            <p:cNvPr id="8" name="Rectangle 50"/>
            <p:cNvSpPr>
              <a:spLocks noChangeArrowheads="1"/>
            </p:cNvSpPr>
            <p:nvPr/>
          </p:nvSpPr>
          <p:spPr bwMode="auto">
            <a:xfrm>
              <a:off x="7130662" y="1042034"/>
              <a:ext cx="2602331" cy="77205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1" dirty="0" smtClean="0">
                  <a:solidFill>
                    <a:srgbClr val="064308"/>
                  </a:solidFill>
                  <a:latin typeface="Book Antiqua" pitchFamily="18" charset="0"/>
                </a:rPr>
                <a:t>Upper end limited by electrostatic explosion</a:t>
              </a:r>
              <a:endParaRPr lang="en-US" sz="1600" b="1" dirty="0">
                <a:solidFill>
                  <a:srgbClr val="064308"/>
                </a:solidFill>
                <a:latin typeface="Book Antiqua" pitchFamily="18" charset="0"/>
              </a:endParaRPr>
            </a:p>
          </p:txBody>
        </p:sp>
        <p:sp>
          <p:nvSpPr>
            <p:cNvPr id="9" name="Rectangle 50"/>
            <p:cNvSpPr>
              <a:spLocks noChangeArrowheads="1"/>
            </p:cNvSpPr>
            <p:nvPr/>
          </p:nvSpPr>
          <p:spPr bwMode="auto">
            <a:xfrm>
              <a:off x="1676398" y="319658"/>
              <a:ext cx="2740554" cy="7720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1" dirty="0" smtClean="0">
                  <a:latin typeface="Book Antiqua" pitchFamily="18" charset="0"/>
                </a:rPr>
                <a:t>Less than 300 isotopes</a:t>
              </a:r>
            </a:p>
            <a:p>
              <a:pPr eaLnBrk="0" hangingPunct="0">
                <a:spcBef>
                  <a:spcPct val="0"/>
                </a:spcBef>
              </a:pPr>
              <a:r>
                <a:rPr lang="en-US" sz="1600" b="1" dirty="0" smtClean="0">
                  <a:latin typeface="Book Antiqua" pitchFamily="18" charset="0"/>
                </a:rPr>
                <a:t>(stable or long-lived)</a:t>
              </a:r>
              <a:endParaRPr lang="en-US" sz="1600" b="1" dirty="0">
                <a:latin typeface="Book Antiqua" pitchFamily="18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3075209" y="1212342"/>
              <a:ext cx="734790" cy="1528764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1" name="Rectangle 50"/>
            <p:cNvSpPr>
              <a:spLocks noChangeArrowheads="1"/>
            </p:cNvSpPr>
            <p:nvPr/>
          </p:nvSpPr>
          <p:spPr bwMode="auto">
            <a:xfrm>
              <a:off x="5706738" y="2409339"/>
              <a:ext cx="1971175" cy="445544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1" dirty="0" smtClean="0">
                  <a:latin typeface="Book Antiqua" pitchFamily="18" charset="0"/>
                </a:rPr>
                <a:t>“known” nuclei</a:t>
              </a:r>
              <a:endParaRPr lang="en-US" sz="1600" b="1" dirty="0">
                <a:latin typeface="Book Antiqua" pitchFamily="18" charset="0"/>
              </a:endParaRPr>
            </a:p>
          </p:txBody>
        </p:sp>
        <p:cxnSp>
          <p:nvCxnSpPr>
            <p:cNvPr id="12" name="Straight Arrow Connector 11"/>
            <p:cNvCxnSpPr>
              <a:stCxn id="11" idx="0"/>
            </p:cNvCxnSpPr>
            <p:nvPr/>
          </p:nvCxnSpPr>
          <p:spPr bwMode="auto">
            <a:xfrm flipH="1" flipV="1">
              <a:off x="5782941" y="1590296"/>
              <a:ext cx="909385" cy="819043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3" name="Rectangle 50"/>
            <p:cNvSpPr>
              <a:spLocks noChangeArrowheads="1"/>
            </p:cNvSpPr>
            <p:nvPr/>
          </p:nvSpPr>
          <p:spPr bwMode="auto">
            <a:xfrm>
              <a:off x="4877716" y="3698652"/>
              <a:ext cx="2035910" cy="445544"/>
            </a:xfrm>
            <a:prstGeom prst="rect">
              <a:avLst/>
            </a:prstGeom>
            <a:solidFill>
              <a:srgbClr val="68B13C"/>
            </a:solidFill>
            <a:ln w="127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1" dirty="0" smtClean="0">
                  <a:latin typeface="Book Antiqua" pitchFamily="18" charset="0"/>
                </a:rPr>
                <a:t>“possible” nuclei</a:t>
              </a:r>
              <a:endParaRPr lang="en-US" sz="1600" b="1" dirty="0">
                <a:latin typeface="Book Antiqua" pitchFamily="18" charset="0"/>
              </a:endParaRPr>
            </a:p>
          </p:txBody>
        </p:sp>
        <p:cxnSp>
          <p:nvCxnSpPr>
            <p:cNvPr id="14" name="Straight Arrow Connector 13"/>
            <p:cNvCxnSpPr>
              <a:stCxn id="13" idx="0"/>
            </p:cNvCxnSpPr>
            <p:nvPr/>
          </p:nvCxnSpPr>
          <p:spPr bwMode="auto">
            <a:xfrm flipH="1" flipV="1">
              <a:off x="5334917" y="2250857"/>
              <a:ext cx="560754" cy="1447796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pic>
        <p:nvPicPr>
          <p:cNvPr id="15" name="Picture 45" descr="ws_well_equ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9496" y="4950917"/>
            <a:ext cx="1747611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6" descr="ws_well_nu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95403" y="4795203"/>
            <a:ext cx="1676400" cy="96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7" descr="ws_well_pr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261" y="4890909"/>
            <a:ext cx="1676400" cy="96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48"/>
          <p:cNvSpPr>
            <a:spLocks noChangeArrowheads="1"/>
          </p:cNvSpPr>
          <p:nvPr/>
        </p:nvSpPr>
        <p:spPr bwMode="auto">
          <a:xfrm>
            <a:off x="6370230" y="5759708"/>
            <a:ext cx="2606675" cy="466725"/>
          </a:xfrm>
          <a:prstGeom prst="rect">
            <a:avLst/>
          </a:prstGeom>
          <a:solidFill>
            <a:srgbClr val="E2F4E7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="1" dirty="0">
                <a:solidFill>
                  <a:srgbClr val="DB214D"/>
                </a:solidFill>
                <a:latin typeface="Book Antiqua" pitchFamily="18" charset="0"/>
              </a:rPr>
              <a:t>neutron drip-line</a:t>
            </a:r>
          </a:p>
        </p:txBody>
      </p:sp>
      <p:sp>
        <p:nvSpPr>
          <p:cNvPr id="19" name="Rectangle 49"/>
          <p:cNvSpPr>
            <a:spLocks noChangeArrowheads="1"/>
          </p:cNvSpPr>
          <p:nvPr/>
        </p:nvSpPr>
        <p:spPr bwMode="auto">
          <a:xfrm>
            <a:off x="194059" y="5789713"/>
            <a:ext cx="2436813" cy="466725"/>
          </a:xfrm>
          <a:prstGeom prst="rect">
            <a:avLst/>
          </a:prstGeom>
          <a:solidFill>
            <a:srgbClr val="E2F4E7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="1" dirty="0">
                <a:solidFill>
                  <a:srgbClr val="6E488E"/>
                </a:solidFill>
                <a:latin typeface="Book Antiqua" pitchFamily="18" charset="0"/>
              </a:rPr>
              <a:t>proton drip-line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528803" y="3336311"/>
            <a:ext cx="1371600" cy="941733"/>
            <a:chOff x="7467600" y="3657600"/>
            <a:chExt cx="1371600" cy="941733"/>
          </a:xfrm>
        </p:grpSpPr>
        <p:pic>
          <p:nvPicPr>
            <p:cNvPr id="21" name="Picture 166" descr="C:\djm\ps_c\ProjFrag\ws_wells.ep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467600" y="3657600"/>
              <a:ext cx="1371600" cy="941733"/>
            </a:xfrm>
            <a:prstGeom prst="rect">
              <a:avLst/>
            </a:prstGeom>
            <a:noFill/>
          </p:spPr>
        </p:pic>
        <p:cxnSp>
          <p:nvCxnSpPr>
            <p:cNvPr id="22" name="Straight Arrow Connector 21"/>
            <p:cNvCxnSpPr/>
            <p:nvPr/>
          </p:nvCxnSpPr>
          <p:spPr bwMode="auto">
            <a:xfrm>
              <a:off x="8135882" y="3790894"/>
              <a:ext cx="685800" cy="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rot="5400000">
              <a:off x="8023852" y="3809206"/>
              <a:ext cx="304800" cy="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92777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1063274"/>
            <a:ext cx="8224838" cy="3820819"/>
          </a:xfrm>
        </p:spPr>
        <p:txBody>
          <a:bodyPr/>
          <a:lstStyle/>
          <a:p>
            <a:r>
              <a:rPr lang="en-US" b="1" dirty="0" smtClean="0"/>
              <a:t>Develop a comprehensive model of atomic nuclei </a:t>
            </a:r>
            <a:r>
              <a:rPr lang="en-US" dirty="0" smtClean="0"/>
              <a:t>– </a:t>
            </a:r>
            <a:r>
              <a:rPr lang="en-US" dirty="0"/>
              <a:t>H</a:t>
            </a:r>
            <a:r>
              <a:rPr lang="en-US" dirty="0" smtClean="0"/>
              <a:t>ow do we understand the structure and stability of atomic nuclei from first principles? </a:t>
            </a:r>
          </a:p>
          <a:p>
            <a:r>
              <a:rPr lang="en-US" b="1" dirty="0" smtClean="0"/>
              <a:t>Understand the origin of elements and model extreme astrophysics </a:t>
            </a:r>
            <a:r>
              <a:rPr lang="en-US" b="1" dirty="0"/>
              <a:t>environments 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Use of atomic nuclei to test fundamental symmetries and search for new particles </a:t>
            </a:r>
            <a:r>
              <a:rPr lang="en-US" dirty="0" smtClean="0"/>
              <a:t>(e.g. in a search for CP violation</a:t>
            </a:r>
            <a:r>
              <a:rPr lang="en-US" dirty="0"/>
              <a:t>) </a:t>
            </a:r>
            <a:endParaRPr lang="en-US" dirty="0" smtClean="0"/>
          </a:p>
          <a:p>
            <a:endParaRPr lang="en-US" b="1" dirty="0"/>
          </a:p>
          <a:p>
            <a:r>
              <a:rPr lang="en-US" b="1" dirty="0" smtClean="0"/>
              <a:t>Search for new applications of isotopes and solution to societal problems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to Nuclear Science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900462" y="1593336"/>
            <a:ext cx="28031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064308"/>
                </a:solidFill>
              </a:rPr>
              <a:t>Why do atoms exist?</a:t>
            </a:r>
          </a:p>
        </p:txBody>
      </p:sp>
      <p:sp>
        <p:nvSpPr>
          <p:cNvPr id="8" name="Rectangle 7"/>
          <p:cNvSpPr/>
          <p:nvPr/>
        </p:nvSpPr>
        <p:spPr>
          <a:xfrm>
            <a:off x="2911755" y="2691181"/>
            <a:ext cx="38223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064308"/>
                </a:solidFill>
              </a:rPr>
              <a:t>Where do atoms come from?</a:t>
            </a:r>
          </a:p>
        </p:txBody>
      </p:sp>
      <p:sp>
        <p:nvSpPr>
          <p:cNvPr id="9" name="Rectangle 8"/>
          <p:cNvSpPr/>
          <p:nvPr/>
        </p:nvSpPr>
        <p:spPr>
          <a:xfrm>
            <a:off x="2908941" y="3901914"/>
            <a:ext cx="34306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064308"/>
                </a:solidFill>
              </a:rPr>
              <a:t>What are </a:t>
            </a:r>
            <a:r>
              <a:rPr lang="en-US" sz="2200" dirty="0">
                <a:solidFill>
                  <a:srgbClr val="064308"/>
                </a:solidFill>
              </a:rPr>
              <a:t>atoms made of</a:t>
            </a:r>
            <a:r>
              <a:rPr lang="en-US" sz="2200" dirty="0" smtClean="0">
                <a:solidFill>
                  <a:srgbClr val="064308"/>
                </a:solidFill>
              </a:rPr>
              <a:t>?</a:t>
            </a:r>
            <a:endParaRPr lang="en-US" sz="2200" dirty="0">
              <a:solidFill>
                <a:srgbClr val="064308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6122" y="4858648"/>
            <a:ext cx="32114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064308"/>
                </a:solidFill>
              </a:rPr>
              <a:t>What </a:t>
            </a:r>
            <a:r>
              <a:rPr lang="en-US" sz="2200" dirty="0">
                <a:solidFill>
                  <a:srgbClr val="064308"/>
                </a:solidFill>
              </a:rPr>
              <a:t>are they good for</a:t>
            </a:r>
            <a:r>
              <a:rPr lang="en-US" sz="2200" dirty="0" smtClean="0">
                <a:solidFill>
                  <a:srgbClr val="064308"/>
                </a:solidFill>
              </a:rPr>
              <a:t>?</a:t>
            </a:r>
            <a:endParaRPr lang="en-US" sz="2200" dirty="0">
              <a:solidFill>
                <a:srgbClr val="064308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9863" y="5392049"/>
            <a:ext cx="89359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064308"/>
                </a:solidFill>
              </a:rPr>
              <a:t>Studies at the extremes of neutron and proton number are necessary to answer these questions.</a:t>
            </a:r>
            <a:endParaRPr lang="en-US" sz="2200" dirty="0">
              <a:solidFill>
                <a:srgbClr val="064308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61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32763"/>
            <a:ext cx="8991600" cy="485775"/>
          </a:xfrm>
        </p:spPr>
        <p:txBody>
          <a:bodyPr/>
          <a:lstStyle/>
          <a:p>
            <a:r>
              <a:rPr lang="en-US" dirty="0" smtClean="0"/>
              <a:t>Shifting Energy Levels in Nuclei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5291" y="5106772"/>
            <a:ext cx="223520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1600" b="1" i="1" dirty="0" err="1">
                <a:solidFill>
                  <a:srgbClr val="A50021"/>
                </a:solidFill>
                <a:latin typeface="Tahoma" pitchFamily="34" charset="0"/>
              </a:rPr>
              <a:t>Dobaczewski</a:t>
            </a:r>
            <a:r>
              <a:rPr lang="en-US" sz="1600" b="1" i="1" dirty="0">
                <a:solidFill>
                  <a:srgbClr val="A50021"/>
                </a:solidFill>
                <a:latin typeface="Tahoma" pitchFamily="34" charset="0"/>
              </a:rPr>
              <a:t>, et al. </a:t>
            </a:r>
            <a:endParaRPr lang="en-US" sz="1600" b="1" i="1" dirty="0" smtClean="0">
              <a:solidFill>
                <a:srgbClr val="A50021"/>
              </a:solidFill>
              <a:latin typeface="Tahoma" pitchFamily="34" charset="0"/>
            </a:endParaRPr>
          </a:p>
          <a:p>
            <a:pPr algn="l" eaLnBrk="0" hangingPunct="0">
              <a:spcBef>
                <a:spcPct val="0"/>
              </a:spcBef>
            </a:pPr>
            <a:r>
              <a:rPr lang="en-US" sz="1600" b="1" i="1" dirty="0" smtClean="0">
                <a:solidFill>
                  <a:srgbClr val="A50021"/>
                </a:solidFill>
                <a:latin typeface="Tahoma" pitchFamily="34" charset="0"/>
              </a:rPr>
              <a:t>PRL </a:t>
            </a:r>
            <a:r>
              <a:rPr lang="en-US" sz="1600" b="1" i="1" u="sng" dirty="0">
                <a:solidFill>
                  <a:srgbClr val="A50021"/>
                </a:solidFill>
                <a:latin typeface="Tahoma" pitchFamily="34" charset="0"/>
              </a:rPr>
              <a:t>72</a:t>
            </a:r>
            <a:r>
              <a:rPr lang="en-US" sz="1600" b="1" i="1" dirty="0">
                <a:solidFill>
                  <a:srgbClr val="A50021"/>
                </a:solidFill>
                <a:latin typeface="Tahoma" pitchFamily="34" charset="0"/>
              </a:rPr>
              <a:t> (94) 981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1600" b="1" i="1" dirty="0" smtClean="0">
                <a:solidFill>
                  <a:srgbClr val="A50021"/>
                </a:solidFill>
                <a:latin typeface="Tahoma" pitchFamily="34" charset="0"/>
              </a:rPr>
              <a:t>For A</a:t>
            </a:r>
            <a:r>
              <a:rPr lang="en-US" sz="1600" b="1" i="1" dirty="0">
                <a:solidFill>
                  <a:srgbClr val="A50021"/>
                </a:solidFill>
                <a:latin typeface="Tahoma" pitchFamily="34" charset="0"/>
              </a:rPr>
              <a:t>=</a:t>
            </a:r>
            <a:r>
              <a:rPr lang="en-US" sz="1600" b="1" i="1" dirty="0" smtClean="0">
                <a:solidFill>
                  <a:srgbClr val="A50021"/>
                </a:solidFill>
                <a:latin typeface="Tahoma" pitchFamily="34" charset="0"/>
              </a:rPr>
              <a:t>100 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1600" b="1" i="1" dirty="0" smtClean="0">
                <a:solidFill>
                  <a:srgbClr val="A50021"/>
                </a:solidFill>
                <a:latin typeface="Tahoma" pitchFamily="34" charset="0"/>
              </a:rPr>
              <a:t>Drip </a:t>
            </a:r>
            <a:r>
              <a:rPr lang="en-US" sz="1600" b="1" i="1" dirty="0">
                <a:solidFill>
                  <a:srgbClr val="A50021"/>
                </a:solidFill>
                <a:latin typeface="Tahoma" pitchFamily="34" charset="0"/>
              </a:rPr>
              <a:t>Lines: Zn – </a:t>
            </a:r>
            <a:r>
              <a:rPr lang="en-US" sz="1600" b="1" i="1" dirty="0" err="1">
                <a:solidFill>
                  <a:srgbClr val="A50021"/>
                </a:solidFill>
                <a:latin typeface="Tahoma" pitchFamily="34" charset="0"/>
              </a:rPr>
              <a:t>Sn</a:t>
            </a:r>
            <a:r>
              <a:rPr lang="en-US" sz="1600" b="1" i="1" dirty="0">
                <a:solidFill>
                  <a:srgbClr val="A50021"/>
                </a:solidFill>
                <a:latin typeface="Tahoma" pitchFamily="34" charset="0"/>
              </a:rPr>
              <a:t> </a:t>
            </a:r>
            <a:endParaRPr lang="en-US" sz="2000" dirty="0">
              <a:latin typeface="Tahoma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6781800" y="547814"/>
            <a:ext cx="0" cy="4648200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371600" y="700214"/>
            <a:ext cx="6705600" cy="4656138"/>
            <a:chOff x="864" y="816"/>
            <a:chExt cx="4224" cy="2933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216" y="2064"/>
              <a:ext cx="531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1">
                  <a:solidFill>
                    <a:srgbClr val="618FFD"/>
                  </a:solidFill>
                  <a:latin typeface="I Helvetica Oblique" charset="0"/>
                </a:rPr>
                <a:t>h</a:t>
              </a:r>
              <a:r>
                <a:rPr lang="en-US" sz="1600" b="1" baseline="-25000">
                  <a:solidFill>
                    <a:srgbClr val="618FFD"/>
                  </a:solidFill>
                  <a:latin typeface="I Helvetica Oblique" charset="0"/>
                </a:rPr>
                <a:t>11/2</a:t>
              </a:r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3741" y="1152"/>
              <a:ext cx="1347" cy="2560"/>
              <a:chOff x="3837" y="1200"/>
              <a:chExt cx="1347" cy="2560"/>
            </a:xfrm>
          </p:grpSpPr>
          <p:sp>
            <p:nvSpPr>
              <p:cNvPr id="96" name="AutoShape 8"/>
              <p:cNvSpPr>
                <a:spLocks noChangeArrowheads="1"/>
              </p:cNvSpPr>
              <p:nvPr/>
            </p:nvSpPr>
            <p:spPr bwMode="auto">
              <a:xfrm rot="16200000">
                <a:off x="4107" y="2795"/>
                <a:ext cx="695" cy="1235"/>
              </a:xfrm>
              <a:prstGeom prst="rightArrow">
                <a:avLst>
                  <a:gd name="adj1" fmla="val 75000"/>
                  <a:gd name="adj2" fmla="val 30306"/>
                </a:avLst>
              </a:prstGeom>
              <a:solidFill>
                <a:srgbClr val="E1FCE0"/>
              </a:solidFill>
              <a:ln w="12700">
                <a:solidFill>
                  <a:srgbClr val="E1FCE0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vert="eaVert" wrap="none" lIns="90488" tIns="44450" rIns="90488" bIns="44450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defRPr/>
                </a:pPr>
                <a:r>
                  <a:rPr lang="en-US" sz="1600" b="1">
                    <a:latin typeface="Book Antiqua" charset="0"/>
                    <a:ea typeface="+mn-ea"/>
                  </a:rPr>
                  <a:t>very diffuse</a:t>
                </a:r>
              </a:p>
              <a:p>
                <a:pPr eaLnBrk="0" hangingPunct="0">
                  <a:spcBef>
                    <a:spcPct val="0"/>
                  </a:spcBef>
                  <a:defRPr/>
                </a:pPr>
                <a:r>
                  <a:rPr lang="en-US" sz="1600" b="1">
                    <a:latin typeface="Book Antiqua" charset="0"/>
                    <a:ea typeface="+mn-ea"/>
                  </a:rPr>
                  <a:t>surface</a:t>
                </a:r>
              </a:p>
              <a:p>
                <a:pPr eaLnBrk="0" hangingPunct="0">
                  <a:spcBef>
                    <a:spcPct val="0"/>
                  </a:spcBef>
                  <a:defRPr/>
                </a:pPr>
                <a:r>
                  <a:rPr lang="en-US" sz="1400" b="1">
                    <a:solidFill>
                      <a:schemeClr val="hlink"/>
                    </a:solidFill>
                    <a:latin typeface="Book Antiqua" charset="0"/>
                    <a:ea typeface="+mn-ea"/>
                  </a:rPr>
                  <a:t>neutron drip line</a:t>
                </a:r>
              </a:p>
            </p:txBody>
          </p:sp>
          <p:sp>
            <p:nvSpPr>
              <p:cNvPr id="97" name="Line 9"/>
              <p:cNvSpPr>
                <a:spLocks noChangeShapeType="1"/>
              </p:cNvSpPr>
              <p:nvPr/>
            </p:nvSpPr>
            <p:spPr bwMode="auto">
              <a:xfrm>
                <a:off x="4212" y="2916"/>
                <a:ext cx="467" cy="1"/>
              </a:xfrm>
              <a:prstGeom prst="line">
                <a:avLst/>
              </a:prstGeom>
              <a:noFill/>
              <a:ln w="508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Line 10"/>
              <p:cNvSpPr>
                <a:spLocks noChangeShapeType="1"/>
              </p:cNvSpPr>
              <p:nvPr/>
            </p:nvSpPr>
            <p:spPr bwMode="auto">
              <a:xfrm>
                <a:off x="4212" y="2202"/>
                <a:ext cx="467" cy="1"/>
              </a:xfrm>
              <a:prstGeom prst="line">
                <a:avLst/>
              </a:prstGeom>
              <a:noFill/>
              <a:ln w="508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11"/>
              <p:cNvSpPr>
                <a:spLocks noChangeShapeType="1"/>
              </p:cNvSpPr>
              <p:nvPr/>
            </p:nvSpPr>
            <p:spPr bwMode="auto">
              <a:xfrm>
                <a:off x="4212" y="2339"/>
                <a:ext cx="467" cy="1"/>
              </a:xfrm>
              <a:prstGeom prst="line">
                <a:avLst/>
              </a:prstGeom>
              <a:noFill/>
              <a:ln w="508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12"/>
              <p:cNvSpPr>
                <a:spLocks noChangeShapeType="1"/>
              </p:cNvSpPr>
              <p:nvPr/>
            </p:nvSpPr>
            <p:spPr bwMode="auto">
              <a:xfrm>
                <a:off x="4212" y="2700"/>
                <a:ext cx="467" cy="1"/>
              </a:xfrm>
              <a:prstGeom prst="line">
                <a:avLst/>
              </a:prstGeom>
              <a:noFill/>
              <a:ln w="508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13"/>
              <p:cNvSpPr>
                <a:spLocks noChangeShapeType="1"/>
              </p:cNvSpPr>
              <p:nvPr/>
            </p:nvSpPr>
            <p:spPr bwMode="auto">
              <a:xfrm>
                <a:off x="4212" y="2529"/>
                <a:ext cx="467" cy="1"/>
              </a:xfrm>
              <a:prstGeom prst="line">
                <a:avLst/>
              </a:prstGeom>
              <a:noFill/>
              <a:ln w="508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Line 14"/>
              <p:cNvSpPr>
                <a:spLocks noChangeShapeType="1"/>
              </p:cNvSpPr>
              <p:nvPr/>
            </p:nvSpPr>
            <p:spPr bwMode="auto">
              <a:xfrm>
                <a:off x="4212" y="1383"/>
                <a:ext cx="467" cy="1"/>
              </a:xfrm>
              <a:prstGeom prst="line">
                <a:avLst/>
              </a:prstGeom>
              <a:noFill/>
              <a:ln w="50800">
                <a:solidFill>
                  <a:srgbClr val="60C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15"/>
              <p:cNvSpPr>
                <a:spLocks noChangeShapeType="1"/>
              </p:cNvSpPr>
              <p:nvPr/>
            </p:nvSpPr>
            <p:spPr bwMode="auto">
              <a:xfrm>
                <a:off x="4212" y="1982"/>
                <a:ext cx="467" cy="1"/>
              </a:xfrm>
              <a:prstGeom prst="line">
                <a:avLst/>
              </a:prstGeom>
              <a:noFill/>
              <a:ln w="50800">
                <a:solidFill>
                  <a:srgbClr val="60C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Line 16"/>
              <p:cNvSpPr>
                <a:spLocks noChangeShapeType="1"/>
              </p:cNvSpPr>
              <p:nvPr/>
            </p:nvSpPr>
            <p:spPr bwMode="auto">
              <a:xfrm>
                <a:off x="4212" y="1804"/>
                <a:ext cx="467" cy="0"/>
              </a:xfrm>
              <a:prstGeom prst="line">
                <a:avLst/>
              </a:prstGeom>
              <a:noFill/>
              <a:ln w="50800">
                <a:solidFill>
                  <a:srgbClr val="60C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17"/>
              <p:cNvSpPr>
                <a:spLocks noChangeShapeType="1"/>
              </p:cNvSpPr>
              <p:nvPr/>
            </p:nvSpPr>
            <p:spPr bwMode="auto">
              <a:xfrm>
                <a:off x="4212" y="1465"/>
                <a:ext cx="467" cy="1"/>
              </a:xfrm>
              <a:prstGeom prst="line">
                <a:avLst/>
              </a:prstGeom>
              <a:noFill/>
              <a:ln w="50800">
                <a:solidFill>
                  <a:srgbClr val="60C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Line 18"/>
              <p:cNvSpPr>
                <a:spLocks noChangeShapeType="1"/>
              </p:cNvSpPr>
              <p:nvPr/>
            </p:nvSpPr>
            <p:spPr bwMode="auto">
              <a:xfrm>
                <a:off x="4212" y="1565"/>
                <a:ext cx="467" cy="1"/>
              </a:xfrm>
              <a:prstGeom prst="line">
                <a:avLst/>
              </a:prstGeom>
              <a:noFill/>
              <a:ln w="50800">
                <a:solidFill>
                  <a:srgbClr val="60C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Line 19"/>
              <p:cNvSpPr>
                <a:spLocks noChangeShapeType="1"/>
              </p:cNvSpPr>
              <p:nvPr/>
            </p:nvSpPr>
            <p:spPr bwMode="auto">
              <a:xfrm>
                <a:off x="4212" y="1714"/>
                <a:ext cx="467" cy="1"/>
              </a:xfrm>
              <a:prstGeom prst="line">
                <a:avLst/>
              </a:prstGeom>
              <a:noFill/>
              <a:ln w="50800">
                <a:solidFill>
                  <a:srgbClr val="60C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8" name="Group 20"/>
              <p:cNvGrpSpPr>
                <a:grpSpLocks/>
              </p:cNvGrpSpPr>
              <p:nvPr/>
            </p:nvGrpSpPr>
            <p:grpSpPr bwMode="auto">
              <a:xfrm>
                <a:off x="4752" y="1200"/>
                <a:ext cx="432" cy="1821"/>
                <a:chOff x="3840" y="1200"/>
                <a:chExt cx="432" cy="1821"/>
              </a:xfrm>
            </p:grpSpPr>
            <p:sp>
              <p:nvSpPr>
                <p:cNvPr id="109" name="Rectangle 21"/>
                <p:cNvSpPr>
                  <a:spLocks noChangeArrowheads="1"/>
                </p:cNvSpPr>
                <p:nvPr/>
              </p:nvSpPr>
              <p:spPr bwMode="auto">
                <a:xfrm>
                  <a:off x="3850" y="2811"/>
                  <a:ext cx="338" cy="21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</a:pPr>
                  <a:r>
                    <a:rPr lang="en-US" sz="1600" b="1">
                      <a:latin typeface="I Helvetica Oblique" charset="0"/>
                    </a:rPr>
                    <a:t>g</a:t>
                  </a:r>
                  <a:r>
                    <a:rPr lang="en-US" sz="1600" b="1" baseline="-25000">
                      <a:latin typeface="I Helvetica Oblique" charset="0"/>
                    </a:rPr>
                    <a:t>9/2</a:t>
                  </a:r>
                </a:p>
              </p:txBody>
            </p:sp>
            <p:sp>
              <p:nvSpPr>
                <p:cNvPr id="110" name="Rectangle 22"/>
                <p:cNvSpPr>
                  <a:spLocks noChangeArrowheads="1"/>
                </p:cNvSpPr>
                <p:nvPr/>
              </p:nvSpPr>
              <p:spPr bwMode="auto">
                <a:xfrm>
                  <a:off x="3850" y="2100"/>
                  <a:ext cx="338" cy="21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</a:pPr>
                  <a:r>
                    <a:rPr lang="en-US" sz="1600" b="1">
                      <a:latin typeface="I Helvetica Oblique" charset="0"/>
                    </a:rPr>
                    <a:t>g</a:t>
                  </a:r>
                  <a:r>
                    <a:rPr lang="en-US" sz="1600" b="1" baseline="-25000">
                      <a:latin typeface="I Helvetica Oblique" charset="0"/>
                    </a:rPr>
                    <a:t>7/2</a:t>
                  </a:r>
                </a:p>
              </p:txBody>
            </p:sp>
            <p:sp>
              <p:nvSpPr>
                <p:cNvPr id="111" name="Rectangle 23"/>
                <p:cNvSpPr>
                  <a:spLocks noChangeArrowheads="1"/>
                </p:cNvSpPr>
                <p:nvPr/>
              </p:nvSpPr>
              <p:spPr bwMode="auto">
                <a:xfrm>
                  <a:off x="3850" y="2610"/>
                  <a:ext cx="338" cy="21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</a:pPr>
                  <a:r>
                    <a:rPr lang="en-US" sz="1600" b="1">
                      <a:latin typeface="I Helvetica Oblique" charset="0"/>
                    </a:rPr>
                    <a:t>d</a:t>
                  </a:r>
                  <a:r>
                    <a:rPr lang="en-US" sz="1600" b="1" baseline="-25000">
                      <a:latin typeface="I Helvetica Oblique" charset="0"/>
                    </a:rPr>
                    <a:t>5/2</a:t>
                  </a:r>
                </a:p>
              </p:txBody>
            </p:sp>
            <p:sp>
              <p:nvSpPr>
                <p:cNvPr id="112" name="Rectangle 24"/>
                <p:cNvSpPr>
                  <a:spLocks noChangeArrowheads="1"/>
                </p:cNvSpPr>
                <p:nvPr/>
              </p:nvSpPr>
              <p:spPr bwMode="auto">
                <a:xfrm>
                  <a:off x="3850" y="2301"/>
                  <a:ext cx="338" cy="21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</a:pPr>
                  <a:r>
                    <a:rPr lang="en-US" sz="1600" b="1">
                      <a:latin typeface="I Helvetica Oblique" charset="0"/>
                    </a:rPr>
                    <a:t>d</a:t>
                  </a:r>
                  <a:r>
                    <a:rPr lang="en-US" sz="1600" b="1" baseline="-25000">
                      <a:latin typeface="I Helvetica Oblique" charset="0"/>
                    </a:rPr>
                    <a:t>3/2</a:t>
                  </a:r>
                </a:p>
              </p:txBody>
            </p:sp>
            <p:sp>
              <p:nvSpPr>
                <p:cNvPr id="113" name="Rectangle 25"/>
                <p:cNvSpPr>
                  <a:spLocks noChangeArrowheads="1"/>
                </p:cNvSpPr>
                <p:nvPr/>
              </p:nvSpPr>
              <p:spPr bwMode="auto">
                <a:xfrm>
                  <a:off x="3850" y="2428"/>
                  <a:ext cx="338" cy="21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</a:pPr>
                  <a:r>
                    <a:rPr lang="en-US" sz="1600" b="1">
                      <a:latin typeface="I Helvetica Oblique" charset="0"/>
                    </a:rPr>
                    <a:t>s</a:t>
                  </a:r>
                  <a:r>
                    <a:rPr lang="en-US" sz="1600" b="1" baseline="-25000">
                      <a:latin typeface="I Helvetica Oblique" charset="0"/>
                    </a:rPr>
                    <a:t>1/2</a:t>
                  </a:r>
                </a:p>
              </p:txBody>
            </p:sp>
            <p:sp>
              <p:nvSpPr>
                <p:cNvPr id="114" name="Rectangle 26"/>
                <p:cNvSpPr>
                  <a:spLocks noChangeArrowheads="1"/>
                </p:cNvSpPr>
                <p:nvPr/>
              </p:nvSpPr>
              <p:spPr bwMode="auto">
                <a:xfrm>
                  <a:off x="3850" y="1882"/>
                  <a:ext cx="422" cy="21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</a:pPr>
                  <a:r>
                    <a:rPr lang="en-US" sz="1600" b="1">
                      <a:latin typeface="I Helvetica Oblique" charset="0"/>
                    </a:rPr>
                    <a:t>h</a:t>
                  </a:r>
                  <a:r>
                    <a:rPr lang="en-US" sz="1600" b="1" baseline="-25000">
                      <a:latin typeface="I Helvetica Oblique" charset="0"/>
                    </a:rPr>
                    <a:t>11/2</a:t>
                  </a:r>
                </a:p>
              </p:txBody>
            </p:sp>
            <p:sp>
              <p:nvSpPr>
                <p:cNvPr id="115" name="Rectangle 27"/>
                <p:cNvSpPr>
                  <a:spLocks noChangeArrowheads="1"/>
                </p:cNvSpPr>
                <p:nvPr/>
              </p:nvSpPr>
              <p:spPr bwMode="auto">
                <a:xfrm>
                  <a:off x="3850" y="1200"/>
                  <a:ext cx="338" cy="21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</a:pPr>
                  <a:r>
                    <a:rPr lang="en-US" sz="1600" b="1">
                      <a:latin typeface="I Helvetica Oblique" charset="0"/>
                    </a:rPr>
                    <a:t>h</a:t>
                  </a:r>
                  <a:r>
                    <a:rPr lang="en-US" sz="1600" b="1" baseline="-25000">
                      <a:latin typeface="I Helvetica Oblique" charset="0"/>
                    </a:rPr>
                    <a:t>9/2</a:t>
                  </a:r>
                </a:p>
              </p:txBody>
            </p:sp>
            <p:sp>
              <p:nvSpPr>
                <p:cNvPr id="116" name="Rectangle 28"/>
                <p:cNvSpPr>
                  <a:spLocks noChangeArrowheads="1"/>
                </p:cNvSpPr>
                <p:nvPr/>
              </p:nvSpPr>
              <p:spPr bwMode="auto">
                <a:xfrm>
                  <a:off x="3850" y="1341"/>
                  <a:ext cx="338" cy="21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</a:pPr>
                  <a:r>
                    <a:rPr lang="en-US" sz="1600" b="1">
                      <a:latin typeface="I Helvetica Oblique" charset="0"/>
                    </a:rPr>
                    <a:t>f</a:t>
                  </a:r>
                  <a:r>
                    <a:rPr lang="en-US" sz="1600" b="1" baseline="-25000">
                      <a:latin typeface="I Helvetica Oblique" charset="0"/>
                    </a:rPr>
                    <a:t>5/2</a:t>
                  </a:r>
                </a:p>
              </p:txBody>
            </p:sp>
            <p:sp>
              <p:nvSpPr>
                <p:cNvPr id="117" name="Rectangle 29"/>
                <p:cNvSpPr>
                  <a:spLocks noChangeArrowheads="1"/>
                </p:cNvSpPr>
                <p:nvPr/>
              </p:nvSpPr>
              <p:spPr bwMode="auto">
                <a:xfrm>
                  <a:off x="3850" y="1713"/>
                  <a:ext cx="338" cy="21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</a:pPr>
                  <a:r>
                    <a:rPr lang="en-US" sz="1600" b="1">
                      <a:latin typeface="I Helvetica Oblique" charset="0"/>
                    </a:rPr>
                    <a:t>f</a:t>
                  </a:r>
                  <a:r>
                    <a:rPr lang="en-US" sz="1600" b="1" baseline="-25000">
                      <a:latin typeface="I Helvetica Oblique" charset="0"/>
                    </a:rPr>
                    <a:t>7/2</a:t>
                  </a:r>
                </a:p>
              </p:txBody>
            </p:sp>
            <p:sp>
              <p:nvSpPr>
                <p:cNvPr id="118" name="Rectangle 30"/>
                <p:cNvSpPr>
                  <a:spLocks noChangeArrowheads="1"/>
                </p:cNvSpPr>
                <p:nvPr/>
              </p:nvSpPr>
              <p:spPr bwMode="auto">
                <a:xfrm>
                  <a:off x="3850" y="1599"/>
                  <a:ext cx="338" cy="21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</a:pPr>
                  <a:r>
                    <a:rPr lang="en-US" sz="1600" b="1">
                      <a:latin typeface="I Helvetica Oblique" charset="0"/>
                    </a:rPr>
                    <a:t>p</a:t>
                  </a:r>
                  <a:r>
                    <a:rPr lang="en-US" sz="1600" b="1" baseline="-25000">
                      <a:latin typeface="I Helvetica Oblique" charset="0"/>
                    </a:rPr>
                    <a:t>3/2</a:t>
                  </a:r>
                </a:p>
              </p:txBody>
            </p:sp>
            <p:sp>
              <p:nvSpPr>
                <p:cNvPr id="119" name="Rectangle 31"/>
                <p:cNvSpPr>
                  <a:spLocks noChangeArrowheads="1"/>
                </p:cNvSpPr>
                <p:nvPr/>
              </p:nvSpPr>
              <p:spPr bwMode="auto">
                <a:xfrm>
                  <a:off x="3840" y="1483"/>
                  <a:ext cx="339" cy="21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pPr eaLnBrk="0" hangingPunct="0">
                    <a:spcBef>
                      <a:spcPct val="0"/>
                    </a:spcBef>
                  </a:pPr>
                  <a:r>
                    <a:rPr lang="en-US" sz="1600" b="1">
                      <a:latin typeface="I Helvetica Oblique" charset="0"/>
                    </a:rPr>
                    <a:t>p</a:t>
                  </a:r>
                  <a:r>
                    <a:rPr lang="en-US" sz="1600" b="1" baseline="-25000">
                      <a:latin typeface="I Helvetica Oblique" charset="0"/>
                    </a:rPr>
                    <a:t>1/2</a:t>
                  </a:r>
                </a:p>
              </p:txBody>
            </p:sp>
          </p:grpSp>
        </p:grpSp>
        <p:sp>
          <p:nvSpPr>
            <p:cNvPr id="11" name="Oval 32"/>
            <p:cNvSpPr>
              <a:spLocks noChangeArrowheads="1"/>
            </p:cNvSpPr>
            <p:nvPr/>
          </p:nvSpPr>
          <p:spPr bwMode="auto">
            <a:xfrm>
              <a:off x="2858" y="1713"/>
              <a:ext cx="294" cy="264"/>
            </a:xfrm>
            <a:prstGeom prst="ellipse">
              <a:avLst/>
            </a:prstGeom>
            <a:solidFill>
              <a:srgbClr val="FDE3BA"/>
            </a:solidFill>
            <a:ln w="12700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73025" tIns="36513" rIns="73025" bIns="36513">
              <a:spAutoFit/>
            </a:bodyPr>
            <a:lstStyle/>
            <a:p>
              <a:pPr defTabSz="585788" eaLnBrk="0" hangingPunct="0">
                <a:spcBef>
                  <a:spcPct val="0"/>
                </a:spcBef>
                <a:defRPr/>
              </a:pPr>
              <a:r>
                <a:rPr lang="en-US" sz="1600" b="1">
                  <a:latin typeface="I Palatino Italic" charset="0"/>
                  <a:ea typeface="+mn-ea"/>
                </a:rPr>
                <a:t>82</a:t>
              </a:r>
            </a:p>
          </p:txBody>
        </p:sp>
        <p:sp>
          <p:nvSpPr>
            <p:cNvPr id="12" name="Line 33"/>
            <p:cNvSpPr>
              <a:spLocks noChangeShapeType="1"/>
            </p:cNvSpPr>
            <p:nvPr/>
          </p:nvSpPr>
          <p:spPr bwMode="auto">
            <a:xfrm>
              <a:off x="1898" y="2666"/>
              <a:ext cx="467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34"/>
            <p:cNvSpPr>
              <a:spLocks noChangeArrowheads="1"/>
            </p:cNvSpPr>
            <p:nvPr/>
          </p:nvSpPr>
          <p:spPr bwMode="auto">
            <a:xfrm>
              <a:off x="2040" y="2592"/>
              <a:ext cx="167" cy="159"/>
            </a:xfrm>
            <a:prstGeom prst="rect">
              <a:avLst/>
            </a:prstGeom>
            <a:solidFill>
              <a:srgbClr val="FCFEB9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35"/>
            <p:cNvSpPr>
              <a:spLocks noChangeArrowheads="1"/>
            </p:cNvSpPr>
            <p:nvPr/>
          </p:nvSpPr>
          <p:spPr bwMode="auto">
            <a:xfrm>
              <a:off x="1946" y="2577"/>
              <a:ext cx="340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b="1">
                  <a:latin typeface="I Helvetica Oblique" charset="0"/>
                </a:rPr>
                <a:t>1g</a:t>
              </a:r>
            </a:p>
          </p:txBody>
        </p:sp>
        <p:sp>
          <p:nvSpPr>
            <p:cNvPr id="15" name="Line 36"/>
            <p:cNvSpPr>
              <a:spLocks noChangeShapeType="1"/>
            </p:cNvSpPr>
            <p:nvPr/>
          </p:nvSpPr>
          <p:spPr bwMode="auto">
            <a:xfrm>
              <a:off x="1493" y="2507"/>
              <a:ext cx="365" cy="166"/>
            </a:xfrm>
            <a:prstGeom prst="line">
              <a:avLst/>
            </a:prstGeom>
            <a:noFill/>
            <a:ln w="12700">
              <a:solidFill>
                <a:srgbClr val="FDA4B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7"/>
            <p:cNvSpPr>
              <a:spLocks noChangeShapeType="1"/>
            </p:cNvSpPr>
            <p:nvPr/>
          </p:nvSpPr>
          <p:spPr bwMode="auto">
            <a:xfrm flipV="1">
              <a:off x="1509" y="2315"/>
              <a:ext cx="358" cy="179"/>
            </a:xfrm>
            <a:prstGeom prst="line">
              <a:avLst/>
            </a:prstGeom>
            <a:noFill/>
            <a:ln w="12700">
              <a:solidFill>
                <a:srgbClr val="FDA4B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38"/>
            <p:cNvSpPr>
              <a:spLocks noChangeShapeType="1"/>
            </p:cNvSpPr>
            <p:nvPr/>
          </p:nvSpPr>
          <p:spPr bwMode="auto">
            <a:xfrm flipV="1">
              <a:off x="1501" y="2204"/>
              <a:ext cx="365" cy="290"/>
            </a:xfrm>
            <a:prstGeom prst="line">
              <a:avLst/>
            </a:prstGeom>
            <a:noFill/>
            <a:ln w="12700">
              <a:solidFill>
                <a:srgbClr val="FDA4B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39"/>
            <p:cNvSpPr>
              <a:spLocks noChangeShapeType="1"/>
            </p:cNvSpPr>
            <p:nvPr/>
          </p:nvSpPr>
          <p:spPr bwMode="auto">
            <a:xfrm>
              <a:off x="1493" y="2506"/>
              <a:ext cx="358" cy="160"/>
            </a:xfrm>
            <a:prstGeom prst="line">
              <a:avLst/>
            </a:prstGeom>
            <a:noFill/>
            <a:ln w="12700">
              <a:solidFill>
                <a:srgbClr val="FDA4B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40"/>
            <p:cNvSpPr>
              <a:spLocks noChangeShapeType="1"/>
            </p:cNvSpPr>
            <p:nvPr/>
          </p:nvSpPr>
          <p:spPr bwMode="auto">
            <a:xfrm>
              <a:off x="2390" y="2686"/>
              <a:ext cx="350" cy="359"/>
            </a:xfrm>
            <a:prstGeom prst="line">
              <a:avLst/>
            </a:prstGeom>
            <a:noFill/>
            <a:ln w="12700">
              <a:solidFill>
                <a:srgbClr val="00279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41"/>
            <p:cNvSpPr>
              <a:spLocks noChangeShapeType="1"/>
            </p:cNvSpPr>
            <p:nvPr/>
          </p:nvSpPr>
          <p:spPr bwMode="auto">
            <a:xfrm flipV="1">
              <a:off x="2406" y="2348"/>
              <a:ext cx="350" cy="318"/>
            </a:xfrm>
            <a:prstGeom prst="line">
              <a:avLst/>
            </a:prstGeom>
            <a:noFill/>
            <a:ln w="12700">
              <a:solidFill>
                <a:srgbClr val="00279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42"/>
            <p:cNvSpPr>
              <a:spLocks noChangeShapeType="1"/>
            </p:cNvSpPr>
            <p:nvPr/>
          </p:nvSpPr>
          <p:spPr bwMode="auto">
            <a:xfrm>
              <a:off x="2414" y="2320"/>
              <a:ext cx="335" cy="14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43"/>
            <p:cNvSpPr>
              <a:spLocks noChangeShapeType="1"/>
            </p:cNvSpPr>
            <p:nvPr/>
          </p:nvSpPr>
          <p:spPr bwMode="auto">
            <a:xfrm flipV="1">
              <a:off x="2422" y="2108"/>
              <a:ext cx="321" cy="193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44"/>
            <p:cNvSpPr>
              <a:spLocks noChangeShapeType="1"/>
            </p:cNvSpPr>
            <p:nvPr/>
          </p:nvSpPr>
          <p:spPr bwMode="auto">
            <a:xfrm>
              <a:off x="2414" y="2182"/>
              <a:ext cx="321" cy="1"/>
            </a:xfrm>
            <a:prstGeom prst="line">
              <a:avLst/>
            </a:prstGeom>
            <a:noFill/>
            <a:ln w="12700">
              <a:solidFill>
                <a:srgbClr val="C1CE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45"/>
            <p:cNvSpPr>
              <a:spLocks noChangeShapeType="1"/>
            </p:cNvSpPr>
            <p:nvPr/>
          </p:nvSpPr>
          <p:spPr bwMode="auto">
            <a:xfrm>
              <a:off x="1485" y="1655"/>
              <a:ext cx="372" cy="200"/>
            </a:xfrm>
            <a:prstGeom prst="line">
              <a:avLst/>
            </a:prstGeom>
            <a:noFill/>
            <a:ln w="12700">
              <a:solidFill>
                <a:srgbClr val="FDA4B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46"/>
            <p:cNvSpPr>
              <a:spLocks noChangeShapeType="1"/>
            </p:cNvSpPr>
            <p:nvPr/>
          </p:nvSpPr>
          <p:spPr bwMode="auto">
            <a:xfrm flipV="1">
              <a:off x="1509" y="1509"/>
              <a:ext cx="358" cy="137"/>
            </a:xfrm>
            <a:prstGeom prst="line">
              <a:avLst/>
            </a:prstGeom>
            <a:noFill/>
            <a:ln w="12700">
              <a:solidFill>
                <a:srgbClr val="FDA4B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47"/>
            <p:cNvSpPr>
              <a:spLocks noChangeShapeType="1"/>
            </p:cNvSpPr>
            <p:nvPr/>
          </p:nvSpPr>
          <p:spPr bwMode="auto">
            <a:xfrm flipV="1">
              <a:off x="1485" y="1349"/>
              <a:ext cx="387" cy="290"/>
            </a:xfrm>
            <a:prstGeom prst="line">
              <a:avLst/>
            </a:prstGeom>
            <a:noFill/>
            <a:ln w="12700">
              <a:solidFill>
                <a:srgbClr val="FDA4B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48"/>
            <p:cNvSpPr>
              <a:spLocks noChangeShapeType="1"/>
            </p:cNvSpPr>
            <p:nvPr/>
          </p:nvSpPr>
          <p:spPr bwMode="auto">
            <a:xfrm>
              <a:off x="2398" y="1876"/>
              <a:ext cx="350" cy="269"/>
            </a:xfrm>
            <a:prstGeom prst="line">
              <a:avLst/>
            </a:prstGeom>
            <a:noFill/>
            <a:ln w="12700">
              <a:solidFill>
                <a:srgbClr val="00279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49"/>
            <p:cNvSpPr>
              <a:spLocks noChangeShapeType="1"/>
            </p:cNvSpPr>
            <p:nvPr/>
          </p:nvSpPr>
          <p:spPr bwMode="auto">
            <a:xfrm flipV="1">
              <a:off x="2406" y="1565"/>
              <a:ext cx="350" cy="297"/>
            </a:xfrm>
            <a:prstGeom prst="line">
              <a:avLst/>
            </a:prstGeom>
            <a:noFill/>
            <a:ln w="12700">
              <a:solidFill>
                <a:srgbClr val="00279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50"/>
            <p:cNvSpPr>
              <a:spLocks noChangeShapeType="1"/>
            </p:cNvSpPr>
            <p:nvPr/>
          </p:nvSpPr>
          <p:spPr bwMode="auto">
            <a:xfrm>
              <a:off x="2398" y="1505"/>
              <a:ext cx="350" cy="97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51"/>
            <p:cNvSpPr>
              <a:spLocks noChangeShapeType="1"/>
            </p:cNvSpPr>
            <p:nvPr/>
          </p:nvSpPr>
          <p:spPr bwMode="auto">
            <a:xfrm>
              <a:off x="2422" y="1347"/>
              <a:ext cx="321" cy="76"/>
            </a:xfrm>
            <a:prstGeom prst="line">
              <a:avLst/>
            </a:prstGeom>
            <a:noFill/>
            <a:ln w="12700">
              <a:solidFill>
                <a:srgbClr val="C1CE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52"/>
            <p:cNvSpPr>
              <a:spLocks noChangeShapeType="1"/>
            </p:cNvSpPr>
            <p:nvPr/>
          </p:nvSpPr>
          <p:spPr bwMode="auto">
            <a:xfrm flipV="1">
              <a:off x="2406" y="1262"/>
              <a:ext cx="335" cy="228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53"/>
            <p:cNvSpPr>
              <a:spLocks noChangeShapeType="1"/>
            </p:cNvSpPr>
            <p:nvPr/>
          </p:nvSpPr>
          <p:spPr bwMode="auto">
            <a:xfrm flipV="1">
              <a:off x="2406" y="1203"/>
              <a:ext cx="321" cy="131"/>
            </a:xfrm>
            <a:prstGeom prst="line">
              <a:avLst/>
            </a:prstGeom>
            <a:noFill/>
            <a:ln w="12700">
              <a:solidFill>
                <a:srgbClr val="C1CE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54"/>
            <p:cNvSpPr>
              <a:spLocks noChangeShapeType="1"/>
            </p:cNvSpPr>
            <p:nvPr/>
          </p:nvSpPr>
          <p:spPr bwMode="auto">
            <a:xfrm>
              <a:off x="985" y="2494"/>
              <a:ext cx="467" cy="1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55"/>
            <p:cNvSpPr>
              <a:spLocks noChangeShapeType="1"/>
            </p:cNvSpPr>
            <p:nvPr/>
          </p:nvSpPr>
          <p:spPr bwMode="auto">
            <a:xfrm>
              <a:off x="1898" y="2186"/>
              <a:ext cx="467" cy="1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56"/>
            <p:cNvSpPr>
              <a:spLocks noChangeShapeType="1"/>
            </p:cNvSpPr>
            <p:nvPr/>
          </p:nvSpPr>
          <p:spPr bwMode="auto">
            <a:xfrm>
              <a:off x="1898" y="2308"/>
              <a:ext cx="467" cy="1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57"/>
            <p:cNvSpPr>
              <a:spLocks noChangeShapeType="1"/>
            </p:cNvSpPr>
            <p:nvPr/>
          </p:nvSpPr>
          <p:spPr bwMode="auto">
            <a:xfrm>
              <a:off x="2779" y="3045"/>
              <a:ext cx="467" cy="1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58"/>
            <p:cNvSpPr>
              <a:spLocks noChangeShapeType="1"/>
            </p:cNvSpPr>
            <p:nvPr/>
          </p:nvSpPr>
          <p:spPr bwMode="auto">
            <a:xfrm>
              <a:off x="2779" y="2331"/>
              <a:ext cx="467" cy="1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59"/>
            <p:cNvSpPr>
              <a:spLocks noChangeShapeType="1"/>
            </p:cNvSpPr>
            <p:nvPr/>
          </p:nvSpPr>
          <p:spPr bwMode="auto">
            <a:xfrm>
              <a:off x="2779" y="2096"/>
              <a:ext cx="467" cy="1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60"/>
            <p:cNvSpPr>
              <a:spLocks noChangeShapeType="1"/>
            </p:cNvSpPr>
            <p:nvPr/>
          </p:nvSpPr>
          <p:spPr bwMode="auto">
            <a:xfrm>
              <a:off x="2779" y="2174"/>
              <a:ext cx="467" cy="1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61"/>
            <p:cNvSpPr>
              <a:spLocks noChangeShapeType="1"/>
            </p:cNvSpPr>
            <p:nvPr/>
          </p:nvSpPr>
          <p:spPr bwMode="auto">
            <a:xfrm>
              <a:off x="2775" y="1356"/>
              <a:ext cx="467" cy="1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62"/>
            <p:cNvSpPr>
              <a:spLocks noChangeShapeType="1"/>
            </p:cNvSpPr>
            <p:nvPr/>
          </p:nvSpPr>
          <p:spPr bwMode="auto">
            <a:xfrm>
              <a:off x="2779" y="2457"/>
              <a:ext cx="467" cy="1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63"/>
            <p:cNvSpPr>
              <a:spLocks noChangeShapeType="1"/>
            </p:cNvSpPr>
            <p:nvPr/>
          </p:nvSpPr>
          <p:spPr bwMode="auto">
            <a:xfrm>
              <a:off x="985" y="1646"/>
              <a:ext cx="467" cy="1"/>
            </a:xfrm>
            <a:prstGeom prst="line">
              <a:avLst/>
            </a:prstGeom>
            <a:noFill/>
            <a:ln w="50800">
              <a:solidFill>
                <a:srgbClr val="60C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64"/>
            <p:cNvSpPr>
              <a:spLocks noChangeShapeType="1"/>
            </p:cNvSpPr>
            <p:nvPr/>
          </p:nvSpPr>
          <p:spPr bwMode="auto">
            <a:xfrm>
              <a:off x="1898" y="1330"/>
              <a:ext cx="467" cy="1"/>
            </a:xfrm>
            <a:prstGeom prst="line">
              <a:avLst/>
            </a:prstGeom>
            <a:noFill/>
            <a:ln w="50800">
              <a:solidFill>
                <a:srgbClr val="60C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65"/>
            <p:cNvSpPr>
              <a:spLocks noChangeShapeType="1"/>
            </p:cNvSpPr>
            <p:nvPr/>
          </p:nvSpPr>
          <p:spPr bwMode="auto">
            <a:xfrm>
              <a:off x="1898" y="1866"/>
              <a:ext cx="467" cy="1"/>
            </a:xfrm>
            <a:prstGeom prst="line">
              <a:avLst/>
            </a:prstGeom>
            <a:noFill/>
            <a:ln w="50800">
              <a:solidFill>
                <a:srgbClr val="60C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66"/>
            <p:cNvSpPr>
              <a:spLocks noChangeShapeType="1"/>
            </p:cNvSpPr>
            <p:nvPr/>
          </p:nvSpPr>
          <p:spPr bwMode="auto">
            <a:xfrm>
              <a:off x="1898" y="1494"/>
              <a:ext cx="467" cy="1"/>
            </a:xfrm>
            <a:prstGeom prst="line">
              <a:avLst/>
            </a:prstGeom>
            <a:noFill/>
            <a:ln w="50800">
              <a:solidFill>
                <a:srgbClr val="60C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67"/>
            <p:cNvSpPr>
              <a:spLocks noChangeShapeType="1"/>
            </p:cNvSpPr>
            <p:nvPr/>
          </p:nvSpPr>
          <p:spPr bwMode="auto">
            <a:xfrm>
              <a:off x="2779" y="1605"/>
              <a:ext cx="467" cy="1"/>
            </a:xfrm>
            <a:prstGeom prst="line">
              <a:avLst/>
            </a:prstGeom>
            <a:noFill/>
            <a:ln w="50800">
              <a:solidFill>
                <a:srgbClr val="60C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68"/>
            <p:cNvSpPr>
              <a:spLocks noChangeShapeType="1"/>
            </p:cNvSpPr>
            <p:nvPr/>
          </p:nvSpPr>
          <p:spPr bwMode="auto">
            <a:xfrm>
              <a:off x="2771" y="1252"/>
              <a:ext cx="467" cy="1"/>
            </a:xfrm>
            <a:prstGeom prst="line">
              <a:avLst/>
            </a:prstGeom>
            <a:noFill/>
            <a:ln w="50800">
              <a:solidFill>
                <a:srgbClr val="60C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69"/>
            <p:cNvSpPr>
              <a:spLocks noChangeShapeType="1"/>
            </p:cNvSpPr>
            <p:nvPr/>
          </p:nvSpPr>
          <p:spPr bwMode="auto">
            <a:xfrm>
              <a:off x="2759" y="1189"/>
              <a:ext cx="468" cy="1"/>
            </a:xfrm>
            <a:prstGeom prst="line">
              <a:avLst/>
            </a:prstGeom>
            <a:noFill/>
            <a:ln w="50800">
              <a:solidFill>
                <a:srgbClr val="60C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70"/>
            <p:cNvSpPr>
              <a:spLocks noChangeShapeType="1"/>
            </p:cNvSpPr>
            <p:nvPr/>
          </p:nvSpPr>
          <p:spPr bwMode="auto">
            <a:xfrm>
              <a:off x="2779" y="1427"/>
              <a:ext cx="467" cy="1"/>
            </a:xfrm>
            <a:prstGeom prst="line">
              <a:avLst/>
            </a:prstGeom>
            <a:noFill/>
            <a:ln w="50800">
              <a:solidFill>
                <a:srgbClr val="60C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71"/>
            <p:cNvSpPr>
              <a:spLocks noChangeShapeType="1"/>
            </p:cNvSpPr>
            <p:nvPr/>
          </p:nvSpPr>
          <p:spPr bwMode="auto">
            <a:xfrm>
              <a:off x="2779" y="2141"/>
              <a:ext cx="467" cy="1"/>
            </a:xfrm>
            <a:prstGeom prst="line">
              <a:avLst/>
            </a:prstGeom>
            <a:noFill/>
            <a:ln w="50800">
              <a:solidFill>
                <a:srgbClr val="60C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Rectangle 72"/>
            <p:cNvSpPr>
              <a:spLocks noChangeArrowheads="1"/>
            </p:cNvSpPr>
            <p:nvPr/>
          </p:nvSpPr>
          <p:spPr bwMode="auto">
            <a:xfrm>
              <a:off x="1014" y="1713"/>
              <a:ext cx="407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sz="2000" b="1" dirty="0">
                  <a:latin typeface="Arial" pitchFamily="34" charset="0"/>
                </a:rPr>
                <a:t>V</a:t>
              </a:r>
              <a:r>
                <a:rPr lang="en-US" sz="2000" b="1" dirty="0" smtClean="0">
                  <a:latin typeface="Arial" pitchFamily="34" charset="0"/>
                </a:rPr>
                <a:t>=</a:t>
              </a:r>
              <a:r>
                <a:rPr lang="en-US" sz="2000" b="1" dirty="0">
                  <a:latin typeface="Arial" pitchFamily="34" charset="0"/>
                </a:rPr>
                <a:t>5</a:t>
              </a:r>
            </a:p>
          </p:txBody>
        </p:sp>
        <p:sp>
          <p:nvSpPr>
            <p:cNvPr id="52" name="Rectangle 73"/>
            <p:cNvSpPr>
              <a:spLocks noChangeArrowheads="1"/>
            </p:cNvSpPr>
            <p:nvPr/>
          </p:nvSpPr>
          <p:spPr bwMode="auto">
            <a:xfrm>
              <a:off x="1014" y="2517"/>
              <a:ext cx="407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sz="2000" b="1" dirty="0">
                  <a:latin typeface="Arial" pitchFamily="34" charset="0"/>
                </a:rPr>
                <a:t>V</a:t>
              </a:r>
              <a:r>
                <a:rPr lang="en-US" sz="2000" b="1" dirty="0" smtClean="0">
                  <a:latin typeface="Arial" pitchFamily="34" charset="0"/>
                </a:rPr>
                <a:t>=</a:t>
              </a:r>
              <a:r>
                <a:rPr lang="en-US" sz="2000" b="1" dirty="0">
                  <a:latin typeface="Arial" pitchFamily="34" charset="0"/>
                </a:rPr>
                <a:t>4</a:t>
              </a:r>
            </a:p>
          </p:txBody>
        </p:sp>
        <p:sp>
          <p:nvSpPr>
            <p:cNvPr id="53" name="Rectangle 74"/>
            <p:cNvSpPr>
              <a:spLocks noChangeArrowheads="1"/>
            </p:cNvSpPr>
            <p:nvPr/>
          </p:nvSpPr>
          <p:spPr bwMode="auto">
            <a:xfrm>
              <a:off x="2040" y="2294"/>
              <a:ext cx="167" cy="159"/>
            </a:xfrm>
            <a:prstGeom prst="rect">
              <a:avLst/>
            </a:prstGeom>
            <a:solidFill>
              <a:srgbClr val="FCFEB9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75"/>
            <p:cNvSpPr>
              <a:spLocks noChangeArrowheads="1"/>
            </p:cNvSpPr>
            <p:nvPr/>
          </p:nvSpPr>
          <p:spPr bwMode="auto">
            <a:xfrm>
              <a:off x="1946" y="2268"/>
              <a:ext cx="340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b="1">
                  <a:latin typeface="I Helvetica Oblique" charset="0"/>
                </a:rPr>
                <a:t>2d</a:t>
              </a:r>
            </a:p>
          </p:txBody>
        </p:sp>
        <p:sp>
          <p:nvSpPr>
            <p:cNvPr id="55" name="Rectangle 76"/>
            <p:cNvSpPr>
              <a:spLocks noChangeArrowheads="1"/>
            </p:cNvSpPr>
            <p:nvPr/>
          </p:nvSpPr>
          <p:spPr bwMode="auto">
            <a:xfrm>
              <a:off x="2040" y="2086"/>
              <a:ext cx="167" cy="159"/>
            </a:xfrm>
            <a:prstGeom prst="rect">
              <a:avLst/>
            </a:prstGeom>
            <a:solidFill>
              <a:srgbClr val="FCFEB9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77"/>
            <p:cNvSpPr>
              <a:spLocks noChangeArrowheads="1"/>
            </p:cNvSpPr>
            <p:nvPr/>
          </p:nvSpPr>
          <p:spPr bwMode="auto">
            <a:xfrm>
              <a:off x="1946" y="2060"/>
              <a:ext cx="340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b="1">
                  <a:latin typeface="I Helvetica Oblique" charset="0"/>
                </a:rPr>
                <a:t>3s</a:t>
              </a:r>
            </a:p>
          </p:txBody>
        </p:sp>
        <p:sp>
          <p:nvSpPr>
            <p:cNvPr id="57" name="Rectangle 78"/>
            <p:cNvSpPr>
              <a:spLocks noChangeArrowheads="1"/>
            </p:cNvSpPr>
            <p:nvPr/>
          </p:nvSpPr>
          <p:spPr bwMode="auto">
            <a:xfrm>
              <a:off x="2040" y="1788"/>
              <a:ext cx="167" cy="160"/>
            </a:xfrm>
            <a:prstGeom prst="rect">
              <a:avLst/>
            </a:prstGeom>
            <a:solidFill>
              <a:srgbClr val="FCFEB9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Rectangle 79"/>
            <p:cNvSpPr>
              <a:spLocks noChangeArrowheads="1"/>
            </p:cNvSpPr>
            <p:nvPr/>
          </p:nvSpPr>
          <p:spPr bwMode="auto">
            <a:xfrm>
              <a:off x="1946" y="1762"/>
              <a:ext cx="340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b="1">
                  <a:latin typeface="I Helvetica Oblique" charset="0"/>
                </a:rPr>
                <a:t>1h</a:t>
              </a:r>
            </a:p>
          </p:txBody>
        </p:sp>
        <p:sp>
          <p:nvSpPr>
            <p:cNvPr id="59" name="Rectangle 80"/>
            <p:cNvSpPr>
              <a:spLocks noChangeArrowheads="1"/>
            </p:cNvSpPr>
            <p:nvPr/>
          </p:nvSpPr>
          <p:spPr bwMode="auto">
            <a:xfrm>
              <a:off x="2040" y="1431"/>
              <a:ext cx="167" cy="159"/>
            </a:xfrm>
            <a:prstGeom prst="rect">
              <a:avLst/>
            </a:prstGeom>
            <a:solidFill>
              <a:srgbClr val="FCFEB9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81"/>
            <p:cNvSpPr>
              <a:spLocks noChangeArrowheads="1"/>
            </p:cNvSpPr>
            <p:nvPr/>
          </p:nvSpPr>
          <p:spPr bwMode="auto">
            <a:xfrm>
              <a:off x="1946" y="1405"/>
              <a:ext cx="340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b="1">
                  <a:latin typeface="I Helvetica Oblique" charset="0"/>
                </a:rPr>
                <a:t>2f</a:t>
              </a:r>
            </a:p>
          </p:txBody>
        </p:sp>
        <p:sp>
          <p:nvSpPr>
            <p:cNvPr id="61" name="Rectangle 82"/>
            <p:cNvSpPr>
              <a:spLocks noChangeArrowheads="1"/>
            </p:cNvSpPr>
            <p:nvPr/>
          </p:nvSpPr>
          <p:spPr bwMode="auto">
            <a:xfrm>
              <a:off x="2040" y="1230"/>
              <a:ext cx="167" cy="159"/>
            </a:xfrm>
            <a:prstGeom prst="rect">
              <a:avLst/>
            </a:prstGeom>
            <a:solidFill>
              <a:srgbClr val="FCFEB9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Rectangle 83"/>
            <p:cNvSpPr>
              <a:spLocks noChangeArrowheads="1"/>
            </p:cNvSpPr>
            <p:nvPr/>
          </p:nvSpPr>
          <p:spPr bwMode="auto">
            <a:xfrm>
              <a:off x="1946" y="1203"/>
              <a:ext cx="340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b="1">
                  <a:latin typeface="I Helvetica Oblique" charset="0"/>
                </a:rPr>
                <a:t>3p</a:t>
              </a:r>
            </a:p>
          </p:txBody>
        </p:sp>
        <p:sp>
          <p:nvSpPr>
            <p:cNvPr id="63" name="Rectangle 84"/>
            <p:cNvSpPr>
              <a:spLocks noChangeArrowheads="1"/>
            </p:cNvSpPr>
            <p:nvPr/>
          </p:nvSpPr>
          <p:spPr bwMode="auto">
            <a:xfrm>
              <a:off x="3341" y="2943"/>
              <a:ext cx="339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1">
                  <a:solidFill>
                    <a:srgbClr val="618FFD"/>
                  </a:solidFill>
                  <a:latin typeface="I Helvetica Oblique" charset="0"/>
                </a:rPr>
                <a:t>g</a:t>
              </a:r>
              <a:r>
                <a:rPr lang="en-US" sz="1600" b="1" baseline="-25000">
                  <a:solidFill>
                    <a:srgbClr val="618FFD"/>
                  </a:solidFill>
                  <a:latin typeface="I Helvetica Oblique" charset="0"/>
                </a:rPr>
                <a:t>9/2</a:t>
              </a:r>
            </a:p>
          </p:txBody>
        </p:sp>
        <p:sp>
          <p:nvSpPr>
            <p:cNvPr id="64" name="Rectangle 85"/>
            <p:cNvSpPr>
              <a:spLocks noChangeArrowheads="1"/>
            </p:cNvSpPr>
            <p:nvPr/>
          </p:nvSpPr>
          <p:spPr bwMode="auto">
            <a:xfrm>
              <a:off x="3341" y="2331"/>
              <a:ext cx="339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1">
                  <a:latin typeface="I Helvetica Oblique" charset="0"/>
                </a:rPr>
                <a:t>g</a:t>
              </a:r>
              <a:r>
                <a:rPr lang="en-US" sz="1600" b="1" baseline="-25000">
                  <a:latin typeface="I Helvetica Oblique" charset="0"/>
                </a:rPr>
                <a:t>7/2</a:t>
              </a:r>
            </a:p>
          </p:txBody>
        </p:sp>
        <p:sp>
          <p:nvSpPr>
            <p:cNvPr id="65" name="Rectangle 86"/>
            <p:cNvSpPr>
              <a:spLocks noChangeArrowheads="1"/>
            </p:cNvSpPr>
            <p:nvPr/>
          </p:nvSpPr>
          <p:spPr bwMode="auto">
            <a:xfrm>
              <a:off x="3341" y="2475"/>
              <a:ext cx="339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1">
                  <a:latin typeface="I Helvetica Oblique" charset="0"/>
                </a:rPr>
                <a:t>d</a:t>
              </a:r>
              <a:r>
                <a:rPr lang="en-US" sz="1600" b="1" baseline="-25000">
                  <a:latin typeface="I Helvetica Oblique" charset="0"/>
                </a:rPr>
                <a:t>5/2</a:t>
              </a:r>
            </a:p>
          </p:txBody>
        </p:sp>
        <p:sp>
          <p:nvSpPr>
            <p:cNvPr id="66" name="Rectangle 87"/>
            <p:cNvSpPr>
              <a:spLocks noChangeArrowheads="1"/>
            </p:cNvSpPr>
            <p:nvPr/>
          </p:nvSpPr>
          <p:spPr bwMode="auto">
            <a:xfrm>
              <a:off x="3341" y="1927"/>
              <a:ext cx="339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1">
                  <a:latin typeface="I Helvetica Oblique" charset="0"/>
                </a:rPr>
                <a:t>d</a:t>
              </a:r>
              <a:r>
                <a:rPr lang="en-US" sz="1600" b="1" baseline="-25000">
                  <a:latin typeface="I Helvetica Oblique" charset="0"/>
                </a:rPr>
                <a:t>3/2</a:t>
              </a:r>
            </a:p>
          </p:txBody>
        </p:sp>
        <p:sp>
          <p:nvSpPr>
            <p:cNvPr id="67" name="Rectangle 88"/>
            <p:cNvSpPr>
              <a:spLocks noChangeArrowheads="1"/>
            </p:cNvSpPr>
            <p:nvPr/>
          </p:nvSpPr>
          <p:spPr bwMode="auto">
            <a:xfrm>
              <a:off x="3341" y="2196"/>
              <a:ext cx="339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1">
                  <a:latin typeface="I Helvetica Oblique" charset="0"/>
                </a:rPr>
                <a:t>s</a:t>
              </a:r>
              <a:r>
                <a:rPr lang="en-US" sz="1600" b="1" baseline="-25000">
                  <a:latin typeface="I Helvetica Oblique" charset="0"/>
                </a:rPr>
                <a:t>1/2</a:t>
              </a:r>
            </a:p>
          </p:txBody>
        </p:sp>
        <p:sp>
          <p:nvSpPr>
            <p:cNvPr id="68" name="Rectangle 89"/>
            <p:cNvSpPr>
              <a:spLocks noChangeArrowheads="1"/>
            </p:cNvSpPr>
            <p:nvPr/>
          </p:nvSpPr>
          <p:spPr bwMode="auto">
            <a:xfrm>
              <a:off x="3360" y="1344"/>
              <a:ext cx="339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1">
                  <a:latin typeface="I Helvetica Oblique" charset="0"/>
                </a:rPr>
                <a:t>p</a:t>
              </a:r>
              <a:r>
                <a:rPr lang="en-US" sz="1600" b="1" baseline="-25000">
                  <a:latin typeface="I Helvetica Oblique" charset="0"/>
                </a:rPr>
                <a:t>3/2</a:t>
              </a:r>
            </a:p>
          </p:txBody>
        </p:sp>
        <p:sp>
          <p:nvSpPr>
            <p:cNvPr id="69" name="Rectangle 90"/>
            <p:cNvSpPr>
              <a:spLocks noChangeArrowheads="1"/>
            </p:cNvSpPr>
            <p:nvPr/>
          </p:nvSpPr>
          <p:spPr bwMode="auto">
            <a:xfrm>
              <a:off x="3312" y="1488"/>
              <a:ext cx="339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1">
                  <a:latin typeface="I Helvetica Oblique" charset="0"/>
                </a:rPr>
                <a:t>h</a:t>
              </a:r>
              <a:r>
                <a:rPr lang="en-US" sz="1600" b="1" baseline="-25000">
                  <a:latin typeface="I Helvetica Oblique" charset="0"/>
                </a:rPr>
                <a:t>9/2</a:t>
              </a:r>
            </a:p>
          </p:txBody>
        </p:sp>
        <p:sp>
          <p:nvSpPr>
            <p:cNvPr id="70" name="Rectangle 91"/>
            <p:cNvSpPr>
              <a:spLocks noChangeArrowheads="1"/>
            </p:cNvSpPr>
            <p:nvPr/>
          </p:nvSpPr>
          <p:spPr bwMode="auto">
            <a:xfrm>
              <a:off x="3360" y="960"/>
              <a:ext cx="339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1">
                  <a:latin typeface="I Helvetica Oblique" charset="0"/>
                </a:rPr>
                <a:t>p</a:t>
              </a:r>
              <a:r>
                <a:rPr lang="en-US" sz="1600" b="1" baseline="-25000">
                  <a:latin typeface="I Helvetica Oblique" charset="0"/>
                </a:rPr>
                <a:t>1/2</a:t>
              </a:r>
            </a:p>
          </p:txBody>
        </p:sp>
        <p:sp>
          <p:nvSpPr>
            <p:cNvPr id="71" name="Rectangle 92"/>
            <p:cNvSpPr>
              <a:spLocks noChangeArrowheads="1"/>
            </p:cNvSpPr>
            <p:nvPr/>
          </p:nvSpPr>
          <p:spPr bwMode="auto">
            <a:xfrm>
              <a:off x="3312" y="1200"/>
              <a:ext cx="339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1">
                  <a:solidFill>
                    <a:srgbClr val="618FFD"/>
                  </a:solidFill>
                  <a:latin typeface="I Helvetica Oblique" charset="0"/>
                </a:rPr>
                <a:t>i</a:t>
              </a:r>
              <a:r>
                <a:rPr lang="en-US" sz="1600" b="1" baseline="-25000">
                  <a:solidFill>
                    <a:srgbClr val="618FFD"/>
                  </a:solidFill>
                  <a:latin typeface="I Helvetica Oblique" charset="0"/>
                </a:rPr>
                <a:t>13/2</a:t>
              </a:r>
            </a:p>
          </p:txBody>
        </p:sp>
        <p:sp>
          <p:nvSpPr>
            <p:cNvPr id="72" name="Rectangle 93"/>
            <p:cNvSpPr>
              <a:spLocks noChangeArrowheads="1"/>
            </p:cNvSpPr>
            <p:nvPr/>
          </p:nvSpPr>
          <p:spPr bwMode="auto">
            <a:xfrm>
              <a:off x="3360" y="1104"/>
              <a:ext cx="339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1">
                  <a:latin typeface="I Helvetica Oblique" charset="0"/>
                </a:rPr>
                <a:t>f</a:t>
              </a:r>
              <a:r>
                <a:rPr lang="en-US" sz="1600" b="1" baseline="-25000">
                  <a:latin typeface="I Helvetica Oblique" charset="0"/>
                </a:rPr>
                <a:t>5/2</a:t>
              </a:r>
            </a:p>
          </p:txBody>
        </p:sp>
        <p:sp>
          <p:nvSpPr>
            <p:cNvPr id="73" name="Rectangle 94"/>
            <p:cNvSpPr>
              <a:spLocks noChangeArrowheads="1"/>
            </p:cNvSpPr>
            <p:nvPr/>
          </p:nvSpPr>
          <p:spPr bwMode="auto">
            <a:xfrm>
              <a:off x="3312" y="1632"/>
              <a:ext cx="339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1">
                  <a:latin typeface="I Helvetica Oblique" charset="0"/>
                </a:rPr>
                <a:t>f</a:t>
              </a:r>
              <a:r>
                <a:rPr lang="en-US" sz="1600" b="1" baseline="-25000">
                  <a:latin typeface="I Helvetica Oblique" charset="0"/>
                </a:rPr>
                <a:t>7/2</a:t>
              </a:r>
            </a:p>
          </p:txBody>
        </p:sp>
        <p:sp>
          <p:nvSpPr>
            <p:cNvPr id="74" name="Oval 95"/>
            <p:cNvSpPr>
              <a:spLocks noChangeArrowheads="1"/>
            </p:cNvSpPr>
            <p:nvPr/>
          </p:nvSpPr>
          <p:spPr bwMode="auto">
            <a:xfrm>
              <a:off x="2873" y="2651"/>
              <a:ext cx="294" cy="264"/>
            </a:xfrm>
            <a:prstGeom prst="ellipse">
              <a:avLst/>
            </a:prstGeom>
            <a:solidFill>
              <a:srgbClr val="FDE3BA"/>
            </a:solidFill>
            <a:ln w="12700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73025" tIns="36513" rIns="73025" bIns="36513">
              <a:spAutoFit/>
            </a:bodyPr>
            <a:lstStyle/>
            <a:p>
              <a:pPr defTabSz="585788" eaLnBrk="0" hangingPunct="0">
                <a:spcBef>
                  <a:spcPct val="0"/>
                </a:spcBef>
                <a:defRPr/>
              </a:pPr>
              <a:r>
                <a:rPr lang="en-US" sz="1600" b="1">
                  <a:latin typeface="I Palatino Italic" charset="0"/>
                  <a:ea typeface="+mn-ea"/>
                </a:rPr>
                <a:t>50</a:t>
              </a:r>
            </a:p>
          </p:txBody>
        </p:sp>
        <p:sp>
          <p:nvSpPr>
            <p:cNvPr id="75" name="Oval 96"/>
            <p:cNvSpPr>
              <a:spLocks noChangeArrowheads="1"/>
            </p:cNvSpPr>
            <p:nvPr/>
          </p:nvSpPr>
          <p:spPr bwMode="auto">
            <a:xfrm>
              <a:off x="2805" y="864"/>
              <a:ext cx="396" cy="264"/>
            </a:xfrm>
            <a:prstGeom prst="ellipse">
              <a:avLst/>
            </a:prstGeom>
            <a:solidFill>
              <a:srgbClr val="FDE3BA"/>
            </a:solidFill>
            <a:ln w="12700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73025" tIns="36513" rIns="73025" bIns="36513">
              <a:spAutoFit/>
            </a:bodyPr>
            <a:lstStyle/>
            <a:p>
              <a:pPr defTabSz="585788" eaLnBrk="0" hangingPunct="0">
                <a:spcBef>
                  <a:spcPct val="0"/>
                </a:spcBef>
                <a:defRPr/>
              </a:pPr>
              <a:r>
                <a:rPr lang="en-US" sz="1600" b="1">
                  <a:latin typeface="I Palatino Italic" charset="0"/>
                  <a:ea typeface="+mn-ea"/>
                </a:rPr>
                <a:t>126</a:t>
              </a:r>
            </a:p>
          </p:txBody>
        </p:sp>
        <p:sp>
          <p:nvSpPr>
            <p:cNvPr id="76" name="AutoShape 97"/>
            <p:cNvSpPr>
              <a:spLocks noChangeArrowheads="1"/>
            </p:cNvSpPr>
            <p:nvPr/>
          </p:nvSpPr>
          <p:spPr bwMode="auto">
            <a:xfrm rot="16200000">
              <a:off x="1006" y="2944"/>
              <a:ext cx="513" cy="797"/>
            </a:xfrm>
            <a:prstGeom prst="rightArrow">
              <a:avLst>
                <a:gd name="adj1" fmla="val 75000"/>
                <a:gd name="adj2" fmla="val 30306"/>
              </a:avLst>
            </a:prstGeom>
            <a:solidFill>
              <a:srgbClr val="E1FCE0"/>
            </a:solidFill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eaVert" wrap="none"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600" b="1">
                  <a:latin typeface="Book Antiqua" charset="0"/>
                  <a:ea typeface="+mn-ea"/>
                </a:rPr>
                <a:t>harmonic</a:t>
              </a:r>
            </a:p>
            <a:p>
              <a:pPr eaLnBrk="0" hangingPunct="0">
                <a:spcBef>
                  <a:spcPct val="0"/>
                </a:spcBef>
                <a:defRPr/>
              </a:pPr>
              <a:r>
                <a:rPr lang="en-US" sz="1600" b="1">
                  <a:latin typeface="Book Antiqua" charset="0"/>
                  <a:ea typeface="+mn-ea"/>
                </a:rPr>
                <a:t>oscillator</a:t>
              </a:r>
            </a:p>
          </p:txBody>
        </p:sp>
        <p:sp>
          <p:nvSpPr>
            <p:cNvPr id="77" name="AutoShape 98"/>
            <p:cNvSpPr>
              <a:spLocks noChangeArrowheads="1"/>
            </p:cNvSpPr>
            <p:nvPr/>
          </p:nvSpPr>
          <p:spPr bwMode="auto">
            <a:xfrm rot="16200000">
              <a:off x="1782" y="2959"/>
              <a:ext cx="743" cy="666"/>
            </a:xfrm>
            <a:prstGeom prst="rightArrow">
              <a:avLst>
                <a:gd name="adj1" fmla="val 75000"/>
                <a:gd name="adj2" fmla="val 33768"/>
              </a:avLst>
            </a:prstGeom>
            <a:solidFill>
              <a:srgbClr val="E1FCE0"/>
            </a:solidFill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eaVert" wrap="none"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1600" b="1" i="1" dirty="0" err="1">
                  <a:latin typeface="+mn-lt"/>
                </a:rPr>
                <a:t>l</a:t>
              </a:r>
              <a:r>
                <a:rPr lang="en-US" sz="1600" b="1" dirty="0" smtClean="0">
                  <a:latin typeface="CommercialScript BT" pitchFamily="66" charset="0"/>
                </a:rPr>
                <a:t> </a:t>
              </a:r>
              <a:r>
                <a:rPr lang="en-US" sz="1600" b="1" baseline="30000" dirty="0">
                  <a:latin typeface="Book Antiqua" pitchFamily="18" charset="0"/>
                </a:rPr>
                <a:t>2</a:t>
              </a:r>
            </a:p>
            <a:p>
              <a:pPr eaLnBrk="0" hangingPunct="0">
                <a:spcBef>
                  <a:spcPct val="0"/>
                </a:spcBef>
              </a:pPr>
              <a:r>
                <a:rPr lang="en-US" sz="1600" b="1" dirty="0">
                  <a:latin typeface="Book Antiqua" pitchFamily="18" charset="0"/>
                </a:rPr>
                <a:t>no spin</a:t>
              </a:r>
            </a:p>
            <a:p>
              <a:pPr eaLnBrk="0" hangingPunct="0">
                <a:spcBef>
                  <a:spcPct val="0"/>
                </a:spcBef>
              </a:pPr>
              <a:r>
                <a:rPr lang="en-US" sz="1600" b="1" dirty="0">
                  <a:latin typeface="Book Antiqua" pitchFamily="18" charset="0"/>
                </a:rPr>
                <a:t>orbit</a:t>
              </a:r>
              <a:endParaRPr lang="en-US" sz="1400" b="1" dirty="0">
                <a:solidFill>
                  <a:schemeClr val="hlink"/>
                </a:solidFill>
                <a:latin typeface="Book Antiqua" pitchFamily="18" charset="0"/>
              </a:endParaRPr>
            </a:p>
          </p:txBody>
        </p:sp>
        <p:sp>
          <p:nvSpPr>
            <p:cNvPr id="78" name="AutoShape 99"/>
            <p:cNvSpPr>
              <a:spLocks noChangeArrowheads="1"/>
            </p:cNvSpPr>
            <p:nvPr/>
          </p:nvSpPr>
          <p:spPr bwMode="auto">
            <a:xfrm rot="16200000">
              <a:off x="2650" y="2967"/>
              <a:ext cx="712" cy="852"/>
            </a:xfrm>
            <a:prstGeom prst="rightArrow">
              <a:avLst>
                <a:gd name="adj1" fmla="val 75000"/>
                <a:gd name="adj2" fmla="val 30306"/>
              </a:avLst>
            </a:prstGeom>
            <a:solidFill>
              <a:srgbClr val="E1FCE0"/>
            </a:solidFill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eaVert" wrap="none" lIns="90488" tIns="44450" rIns="90488" bIns="44450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600" b="1">
                  <a:latin typeface="Book Antiqua" charset="0"/>
                  <a:ea typeface="+mn-ea"/>
                </a:rPr>
                <a:t>near the</a:t>
              </a:r>
            </a:p>
            <a:p>
              <a:pPr eaLnBrk="0" hangingPunct="0">
                <a:spcBef>
                  <a:spcPct val="0"/>
                </a:spcBef>
                <a:defRPr/>
              </a:pPr>
              <a:r>
                <a:rPr lang="en-US" sz="1600" b="1">
                  <a:latin typeface="Book Antiqua" charset="0"/>
                  <a:ea typeface="+mn-ea"/>
                </a:rPr>
                <a:t>valley of</a:t>
              </a:r>
            </a:p>
            <a:p>
              <a:pPr eaLnBrk="0" hangingPunct="0">
                <a:spcBef>
                  <a:spcPct val="0"/>
                </a:spcBef>
                <a:defRPr/>
              </a:pPr>
              <a:r>
                <a:rPr lang="en-US" sz="1600" b="1">
                  <a:latin typeface="Symbol" charset="2"/>
                  <a:ea typeface="+mn-ea"/>
                </a:rPr>
                <a:t>b</a:t>
              </a:r>
              <a:r>
                <a:rPr lang="en-US" sz="1600" b="1">
                  <a:latin typeface="Book Antiqua" charset="0"/>
                  <a:ea typeface="+mn-ea"/>
                </a:rPr>
                <a:t>-stability</a:t>
              </a:r>
            </a:p>
          </p:txBody>
        </p:sp>
        <p:sp>
          <p:nvSpPr>
            <p:cNvPr id="79" name="Oval 100"/>
            <p:cNvSpPr>
              <a:spLocks noChangeArrowheads="1"/>
            </p:cNvSpPr>
            <p:nvPr/>
          </p:nvSpPr>
          <p:spPr bwMode="auto">
            <a:xfrm>
              <a:off x="1098" y="2828"/>
              <a:ext cx="294" cy="264"/>
            </a:xfrm>
            <a:prstGeom prst="ellipse">
              <a:avLst/>
            </a:prstGeom>
            <a:solidFill>
              <a:srgbClr val="FDE3BA"/>
            </a:solidFill>
            <a:ln w="12700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73025" tIns="36513" rIns="73025" bIns="36513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600" b="1">
                  <a:latin typeface="I Palatino Italic" charset="0"/>
                  <a:ea typeface="+mn-ea"/>
                </a:rPr>
                <a:t>40</a:t>
              </a:r>
            </a:p>
          </p:txBody>
        </p:sp>
        <p:sp>
          <p:nvSpPr>
            <p:cNvPr id="80" name="Oval 101"/>
            <p:cNvSpPr>
              <a:spLocks noChangeArrowheads="1"/>
            </p:cNvSpPr>
            <p:nvPr/>
          </p:nvSpPr>
          <p:spPr bwMode="auto">
            <a:xfrm>
              <a:off x="1098" y="2070"/>
              <a:ext cx="294" cy="264"/>
            </a:xfrm>
            <a:prstGeom prst="ellipse">
              <a:avLst/>
            </a:prstGeom>
            <a:solidFill>
              <a:srgbClr val="FDE3BA"/>
            </a:solidFill>
            <a:ln w="12700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73025" tIns="36513" rIns="73025" bIns="36513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600" b="1">
                  <a:latin typeface="I Palatino Italic" charset="0"/>
                  <a:ea typeface="+mn-ea"/>
                </a:rPr>
                <a:t>70</a:t>
              </a:r>
            </a:p>
          </p:txBody>
        </p:sp>
        <p:sp>
          <p:nvSpPr>
            <p:cNvPr id="81" name="Oval 102"/>
            <p:cNvSpPr>
              <a:spLocks noChangeArrowheads="1"/>
            </p:cNvSpPr>
            <p:nvPr/>
          </p:nvSpPr>
          <p:spPr bwMode="auto">
            <a:xfrm>
              <a:off x="996" y="1221"/>
              <a:ext cx="396" cy="264"/>
            </a:xfrm>
            <a:prstGeom prst="ellipse">
              <a:avLst/>
            </a:prstGeom>
            <a:solidFill>
              <a:srgbClr val="FDE3BA"/>
            </a:solidFill>
            <a:ln w="12700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73025" tIns="36513" rIns="73025" bIns="36513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600" b="1">
                  <a:latin typeface="I Palatino Italic" charset="0"/>
                  <a:ea typeface="+mn-ea"/>
                </a:rPr>
                <a:t>112</a:t>
              </a:r>
            </a:p>
          </p:txBody>
        </p:sp>
        <p:sp>
          <p:nvSpPr>
            <p:cNvPr id="82" name="Line 103"/>
            <p:cNvSpPr>
              <a:spLocks noChangeShapeType="1"/>
            </p:cNvSpPr>
            <p:nvPr/>
          </p:nvSpPr>
          <p:spPr bwMode="auto">
            <a:xfrm>
              <a:off x="2394" y="999"/>
              <a:ext cx="350" cy="359"/>
            </a:xfrm>
            <a:prstGeom prst="line">
              <a:avLst/>
            </a:prstGeom>
            <a:noFill/>
            <a:ln w="12700">
              <a:solidFill>
                <a:srgbClr val="00279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104"/>
            <p:cNvSpPr>
              <a:spLocks noChangeShapeType="1"/>
            </p:cNvSpPr>
            <p:nvPr/>
          </p:nvSpPr>
          <p:spPr bwMode="auto">
            <a:xfrm flipV="1">
              <a:off x="3600" y="1920"/>
              <a:ext cx="480" cy="24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105"/>
            <p:cNvSpPr>
              <a:spLocks noChangeShapeType="1"/>
            </p:cNvSpPr>
            <p:nvPr/>
          </p:nvSpPr>
          <p:spPr bwMode="auto">
            <a:xfrm flipV="1">
              <a:off x="3648" y="1344"/>
              <a:ext cx="432" cy="192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106"/>
            <p:cNvSpPr>
              <a:spLocks noChangeShapeType="1"/>
            </p:cNvSpPr>
            <p:nvPr/>
          </p:nvSpPr>
          <p:spPr bwMode="auto">
            <a:xfrm>
              <a:off x="3648" y="1584"/>
              <a:ext cx="432" cy="144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107"/>
            <p:cNvSpPr>
              <a:spLocks noChangeShapeType="1"/>
            </p:cNvSpPr>
            <p:nvPr/>
          </p:nvSpPr>
          <p:spPr bwMode="auto">
            <a:xfrm>
              <a:off x="3648" y="1488"/>
              <a:ext cx="432" cy="192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108"/>
            <p:cNvSpPr>
              <a:spLocks noChangeShapeType="1"/>
            </p:cNvSpPr>
            <p:nvPr/>
          </p:nvSpPr>
          <p:spPr bwMode="auto">
            <a:xfrm>
              <a:off x="3648" y="1200"/>
              <a:ext cx="432" cy="288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109"/>
            <p:cNvSpPr>
              <a:spLocks noChangeShapeType="1"/>
            </p:cNvSpPr>
            <p:nvPr/>
          </p:nvSpPr>
          <p:spPr bwMode="auto">
            <a:xfrm>
              <a:off x="3600" y="1296"/>
              <a:ext cx="480" cy="144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110"/>
            <p:cNvSpPr>
              <a:spLocks noChangeShapeType="1"/>
            </p:cNvSpPr>
            <p:nvPr/>
          </p:nvSpPr>
          <p:spPr bwMode="auto">
            <a:xfrm flipV="1">
              <a:off x="3600" y="816"/>
              <a:ext cx="480" cy="510"/>
            </a:xfrm>
            <a:prstGeom prst="line">
              <a:avLst/>
            </a:prstGeom>
            <a:noFill/>
            <a:ln w="12700">
              <a:solidFill>
                <a:srgbClr val="00279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111"/>
            <p:cNvSpPr>
              <a:spLocks noChangeShapeType="1"/>
            </p:cNvSpPr>
            <p:nvPr/>
          </p:nvSpPr>
          <p:spPr bwMode="auto">
            <a:xfrm flipV="1">
              <a:off x="3600" y="2880"/>
              <a:ext cx="480" cy="174"/>
            </a:xfrm>
            <a:prstGeom prst="line">
              <a:avLst/>
            </a:prstGeom>
            <a:noFill/>
            <a:ln w="12700">
              <a:solidFill>
                <a:srgbClr val="00279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112"/>
            <p:cNvSpPr>
              <a:spLocks noChangeShapeType="1"/>
            </p:cNvSpPr>
            <p:nvPr/>
          </p:nvSpPr>
          <p:spPr bwMode="auto">
            <a:xfrm flipV="1">
              <a:off x="3600" y="2160"/>
              <a:ext cx="480" cy="318"/>
            </a:xfrm>
            <a:prstGeom prst="line">
              <a:avLst/>
            </a:prstGeom>
            <a:noFill/>
            <a:ln w="12700">
              <a:solidFill>
                <a:srgbClr val="00279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113"/>
            <p:cNvSpPr>
              <a:spLocks noChangeShapeType="1"/>
            </p:cNvSpPr>
            <p:nvPr/>
          </p:nvSpPr>
          <p:spPr bwMode="auto">
            <a:xfrm>
              <a:off x="3600" y="2334"/>
              <a:ext cx="480" cy="162"/>
            </a:xfrm>
            <a:prstGeom prst="line">
              <a:avLst/>
            </a:prstGeom>
            <a:noFill/>
            <a:ln w="12700">
              <a:solidFill>
                <a:srgbClr val="00279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114"/>
            <p:cNvSpPr>
              <a:spLocks noChangeShapeType="1"/>
            </p:cNvSpPr>
            <p:nvPr/>
          </p:nvSpPr>
          <p:spPr bwMode="auto">
            <a:xfrm>
              <a:off x="3648" y="2112"/>
              <a:ext cx="432" cy="192"/>
            </a:xfrm>
            <a:prstGeom prst="line">
              <a:avLst/>
            </a:prstGeom>
            <a:noFill/>
            <a:ln w="12700">
              <a:solidFill>
                <a:srgbClr val="00279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115"/>
            <p:cNvSpPr>
              <a:spLocks noChangeShapeType="1"/>
            </p:cNvSpPr>
            <p:nvPr/>
          </p:nvSpPr>
          <p:spPr bwMode="auto">
            <a:xfrm>
              <a:off x="3600" y="2544"/>
              <a:ext cx="480" cy="96"/>
            </a:xfrm>
            <a:prstGeom prst="line">
              <a:avLst/>
            </a:prstGeom>
            <a:noFill/>
            <a:ln w="12700">
              <a:solidFill>
                <a:srgbClr val="00279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116"/>
            <p:cNvSpPr>
              <a:spLocks noChangeShapeType="1"/>
            </p:cNvSpPr>
            <p:nvPr/>
          </p:nvSpPr>
          <p:spPr bwMode="auto">
            <a:xfrm>
              <a:off x="2784" y="1536"/>
              <a:ext cx="467" cy="1"/>
            </a:xfrm>
            <a:prstGeom prst="line">
              <a:avLst/>
            </a:prstGeom>
            <a:noFill/>
            <a:ln w="50800">
              <a:solidFill>
                <a:srgbClr val="60C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0" name="Picture 117" descr="ws_well_equ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5424614"/>
            <a:ext cx="12192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" name="Picture 118" descr="ws_well_nu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5380164"/>
            <a:ext cx="121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" name="Group 121"/>
          <p:cNvGrpSpPr/>
          <p:nvPr/>
        </p:nvGrpSpPr>
        <p:grpSpPr>
          <a:xfrm>
            <a:off x="2743200" y="5348414"/>
            <a:ext cx="1371600" cy="941733"/>
            <a:chOff x="7467600" y="3657600"/>
            <a:chExt cx="1371600" cy="941733"/>
          </a:xfrm>
        </p:grpSpPr>
        <p:pic>
          <p:nvPicPr>
            <p:cNvPr id="123" name="Picture 166" descr="C:\djm\ps_c\ProjFrag\ws_wells.ep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67600" y="3657600"/>
              <a:ext cx="1371600" cy="941733"/>
            </a:xfrm>
            <a:prstGeom prst="rect">
              <a:avLst/>
            </a:prstGeom>
            <a:noFill/>
          </p:spPr>
        </p:pic>
        <p:cxnSp>
          <p:nvCxnSpPr>
            <p:cNvPr id="124" name="Straight Arrow Connector 123"/>
            <p:cNvCxnSpPr/>
            <p:nvPr/>
          </p:nvCxnSpPr>
          <p:spPr bwMode="auto">
            <a:xfrm>
              <a:off x="8135882" y="3790894"/>
              <a:ext cx="685800" cy="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125" name="Straight Arrow Connector 124"/>
            <p:cNvCxnSpPr/>
            <p:nvPr/>
          </p:nvCxnSpPr>
          <p:spPr bwMode="auto">
            <a:xfrm rot="5400000">
              <a:off x="8023852" y="3809206"/>
              <a:ext cx="304800" cy="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794368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" y="287768"/>
            <a:ext cx="9134475" cy="474616"/>
          </a:xfrm>
        </p:spPr>
        <p:txBody>
          <a:bodyPr/>
          <a:lstStyle/>
          <a:p>
            <a:r>
              <a:rPr lang="en-US" sz="3100" dirty="0"/>
              <a:t>Prediction of the limits of the nuclear landscape</a:t>
            </a:r>
          </a:p>
        </p:txBody>
      </p:sp>
      <p:pic>
        <p:nvPicPr>
          <p:cNvPr id="6" name="Picture 6" descr="Figur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29" y="1451179"/>
            <a:ext cx="8713006" cy="430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572" y="1063312"/>
            <a:ext cx="8397018" cy="40009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sz="2000" dirty="0" smtClean="0"/>
              <a:t>J. </a:t>
            </a:r>
            <a:r>
              <a:rPr lang="en-US" sz="2000" dirty="0" err="1" smtClean="0"/>
              <a:t>Erler</a:t>
            </a:r>
            <a:r>
              <a:rPr lang="en-US" sz="2000" dirty="0" smtClean="0"/>
              <a:t> et al., Nature 486, 509 (2012); A.V. </a:t>
            </a:r>
            <a:r>
              <a:rPr lang="en-US" sz="2000" dirty="0" err="1" smtClean="0"/>
              <a:t>Afanasjev</a:t>
            </a:r>
            <a:r>
              <a:rPr lang="en-US" sz="2000" dirty="0" smtClean="0"/>
              <a:t> et al. PLB 726, 680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37902" y="5674376"/>
            <a:ext cx="7280251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dirty="0" smtClean="0">
                <a:solidFill>
                  <a:srgbClr val="064308"/>
                </a:solidFill>
              </a:rPr>
              <a:t>Total number of 6900(500) possible for atomic numbers less than 120. </a:t>
            </a:r>
            <a:endParaRPr lang="en-US" dirty="0">
              <a:solidFill>
                <a:srgbClr val="064308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CF988859-7953-4624-98C4-717249B46A1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60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Zr-DFT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8" b="7438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01092"/>
            <a:ext cx="8991600" cy="485775"/>
          </a:xfrm>
        </p:spPr>
        <p:txBody>
          <a:bodyPr/>
          <a:lstStyle/>
          <a:p>
            <a:r>
              <a:rPr lang="en-US" dirty="0" smtClean="0"/>
              <a:t>The Predicted Limits for </a:t>
            </a:r>
            <a:r>
              <a:rPr lang="en-US" dirty="0" err="1" smtClean="0"/>
              <a:t>Zr</a:t>
            </a:r>
            <a:r>
              <a:rPr lang="en-US" dirty="0" smtClean="0"/>
              <a:t> Isotopes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65618" y="645442"/>
            <a:ext cx="4008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Mod. Phys. </a:t>
            </a:r>
            <a:r>
              <a:rPr lang="en-US" dirty="0" err="1" smtClean="0"/>
              <a:t>Lett</a:t>
            </a:r>
            <a:r>
              <a:rPr lang="en-US" dirty="0" smtClean="0"/>
              <a:t>. A29 (</a:t>
            </a:r>
            <a:r>
              <a:rPr lang="en-US" dirty="0"/>
              <a:t>2014) 1430010 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Calculated and Measured Binding Energies with NN models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0" y="1525588"/>
            <a:ext cx="2438400" cy="5027612"/>
          </a:xfrm>
        </p:spPr>
        <p:txBody>
          <a:bodyPr/>
          <a:lstStyle/>
          <a:p>
            <a:pPr marL="204788" indent="-204788"/>
            <a:r>
              <a:rPr lang="en-US" dirty="0" smtClean="0"/>
              <a:t>Greens Function Monte Carlo techniques allow up to mass number 12 to be calculated</a:t>
            </a:r>
          </a:p>
          <a:p>
            <a:pPr marL="204788" indent="-204788"/>
            <a:r>
              <a:rPr lang="en-US" dirty="0"/>
              <a:t>B</a:t>
            </a:r>
            <a:r>
              <a:rPr lang="en-US" dirty="0" smtClean="0"/>
              <a:t>lue 2-body forces V</a:t>
            </a:r>
            <a:r>
              <a:rPr lang="en-US" baseline="-25000" dirty="0" smtClean="0"/>
              <a:t>18</a:t>
            </a:r>
          </a:p>
          <a:p>
            <a:pPr marL="204788" indent="-204788"/>
            <a:r>
              <a:rPr lang="en-US" dirty="0" smtClean="0"/>
              <a:t>S. Pieper </a:t>
            </a:r>
            <a:r>
              <a:rPr lang="en-US" dirty="0" err="1" smtClean="0"/>
              <a:t>B.Wiringa</a:t>
            </a:r>
            <a:r>
              <a:rPr lang="en-US" dirty="0" smtClean="0"/>
              <a:t>            J Carlson, </a:t>
            </a:r>
            <a:r>
              <a:rPr lang="en-US" i="1" dirty="0" smtClean="0"/>
              <a:t>et al.</a:t>
            </a:r>
          </a:p>
          <a:p>
            <a:pPr marL="204788" indent="-204788"/>
            <a:endParaRPr lang="en-US" baseline="-25000" dirty="0" smtClean="0"/>
          </a:p>
        </p:txBody>
      </p:sp>
      <p:pic>
        <p:nvPicPr>
          <p:cNvPr id="9" name="Picture 8" descr="GFMCExpl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68239"/>
            <a:ext cx="6485712" cy="40657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1000" y="4126468"/>
            <a:ext cx="145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+mn-lt"/>
              </a:rPr>
              <a:t>NN potential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1000" y="4419600"/>
            <a:ext cx="2218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+mn-lt"/>
              </a:rPr>
              <a:t>NN + NNN potential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CF988859-7953-4624-98C4-717249B46A1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information from exotic isotopes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373188"/>
            <a:ext cx="2362200" cy="5027612"/>
          </a:xfrm>
        </p:spPr>
        <p:txBody>
          <a:bodyPr/>
          <a:lstStyle/>
          <a:p>
            <a:pPr marL="204788" indent="-204788">
              <a:buFont typeface="Arial"/>
              <a:buChar char="•"/>
            </a:pPr>
            <a:r>
              <a:rPr lang="en-US" dirty="0" smtClean="0"/>
              <a:t>Neutron rich nuclei were key in determining the isospin dependence of 3-body forces and the development of IL-2R from UIX</a:t>
            </a:r>
          </a:p>
          <a:p>
            <a:pPr marL="204788" indent="-204788">
              <a:buFont typeface="Arial"/>
              <a:buChar char="•"/>
            </a:pPr>
            <a:r>
              <a:rPr lang="en-US" dirty="0" smtClean="0"/>
              <a:t>New data on exotic nuclei continues to lead to refinements in the interactions</a:t>
            </a:r>
          </a:p>
        </p:txBody>
      </p:sp>
      <p:pic>
        <p:nvPicPr>
          <p:cNvPr id="7" name="Picture 6" descr="GFMCExplain3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68239"/>
            <a:ext cx="6485712" cy="40657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69414" y="4659868"/>
            <a:ext cx="3231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00"/>
                </a:solidFill>
                <a:latin typeface="+mn-lt"/>
              </a:rPr>
              <a:t>NN + improved NNN potential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5715000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n-lt"/>
              </a:rPr>
              <a:t>Properties of exotic isotopes are essential in determining NN and NNN potentials</a:t>
            </a:r>
            <a:endParaRPr lang="en-US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38557" y="962137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S. Pieper </a:t>
            </a:r>
            <a:r>
              <a:rPr lang="en-US" dirty="0" err="1"/>
              <a:t>B.Wiringa</a:t>
            </a:r>
            <a:r>
              <a:rPr lang="en-US" dirty="0"/>
              <a:t>, </a:t>
            </a:r>
            <a:r>
              <a:rPr lang="en-US" i="1" dirty="0"/>
              <a:t>et al.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CF988859-7953-4624-98C4-717249B46A1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0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E. M. Burbidge, G. R. Burbidge, W. A. Fowler, and F. Hoyle. (1957). "Synthesis of the Elements in Stars". Rev Mod </a:t>
            </a:r>
            <a:r>
              <a:rPr lang="en-US" dirty="0" err="1" smtClean="0"/>
              <a:t>Phy</a:t>
            </a:r>
            <a:r>
              <a:rPr lang="en-US" dirty="0" smtClean="0"/>
              <a:t> 29: 547, must be an r-</a:t>
            </a:r>
            <a:r>
              <a:rPr lang="en-US" dirty="0" err="1" smtClean="0"/>
              <a:t>procees</a:t>
            </a:r>
            <a:r>
              <a:rPr lang="en-US" dirty="0" smtClean="0"/>
              <a:t> (90% of gold from r-process)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We know majority must be made in a neutron-rich environment </a:t>
            </a:r>
            <a:r>
              <a:rPr lang="en-US" dirty="0" smtClean="0">
                <a:cs typeface="Arial" charset="0"/>
              </a:rPr>
              <a:t>T &gt; 10</a:t>
            </a:r>
            <a:r>
              <a:rPr lang="en-US" baseline="30000" dirty="0" smtClean="0">
                <a:cs typeface="Arial" charset="0"/>
              </a:rPr>
              <a:t>9 </a:t>
            </a:r>
            <a:r>
              <a:rPr lang="en-US" dirty="0" smtClean="0"/>
              <a:t>K</a:t>
            </a:r>
            <a:r>
              <a:rPr lang="en-US" dirty="0" smtClean="0">
                <a:cs typeface="Arial" charset="0"/>
              </a:rPr>
              <a:t>, </a:t>
            </a:r>
            <a:r>
              <a:rPr lang="en-US" dirty="0" smtClean="0">
                <a:cs typeface="Arial" charset="0"/>
                <a:sym typeface="Symbol" pitchFamily="-110" charset="2"/>
              </a:rPr>
              <a:t></a:t>
            </a:r>
            <a:r>
              <a:rPr lang="en-US" baseline="-25000" dirty="0" smtClean="0">
                <a:cs typeface="Arial" charset="0"/>
              </a:rPr>
              <a:t>neutron</a:t>
            </a:r>
            <a:r>
              <a:rPr lang="en-US" dirty="0" smtClean="0">
                <a:cs typeface="Arial" charset="0"/>
              </a:rPr>
              <a:t> ≈ 10</a:t>
            </a:r>
            <a:r>
              <a:rPr lang="en-US" baseline="30000" dirty="0" smtClean="0">
                <a:cs typeface="Arial" charset="0"/>
              </a:rPr>
              <a:t>20-28</a:t>
            </a:r>
            <a:r>
              <a:rPr lang="en-US" dirty="0" smtClean="0">
                <a:cs typeface="Arial" charset="0"/>
              </a:rPr>
              <a:t> cm</a:t>
            </a:r>
            <a:r>
              <a:rPr lang="en-US" baseline="30000" dirty="0" smtClean="0">
                <a:cs typeface="Arial" charset="0"/>
              </a:rPr>
              <a:t>-3 </a:t>
            </a:r>
            <a:r>
              <a:rPr lang="en-US" dirty="0" smtClean="0"/>
              <a:t>, that lasts for about 1 second; called the rapid-neutron capture process, r-process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Type II supernovae are a possible site (no realistic model works)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Neutrino driven shock wave, however models do not produce the entropy and neutron flux needed to match abundance data (although we can’t say that for sure)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Shock waves in C-O layers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Magnetic outflows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Colliding neutron stars work, but can we understand the nature of the early universe to know if there would be enough such events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Once the underlying physics is known, we can infer information of the site from observational data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4412"/>
            <a:ext cx="8991600" cy="488466"/>
          </a:xfrm>
        </p:spPr>
        <p:txBody>
          <a:bodyPr/>
          <a:lstStyle/>
          <a:p>
            <a:r>
              <a:rPr lang="en-US" dirty="0" smtClean="0"/>
              <a:t>More than half of Z&gt;28 from an r-process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4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53873" y="663223"/>
            <a:ext cx="4248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dirty="0" smtClean="0">
                <a:solidFill>
                  <a:srgbClr val="064308"/>
                </a:solidFill>
              </a:rPr>
              <a:t>E. Olsen et </a:t>
            </a:r>
            <a:r>
              <a:rPr lang="en-US" dirty="0">
                <a:solidFill>
                  <a:srgbClr val="064308"/>
                </a:solidFill>
              </a:rPr>
              <a:t>al,  </a:t>
            </a:r>
            <a:r>
              <a:rPr lang="en-US" dirty="0" smtClean="0">
                <a:solidFill>
                  <a:srgbClr val="064308"/>
                </a:solidFill>
              </a:rPr>
              <a:t>PRL </a:t>
            </a:r>
            <a:r>
              <a:rPr lang="en-US" dirty="0">
                <a:solidFill>
                  <a:srgbClr val="064308"/>
                </a:solidFill>
              </a:rPr>
              <a:t>111, 139903 (2013</a:t>
            </a:r>
            <a:r>
              <a:rPr lang="en-US" dirty="0" smtClean="0">
                <a:solidFill>
                  <a:srgbClr val="064308"/>
                </a:solidFill>
              </a:rPr>
              <a:t>)</a:t>
            </a:r>
            <a:endParaRPr lang="en-US" dirty="0">
              <a:solidFill>
                <a:srgbClr val="064308"/>
              </a:solidFill>
            </a:endParaRPr>
          </a:p>
        </p:txBody>
      </p:sp>
      <p:pic>
        <p:nvPicPr>
          <p:cNvPr id="2" name="Picture 1" descr="Figure1updated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10" y="1018825"/>
            <a:ext cx="5866634" cy="5118100"/>
          </a:xfrm>
          <a:prstGeom prst="rect">
            <a:avLst/>
          </a:prstGeom>
        </p:spPr>
      </p:pic>
      <p:sp>
        <p:nvSpPr>
          <p:cNvPr id="16" name="Nawias klamrowy zamykający 9"/>
          <p:cNvSpPr/>
          <p:nvPr/>
        </p:nvSpPr>
        <p:spPr>
          <a:xfrm>
            <a:off x="8319911" y="1412525"/>
            <a:ext cx="319088" cy="1400175"/>
          </a:xfrm>
          <a:prstGeom prst="rightBrace">
            <a:avLst>
              <a:gd name="adj1" fmla="val 65909"/>
              <a:gd name="adj2" fmla="val 50000"/>
            </a:avLst>
          </a:prstGeom>
          <a:ln w="158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pole tekstowe 10"/>
          <p:cNvSpPr txBox="1"/>
          <p:nvPr/>
        </p:nvSpPr>
        <p:spPr>
          <a:xfrm rot="16200000">
            <a:off x="8338167" y="1932432"/>
            <a:ext cx="10509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 err="1" smtClean="0">
                <a:solidFill>
                  <a:srgbClr val="008000"/>
                </a:solidFill>
                <a:latin typeface="+mj-lt"/>
                <a:ea typeface="+mn-ea"/>
              </a:rPr>
              <a:t>sequential</a:t>
            </a:r>
            <a:endParaRPr lang="en-GB" dirty="0">
              <a:solidFill>
                <a:srgbClr val="008000"/>
              </a:solidFill>
              <a:latin typeface="+mj-lt"/>
              <a:ea typeface="+mn-ea"/>
            </a:endParaRPr>
          </a:p>
        </p:txBody>
      </p:sp>
      <p:sp>
        <p:nvSpPr>
          <p:cNvPr id="18" name="Nawias klamrowy zamykający 11"/>
          <p:cNvSpPr/>
          <p:nvPr/>
        </p:nvSpPr>
        <p:spPr>
          <a:xfrm>
            <a:off x="8337373" y="2873025"/>
            <a:ext cx="282575" cy="2141538"/>
          </a:xfrm>
          <a:prstGeom prst="rightBrace">
            <a:avLst>
              <a:gd name="adj1" fmla="val 65909"/>
              <a:gd name="adj2" fmla="val 50000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pole tekstowe 13"/>
          <p:cNvSpPr txBox="1"/>
          <p:nvPr/>
        </p:nvSpPr>
        <p:spPr>
          <a:xfrm rot="16200000">
            <a:off x="8213548" y="3765200"/>
            <a:ext cx="1300162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>
                <a:solidFill>
                  <a:srgbClr val="C00000"/>
                </a:solidFill>
                <a:latin typeface="+mj-lt"/>
                <a:ea typeface="+mn-ea"/>
              </a:rPr>
              <a:t>simultaneous</a:t>
            </a:r>
            <a:endParaRPr lang="en-GB">
              <a:solidFill>
                <a:srgbClr val="C00000"/>
              </a:solidFill>
              <a:latin typeface="+mj-lt"/>
              <a:ea typeface="+mn-ea"/>
            </a:endParaRPr>
          </a:p>
        </p:txBody>
      </p:sp>
      <p:pic>
        <p:nvPicPr>
          <p:cNvPr id="25" name="Obraz 2" descr="Figure_7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5" t="15193" r="13832" b="37106"/>
          <a:stretch>
            <a:fillRect/>
          </a:stretch>
        </p:blipFill>
        <p:spPr bwMode="auto">
          <a:xfrm>
            <a:off x="174626" y="731522"/>
            <a:ext cx="1696288" cy="171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pole tekstowe 17"/>
          <p:cNvSpPr txBox="1"/>
          <p:nvPr/>
        </p:nvSpPr>
        <p:spPr>
          <a:xfrm>
            <a:off x="211138" y="787400"/>
            <a:ext cx="8048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dirty="0">
                <a:solidFill>
                  <a:schemeClr val="bg1"/>
                </a:solidFill>
                <a:latin typeface="+mj-lt"/>
                <a:ea typeface="+mn-ea"/>
              </a:rPr>
              <a:t>NSCL</a:t>
            </a:r>
            <a:endParaRPr lang="en-GB" sz="1600" dirty="0">
              <a:solidFill>
                <a:schemeClr val="bg1"/>
              </a:solidFill>
              <a:latin typeface="+mj-lt"/>
              <a:ea typeface="+mn-ea"/>
            </a:endParaRPr>
          </a:p>
        </p:txBody>
      </p:sp>
      <p:sp>
        <p:nvSpPr>
          <p:cNvPr id="27" name="pole tekstowe 20"/>
          <p:cNvSpPr txBox="1">
            <a:spLocks noChangeArrowheads="1"/>
          </p:cNvSpPr>
          <p:nvPr/>
        </p:nvSpPr>
        <p:spPr bwMode="auto">
          <a:xfrm>
            <a:off x="180975" y="1575124"/>
            <a:ext cx="64795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l-PL" baseline="30000">
                <a:solidFill>
                  <a:srgbClr val="FFFF00"/>
                </a:solidFill>
              </a:rPr>
              <a:t>48</a:t>
            </a:r>
            <a:r>
              <a:rPr lang="pl-PL">
                <a:solidFill>
                  <a:srgbClr val="FFFF00"/>
                </a:solidFill>
              </a:rPr>
              <a:t>Ni 2p</a:t>
            </a:r>
            <a:endParaRPr lang="en-GB">
              <a:solidFill>
                <a:srgbClr val="FFFF00"/>
              </a:solidFill>
            </a:endParaRPr>
          </a:p>
        </p:txBody>
      </p:sp>
      <p:grpSp>
        <p:nvGrpSpPr>
          <p:cNvPr id="28" name="Grupa 100"/>
          <p:cNvGrpSpPr>
            <a:grpSpLocks/>
          </p:cNvGrpSpPr>
          <p:nvPr/>
        </p:nvGrpSpPr>
        <p:grpSpPr bwMode="auto">
          <a:xfrm>
            <a:off x="165102" y="2604293"/>
            <a:ext cx="1712612" cy="1703867"/>
            <a:chOff x="6276783" y="1399374"/>
            <a:chExt cx="2438400" cy="2492375"/>
          </a:xfrm>
        </p:grpSpPr>
        <p:pic>
          <p:nvPicPr>
            <p:cNvPr id="29" name="Obraz 7" descr="31Ar_b3p_image_green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27" r="12643"/>
            <a:stretch>
              <a:fillRect/>
            </a:stretch>
          </p:blipFill>
          <p:spPr bwMode="auto">
            <a:xfrm>
              <a:off x="6276783" y="1399374"/>
              <a:ext cx="2438400" cy="2492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pole tekstowe 8"/>
            <p:cNvSpPr txBox="1"/>
            <p:nvPr/>
          </p:nvSpPr>
          <p:spPr>
            <a:xfrm>
              <a:off x="6307019" y="1410338"/>
              <a:ext cx="914177" cy="3380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l-PL" dirty="0">
                  <a:solidFill>
                    <a:schemeClr val="bg1"/>
                  </a:solidFill>
                  <a:latin typeface="+mj-lt"/>
                  <a:ea typeface="+mn-ea"/>
                </a:rPr>
                <a:t>GSI - FRS</a:t>
              </a:r>
              <a:endParaRPr lang="en-GB" dirty="0">
                <a:solidFill>
                  <a:schemeClr val="bg1"/>
                </a:solidFill>
                <a:latin typeface="+mj-lt"/>
                <a:ea typeface="+mn-ea"/>
              </a:endParaRPr>
            </a:p>
          </p:txBody>
        </p:sp>
        <p:sp>
          <p:nvSpPr>
            <p:cNvPr id="31" name="pole tekstowe 9"/>
            <p:cNvSpPr txBox="1">
              <a:spLocks noChangeArrowheads="1"/>
            </p:cNvSpPr>
            <p:nvPr/>
          </p:nvSpPr>
          <p:spPr bwMode="auto">
            <a:xfrm>
              <a:off x="6340976" y="3418317"/>
              <a:ext cx="99738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l-PL" baseline="30000">
                  <a:solidFill>
                    <a:srgbClr val="FFFF00"/>
                  </a:solidFill>
                </a:rPr>
                <a:t>31</a:t>
              </a:r>
              <a:r>
                <a:rPr lang="pl-PL">
                  <a:solidFill>
                    <a:srgbClr val="FFFF00"/>
                  </a:solidFill>
                </a:rPr>
                <a:t>Ar  </a:t>
              </a:r>
              <a:r>
                <a:rPr lang="pl-PL">
                  <a:solidFill>
                    <a:srgbClr val="FFFF00"/>
                  </a:solidFill>
                  <a:latin typeface="Symbol" charset="0"/>
                </a:rPr>
                <a:t>b</a:t>
              </a:r>
              <a:r>
                <a:rPr lang="pl-PL">
                  <a:solidFill>
                    <a:srgbClr val="FFFF00"/>
                  </a:solidFill>
                </a:rPr>
                <a:t>3p</a:t>
              </a:r>
              <a:endParaRPr lang="en-GB">
                <a:solidFill>
                  <a:srgbClr val="FFFF00"/>
                </a:solidFill>
              </a:endParaRPr>
            </a:p>
          </p:txBody>
        </p:sp>
      </p:grpSp>
      <p:grpSp>
        <p:nvGrpSpPr>
          <p:cNvPr id="32" name="Grupa 101"/>
          <p:cNvGrpSpPr>
            <a:grpSpLocks/>
          </p:cNvGrpSpPr>
          <p:nvPr/>
        </p:nvGrpSpPr>
        <p:grpSpPr bwMode="auto">
          <a:xfrm>
            <a:off x="160338" y="4532748"/>
            <a:ext cx="1711266" cy="1696288"/>
            <a:chOff x="6244186" y="4067176"/>
            <a:chExt cx="2438400" cy="2430462"/>
          </a:xfrm>
        </p:grpSpPr>
        <p:pic>
          <p:nvPicPr>
            <p:cNvPr id="33" name="Obraz 11" descr="c_Isolde_Fig2a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82" r="16737" b="14124"/>
            <a:stretch>
              <a:fillRect/>
            </a:stretch>
          </p:blipFill>
          <p:spPr bwMode="auto">
            <a:xfrm>
              <a:off x="6244186" y="4067176"/>
              <a:ext cx="2438400" cy="2430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pole tekstowe 12"/>
            <p:cNvSpPr txBox="1"/>
            <p:nvPr/>
          </p:nvSpPr>
          <p:spPr>
            <a:xfrm>
              <a:off x="6264924" y="4097334"/>
              <a:ext cx="1110261" cy="48508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l-PL" sz="1600" dirty="0">
                  <a:solidFill>
                    <a:schemeClr val="bg1"/>
                  </a:solidFill>
                  <a:latin typeface="+mj-lt"/>
                  <a:ea typeface="+mn-ea"/>
                </a:rPr>
                <a:t>ISOLDE</a:t>
              </a:r>
              <a:endParaRPr lang="en-GB" sz="1600" dirty="0">
                <a:solidFill>
                  <a:schemeClr val="bg1"/>
                </a:solidFill>
                <a:latin typeface="+mj-lt"/>
                <a:ea typeface="+mn-ea"/>
              </a:endParaRPr>
            </a:p>
          </p:txBody>
        </p:sp>
        <p:sp>
          <p:nvSpPr>
            <p:cNvPr id="35" name="pole tekstowe 13"/>
            <p:cNvSpPr txBox="1"/>
            <p:nvPr/>
          </p:nvSpPr>
          <p:spPr>
            <a:xfrm>
              <a:off x="6313311" y="6057671"/>
              <a:ext cx="1315111" cy="3388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l-PL" baseline="30000">
                  <a:solidFill>
                    <a:srgbClr val="FFFF00"/>
                  </a:solidFill>
                  <a:ea typeface="+mn-ea"/>
                </a:rPr>
                <a:t>6</a:t>
              </a:r>
              <a:r>
                <a:rPr lang="pl-PL">
                  <a:solidFill>
                    <a:srgbClr val="FFFF00"/>
                  </a:solidFill>
                  <a:ea typeface="+mn-ea"/>
                </a:rPr>
                <a:t>He </a:t>
              </a:r>
              <a:r>
                <a:rPr lang="pl-PL">
                  <a:solidFill>
                    <a:srgbClr val="FFFF00"/>
                  </a:solidFill>
                  <a:ea typeface="+mn-ea"/>
                  <a:sym typeface="Wingdings 3"/>
                </a:rPr>
                <a:t></a:t>
              </a:r>
              <a:r>
                <a:rPr lang="pl-PL">
                  <a:solidFill>
                    <a:srgbClr val="FFFF00"/>
                  </a:solidFill>
                  <a:ea typeface="+mn-ea"/>
                </a:rPr>
                <a:t>  </a:t>
              </a:r>
              <a:r>
                <a:rPr lang="pl-PL">
                  <a:solidFill>
                    <a:srgbClr val="FFFF00"/>
                  </a:solidFill>
                  <a:latin typeface="Symbol" pitchFamily="18" charset="2"/>
                  <a:ea typeface="+mn-ea"/>
                </a:rPr>
                <a:t>a </a:t>
              </a:r>
              <a:r>
                <a:rPr lang="pl-PL">
                  <a:solidFill>
                    <a:srgbClr val="FFFF00"/>
                  </a:solidFill>
                  <a:latin typeface="+mj-lt"/>
                  <a:ea typeface="+mn-ea"/>
                </a:rPr>
                <a:t>+ d</a:t>
              </a:r>
              <a:endParaRPr lang="en-GB">
                <a:solidFill>
                  <a:srgbClr val="FFFF00"/>
                </a:solidFill>
                <a:latin typeface="+mj-lt"/>
                <a:ea typeface="+mn-ea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4983" y="185635"/>
            <a:ext cx="8991600" cy="488466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landscape of </a:t>
            </a:r>
            <a:r>
              <a:rPr lang="en-US" dirty="0"/>
              <a:t>two-proton radioactivity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36555" y="5799671"/>
            <a:ext cx="171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W. </a:t>
            </a:r>
            <a:r>
              <a:rPr lang="en-US" dirty="0" err="1" smtClean="0"/>
              <a:t>Nazarewicz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605889" y="1171222"/>
            <a:ext cx="423333" cy="423333"/>
          </a:xfrm>
          <a:prstGeom prst="ellipse">
            <a:avLst/>
          </a:prstGeom>
          <a:noFill/>
          <a:ln>
            <a:solidFill>
              <a:srgbClr val="0F0C8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90889" y="987782"/>
            <a:ext cx="492477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www.fuw.edu.pl</a:t>
            </a:r>
            <a:r>
              <a:rPr lang="en-US" sz="1400" dirty="0"/>
              <a:t>/~</a:t>
            </a:r>
            <a:r>
              <a:rPr lang="en-US" sz="1400" dirty="0" err="1"/>
              <a:t>pfutzner</a:t>
            </a:r>
            <a:r>
              <a:rPr lang="en-US" sz="1400" dirty="0"/>
              <a:t>/Research/OTPC/</a:t>
            </a:r>
            <a:r>
              <a:rPr lang="en-US" sz="1400" dirty="0" err="1"/>
              <a:t>OTPC.html</a:t>
            </a:r>
            <a:endParaRPr lang="en-US" sz="14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2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6200" y="1067100"/>
            <a:ext cx="3479800" cy="5027414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Stars are mostly made of hydrogen and helium, but each has a unique pattern of other elements</a:t>
            </a:r>
          </a:p>
          <a:p>
            <a:r>
              <a:rPr lang="en-US" dirty="0" smtClean="0">
                <a:latin typeface="Arial" pitchFamily="34" charset="0"/>
              </a:rPr>
              <a:t>The abundance of elements tell us about the history of events prior to the formation of our sun</a:t>
            </a:r>
          </a:p>
          <a:p>
            <a:r>
              <a:rPr lang="en-US" dirty="0" smtClean="0">
                <a:latin typeface="Arial" pitchFamily="34" charset="0"/>
              </a:rPr>
              <a:t>The plot at the right shows the composition in the visible surface layer of the Sun (photosphere)</a:t>
            </a:r>
          </a:p>
          <a:p>
            <a:r>
              <a:rPr lang="en-US" dirty="0" smtClean="0">
                <a:latin typeface="Arial" pitchFamily="34" charset="0"/>
              </a:rPr>
              <a:t>How were these elements created prior to the formation of the Sun?</a:t>
            </a:r>
          </a:p>
        </p:txBody>
      </p:sp>
      <p:sp>
        <p:nvSpPr>
          <p:cNvPr id="144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67738"/>
            <a:ext cx="8991600" cy="921815"/>
          </a:xfrm>
        </p:spPr>
        <p:txBody>
          <a:bodyPr/>
          <a:lstStyle/>
          <a:p>
            <a:r>
              <a:rPr lang="en-US" dirty="0" smtClean="0"/>
              <a:t>One of the Challenges – Origin Elemental Abundances in our Solar System</a:t>
            </a:r>
            <a:endParaRPr lang="en-US" dirty="0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0489" y="981075"/>
            <a:ext cx="54483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2132592"/>
              </p:ext>
            </p:extLst>
          </p:nvPr>
        </p:nvGraphicFramePr>
        <p:xfrm>
          <a:off x="5923170" y="2034064"/>
          <a:ext cx="2743200" cy="726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94" name="Equation" r:id="rId4" imgW="1726920" imgH="457200" progId="Equation.3">
                  <p:embed/>
                </p:oleObj>
              </mc:Choice>
              <mc:Fallback>
                <p:oleObj name="Equation" r:id="rId4" imgW="17269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3170" y="2034064"/>
                        <a:ext cx="2743200" cy="7269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5770770" y="1295400"/>
            <a:ext cx="3048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latin typeface="+mn-lt"/>
              </a:rPr>
              <a:t>Asplund</a:t>
            </a:r>
            <a:r>
              <a:rPr lang="en-US" sz="1400" dirty="0" smtClean="0">
                <a:latin typeface="+mn-lt"/>
              </a:rPr>
              <a:t>, M., </a:t>
            </a:r>
            <a:r>
              <a:rPr lang="en-US" sz="1400" dirty="0" err="1" smtClean="0">
                <a:latin typeface="+mn-lt"/>
              </a:rPr>
              <a:t>Grevesse</a:t>
            </a:r>
            <a:r>
              <a:rPr lang="en-US" sz="1400" dirty="0" smtClean="0">
                <a:latin typeface="+mn-lt"/>
              </a:rPr>
              <a:t>, N., </a:t>
            </a:r>
            <a:r>
              <a:rPr lang="en-US" sz="1400" dirty="0" err="1" smtClean="0">
                <a:latin typeface="+mn-lt"/>
              </a:rPr>
              <a:t>Sauval</a:t>
            </a:r>
            <a:r>
              <a:rPr lang="en-US" sz="1400" dirty="0" smtClean="0">
                <a:latin typeface="+mn-lt"/>
              </a:rPr>
              <a:t>, A.J., Scott, P.: </a:t>
            </a:r>
            <a:r>
              <a:rPr lang="en-US" sz="1400" dirty="0" err="1" smtClean="0">
                <a:latin typeface="+mn-lt"/>
              </a:rPr>
              <a:t>Annu</a:t>
            </a:r>
            <a:r>
              <a:rPr lang="en-US" sz="1400" dirty="0" smtClean="0">
                <a:latin typeface="+mn-lt"/>
              </a:rPr>
              <a:t>. Rev. Astron.</a:t>
            </a:r>
          </a:p>
          <a:p>
            <a:r>
              <a:rPr lang="en-US" sz="1400" dirty="0" err="1" smtClean="0">
                <a:latin typeface="+mn-lt"/>
              </a:rPr>
              <a:t>Astrophys</a:t>
            </a:r>
            <a:r>
              <a:rPr lang="en-US" sz="1400" dirty="0" smtClean="0">
                <a:latin typeface="+mn-lt"/>
              </a:rPr>
              <a:t>. 47, 481 (2009)</a:t>
            </a:r>
            <a:endParaRPr lang="en-US" sz="1400" dirty="0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514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0280"/>
            <a:ext cx="8991600" cy="377675"/>
          </a:xfrm>
        </p:spPr>
        <p:txBody>
          <a:bodyPr/>
          <a:lstStyle/>
          <a:p>
            <a:r>
              <a:rPr lang="en-US" sz="2400" dirty="0">
                <a:cs typeface="Times New Roman" pitchFamily="18" charset="0"/>
              </a:rPr>
              <a:t>Sample </a:t>
            </a:r>
            <a:r>
              <a:rPr lang="en-US" sz="2400" dirty="0" smtClean="0">
                <a:cs typeface="Times New Roman" pitchFamily="18" charset="0"/>
              </a:rPr>
              <a:t>data</a:t>
            </a:r>
            <a:r>
              <a:rPr lang="en-US" sz="2400" dirty="0" smtClean="0"/>
              <a:t> </a:t>
            </a:r>
            <a:r>
              <a:rPr lang="en-US" sz="2400" b="1" baseline="30000" dirty="0" smtClean="0">
                <a:effectLst/>
                <a:cs typeface="Times New Roman" pitchFamily="18" charset="0"/>
              </a:rPr>
              <a:t>82</a:t>
            </a:r>
            <a:r>
              <a:rPr lang="en-US" sz="2400" b="1" dirty="0" smtClean="0">
                <a:effectLst/>
                <a:cs typeface="Times New Roman" pitchFamily="18" charset="0"/>
              </a:rPr>
              <a:t>Se </a:t>
            </a:r>
            <a:r>
              <a:rPr lang="en-US" sz="1800" b="1" dirty="0" smtClean="0">
                <a:effectLst/>
                <a:cs typeface="Times New Roman" pitchFamily="18" charset="0"/>
              </a:rPr>
              <a:t>(139 MeV/u)</a:t>
            </a:r>
            <a:r>
              <a:rPr lang="en-US" sz="2400" b="1" dirty="0" smtClean="0">
                <a:effectLst/>
                <a:cs typeface="Times New Roman" pitchFamily="18" charset="0"/>
              </a:rPr>
              <a:t>  + Be, W</a:t>
            </a:r>
            <a:endParaRPr lang="en-US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760" y="1061438"/>
            <a:ext cx="7248293" cy="4977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99654" y="623381"/>
            <a:ext cx="429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O. </a:t>
            </a:r>
            <a:r>
              <a:rPr lang="en-US" dirty="0" err="1" smtClean="0"/>
              <a:t>Tarasov</a:t>
            </a:r>
            <a:r>
              <a:rPr lang="en-US" dirty="0" smtClean="0"/>
              <a:t> et al. PRC 87 (2013) </a:t>
            </a:r>
            <a:r>
              <a:rPr lang="en-US" dirty="0"/>
              <a:t>054612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1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36" y="271938"/>
            <a:ext cx="8992810" cy="486668"/>
          </a:xfrm>
        </p:spPr>
        <p:txBody>
          <a:bodyPr/>
          <a:lstStyle/>
          <a:p>
            <a:r>
              <a:rPr lang="en-US" dirty="0" smtClean="0"/>
              <a:t>The Quest for r-process Nuclear Physics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8"/>
          <a:stretch>
            <a:fillRect/>
          </a:stretch>
        </p:blipFill>
        <p:spPr bwMode="auto">
          <a:xfrm>
            <a:off x="595891" y="1117962"/>
            <a:ext cx="8377237" cy="509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90" name="Group 89"/>
          <p:cNvGrpSpPr/>
          <p:nvPr/>
        </p:nvGrpSpPr>
        <p:grpSpPr>
          <a:xfrm>
            <a:off x="595891" y="1140187"/>
            <a:ext cx="8396287" cy="5064126"/>
            <a:chOff x="595891" y="765175"/>
            <a:chExt cx="8396287" cy="5064126"/>
          </a:xfrm>
          <a:solidFill>
            <a:srgbClr val="A2A0FF"/>
          </a:solidFill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595891" y="765175"/>
              <a:ext cx="8396287" cy="5064126"/>
              <a:chOff x="123" y="482"/>
              <a:chExt cx="5289" cy="3190"/>
            </a:xfrm>
            <a:grpFill/>
          </p:grpSpPr>
          <p:pic>
            <p:nvPicPr>
              <p:cNvPr id="7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28"/>
              <a:stretch>
                <a:fillRect/>
              </a:stretch>
            </p:blipFill>
            <p:spPr bwMode="auto">
              <a:xfrm>
                <a:off x="123" y="482"/>
                <a:ext cx="5289" cy="3190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>
                <a:off x="3228" y="2239"/>
                <a:ext cx="514" cy="992"/>
              </a:xfrm>
              <a:prstGeom prst="line">
                <a:avLst/>
              </a:prstGeom>
              <a:grpFill/>
              <a:ln w="57150">
                <a:solidFill>
                  <a:srgbClr val="FF959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en-US" sz="1400">
                  <a:latin typeface="Arial"/>
                  <a:cs typeface="Arial"/>
                </a:endParaRPr>
              </a:p>
            </p:txBody>
          </p:sp>
        </p:grp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1885" y="3997841"/>
              <a:ext cx="1770518" cy="1150837"/>
            </a:xfrm>
            <a:prstGeom prst="rect">
              <a:avLst/>
            </a:prstGeom>
            <a:grpFill/>
          </p:spPr>
        </p:pic>
        <p:sp>
          <p:nvSpPr>
            <p:cNvPr id="89" name="TextBox 88"/>
            <p:cNvSpPr txBox="1"/>
            <p:nvPr/>
          </p:nvSpPr>
          <p:spPr>
            <a:xfrm>
              <a:off x="7766996" y="4061125"/>
              <a:ext cx="71046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FRIB</a:t>
              </a:r>
              <a:endParaRPr lang="en-US" dirty="0">
                <a:latin typeface="Arial"/>
                <a:cs typeface="Arial"/>
              </a:endParaRPr>
            </a:p>
          </p:txBody>
        </p:sp>
      </p:grp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8207953" y="1135425"/>
            <a:ext cx="0" cy="2443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Arial"/>
              <a:cs typeface="Arial"/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8122228" y="1138600"/>
            <a:ext cx="0" cy="2443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Arial"/>
              <a:cs typeface="Arial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4717041" y="1662475"/>
            <a:ext cx="0" cy="3500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Arial"/>
              <a:cs typeface="Arial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4642428" y="1654537"/>
            <a:ext cx="0" cy="3500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Arial"/>
              <a:cs typeface="Arial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2175453" y="3459525"/>
            <a:ext cx="0" cy="2765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Arial"/>
              <a:cs typeface="Arial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2111953" y="3473812"/>
            <a:ext cx="0" cy="2765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Arial"/>
              <a:cs typeface="Arial"/>
            </a:endParaRPr>
          </a:p>
        </p:txBody>
      </p:sp>
      <p:sp>
        <p:nvSpPr>
          <p:cNvPr id="16" name="Freeform 33"/>
          <p:cNvSpPr>
            <a:spLocks/>
          </p:cNvSpPr>
          <p:nvPr/>
        </p:nvSpPr>
        <p:spPr bwMode="auto">
          <a:xfrm>
            <a:off x="1791278" y="4997812"/>
            <a:ext cx="793750" cy="406400"/>
          </a:xfrm>
          <a:custGeom>
            <a:avLst/>
            <a:gdLst>
              <a:gd name="T0" fmla="*/ 0 w 500"/>
              <a:gd name="T1" fmla="*/ 256 h 256"/>
              <a:gd name="T2" fmla="*/ 248 w 500"/>
              <a:gd name="T3" fmla="*/ 256 h 256"/>
              <a:gd name="T4" fmla="*/ 244 w 500"/>
              <a:gd name="T5" fmla="*/ 208 h 256"/>
              <a:gd name="T6" fmla="*/ 356 w 500"/>
              <a:gd name="T7" fmla="*/ 208 h 256"/>
              <a:gd name="T8" fmla="*/ 356 w 500"/>
              <a:gd name="T9" fmla="*/ 156 h 256"/>
              <a:gd name="T10" fmla="*/ 396 w 500"/>
              <a:gd name="T11" fmla="*/ 156 h 256"/>
              <a:gd name="T12" fmla="*/ 400 w 500"/>
              <a:gd name="T13" fmla="*/ 116 h 256"/>
              <a:gd name="T14" fmla="*/ 448 w 500"/>
              <a:gd name="T15" fmla="*/ 112 h 256"/>
              <a:gd name="T16" fmla="*/ 448 w 500"/>
              <a:gd name="T17" fmla="*/ 60 h 256"/>
              <a:gd name="T18" fmla="*/ 500 w 500"/>
              <a:gd name="T19" fmla="*/ 44 h 256"/>
              <a:gd name="T20" fmla="*/ 496 w 500"/>
              <a:gd name="T21" fmla="*/ 0 h 256"/>
              <a:gd name="T22" fmla="*/ 184 w 500"/>
              <a:gd name="T23" fmla="*/ 0 h 256"/>
              <a:gd name="T24" fmla="*/ 0 w 500"/>
              <a:gd name="T25" fmla="*/ 25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0" h="256">
                <a:moveTo>
                  <a:pt x="0" y="256"/>
                </a:moveTo>
                <a:lnTo>
                  <a:pt x="248" y="256"/>
                </a:lnTo>
                <a:lnTo>
                  <a:pt x="244" y="208"/>
                </a:lnTo>
                <a:lnTo>
                  <a:pt x="356" y="208"/>
                </a:lnTo>
                <a:lnTo>
                  <a:pt x="356" y="156"/>
                </a:lnTo>
                <a:lnTo>
                  <a:pt x="396" y="156"/>
                </a:lnTo>
                <a:lnTo>
                  <a:pt x="400" y="116"/>
                </a:lnTo>
                <a:lnTo>
                  <a:pt x="448" y="112"/>
                </a:lnTo>
                <a:lnTo>
                  <a:pt x="448" y="60"/>
                </a:lnTo>
                <a:lnTo>
                  <a:pt x="500" y="44"/>
                </a:lnTo>
                <a:lnTo>
                  <a:pt x="496" y="0"/>
                </a:lnTo>
                <a:lnTo>
                  <a:pt x="184" y="0"/>
                </a:lnTo>
                <a:lnTo>
                  <a:pt x="0" y="256"/>
                </a:lnTo>
                <a:close/>
              </a:path>
            </a:pathLst>
          </a:custGeom>
          <a:noFill/>
          <a:ln w="38100" cmpd="sng">
            <a:solidFill>
              <a:srgbClr val="BB00B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Arial"/>
              <a:cs typeface="Arial"/>
            </a:endParaRPr>
          </a:p>
        </p:txBody>
      </p:sp>
      <p:sp>
        <p:nvSpPr>
          <p:cNvPr id="17" name="Oval 34"/>
          <p:cNvSpPr>
            <a:spLocks noChangeArrowheads="1"/>
          </p:cNvSpPr>
          <p:nvPr/>
        </p:nvSpPr>
        <p:spPr bwMode="auto">
          <a:xfrm>
            <a:off x="1689678" y="5283562"/>
            <a:ext cx="603250" cy="165100"/>
          </a:xfrm>
          <a:prstGeom prst="ellipse">
            <a:avLst/>
          </a:prstGeom>
          <a:noFill/>
          <a:ln w="38100">
            <a:solidFill>
              <a:srgbClr val="FFD1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Arial"/>
              <a:cs typeface="Arial"/>
            </a:endParaRPr>
          </a:p>
        </p:txBody>
      </p:sp>
      <p:sp>
        <p:nvSpPr>
          <p:cNvPr id="18" name="Oval 35"/>
          <p:cNvSpPr>
            <a:spLocks noChangeArrowheads="1"/>
          </p:cNvSpPr>
          <p:nvPr/>
        </p:nvSpPr>
        <p:spPr bwMode="auto">
          <a:xfrm>
            <a:off x="2028349" y="4813662"/>
            <a:ext cx="1022350" cy="165100"/>
          </a:xfrm>
          <a:prstGeom prst="ellipse">
            <a:avLst/>
          </a:prstGeom>
          <a:noFill/>
          <a:ln w="28575">
            <a:solidFill>
              <a:srgbClr val="FFD1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Arial"/>
              <a:cs typeface="Arial"/>
            </a:endParaRPr>
          </a:p>
        </p:txBody>
      </p:sp>
      <p:sp>
        <p:nvSpPr>
          <p:cNvPr id="19" name="Oval 41"/>
          <p:cNvSpPr>
            <a:spLocks noChangeArrowheads="1"/>
          </p:cNvSpPr>
          <p:nvPr/>
        </p:nvSpPr>
        <p:spPr bwMode="auto">
          <a:xfrm>
            <a:off x="4480503" y="3665900"/>
            <a:ext cx="311150" cy="184150"/>
          </a:xfrm>
          <a:prstGeom prst="ellipse">
            <a:avLst/>
          </a:prstGeom>
          <a:noFill/>
          <a:ln w="28575">
            <a:solidFill>
              <a:srgbClr val="FF091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Arial"/>
              <a:cs typeface="Arial"/>
            </a:endParaRPr>
          </a:p>
        </p:txBody>
      </p:sp>
      <p:sp>
        <p:nvSpPr>
          <p:cNvPr id="21" name="Text Box 50"/>
          <p:cNvSpPr txBox="1">
            <a:spLocks noChangeArrowheads="1"/>
          </p:cNvSpPr>
          <p:nvPr/>
        </p:nvSpPr>
        <p:spPr bwMode="auto">
          <a:xfrm>
            <a:off x="1832283" y="5955075"/>
            <a:ext cx="510317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>
                <a:latin typeface="Arial"/>
                <a:cs typeface="Arial"/>
              </a:rPr>
              <a:t>N=50</a:t>
            </a:r>
          </a:p>
        </p:txBody>
      </p:sp>
      <p:sp>
        <p:nvSpPr>
          <p:cNvPr id="22" name="Text Box 51"/>
          <p:cNvSpPr txBox="1">
            <a:spLocks noChangeArrowheads="1"/>
          </p:cNvSpPr>
          <p:nvPr/>
        </p:nvSpPr>
        <p:spPr bwMode="auto">
          <a:xfrm>
            <a:off x="4434796" y="1414031"/>
            <a:ext cx="510317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>
                <a:latin typeface="Arial"/>
                <a:cs typeface="Arial"/>
              </a:rPr>
              <a:t>N=82</a:t>
            </a:r>
          </a:p>
        </p:txBody>
      </p:sp>
      <p:sp>
        <p:nvSpPr>
          <p:cNvPr id="23" name="Text Box 52"/>
          <p:cNvSpPr txBox="1">
            <a:spLocks noChangeArrowheads="1"/>
          </p:cNvSpPr>
          <p:nvPr/>
        </p:nvSpPr>
        <p:spPr bwMode="auto">
          <a:xfrm>
            <a:off x="8252403" y="1271950"/>
            <a:ext cx="585204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>
                <a:latin typeface="Arial"/>
                <a:cs typeface="Arial"/>
              </a:rPr>
              <a:t>N=126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23203" y="4864462"/>
            <a:ext cx="73025" cy="58738"/>
          </a:xfrm>
          <a:prstGeom prst="rect">
            <a:avLst/>
          </a:prstGeom>
          <a:solidFill>
            <a:srgbClr val="FF66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99403" y="4705712"/>
            <a:ext cx="73025" cy="58738"/>
          </a:xfrm>
          <a:prstGeom prst="rect">
            <a:avLst/>
          </a:prstGeom>
          <a:solidFill>
            <a:srgbClr val="FF66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81953" y="4702537"/>
            <a:ext cx="73025" cy="58738"/>
          </a:xfrm>
          <a:prstGeom prst="rect">
            <a:avLst/>
          </a:prstGeom>
          <a:solidFill>
            <a:srgbClr val="FF66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462387" y="4694070"/>
            <a:ext cx="57150" cy="58738"/>
          </a:xfrm>
          <a:prstGeom prst="rect">
            <a:avLst/>
          </a:prstGeom>
          <a:solidFill>
            <a:srgbClr val="FF66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64503" y="4627924"/>
            <a:ext cx="57150" cy="58738"/>
          </a:xfrm>
          <a:prstGeom prst="rect">
            <a:avLst/>
          </a:prstGeom>
          <a:solidFill>
            <a:srgbClr val="FF66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37529" y="4627924"/>
            <a:ext cx="73025" cy="58738"/>
          </a:xfrm>
          <a:prstGeom prst="rect">
            <a:avLst/>
          </a:prstGeom>
          <a:solidFill>
            <a:srgbClr val="FF66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13729" y="4627924"/>
            <a:ext cx="73025" cy="58738"/>
          </a:xfrm>
          <a:prstGeom prst="rect">
            <a:avLst/>
          </a:prstGeom>
          <a:solidFill>
            <a:srgbClr val="FF66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40704" y="4551723"/>
            <a:ext cx="73025" cy="58738"/>
          </a:xfrm>
          <a:prstGeom prst="rect">
            <a:avLst/>
          </a:prstGeom>
          <a:solidFill>
            <a:srgbClr val="FF66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96279" y="4542198"/>
            <a:ext cx="73025" cy="58738"/>
          </a:xfrm>
          <a:prstGeom prst="rect">
            <a:avLst/>
          </a:prstGeom>
          <a:solidFill>
            <a:srgbClr val="FF66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629604" y="4542198"/>
            <a:ext cx="57150" cy="58738"/>
          </a:xfrm>
          <a:prstGeom prst="rect">
            <a:avLst/>
          </a:prstGeom>
          <a:solidFill>
            <a:srgbClr val="FF6600"/>
          </a:solidFill>
          <a:ln w="127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08978" y="4461236"/>
            <a:ext cx="133349" cy="61913"/>
          </a:xfrm>
          <a:prstGeom prst="rect">
            <a:avLst/>
          </a:prstGeom>
          <a:solidFill>
            <a:srgbClr val="FF66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708979" y="4391386"/>
            <a:ext cx="301624" cy="58738"/>
          </a:xfrm>
          <a:prstGeom prst="rect">
            <a:avLst/>
          </a:prstGeom>
          <a:solidFill>
            <a:srgbClr val="FF66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37578" y="4305660"/>
            <a:ext cx="133349" cy="79376"/>
          </a:xfrm>
          <a:prstGeom prst="rect">
            <a:avLst/>
          </a:prstGeom>
          <a:solidFill>
            <a:srgbClr val="FF66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4385253" y="4043169"/>
            <a:ext cx="204788" cy="16406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99397" y="4866579"/>
            <a:ext cx="73025" cy="58738"/>
          </a:xfrm>
          <a:prstGeom prst="rect">
            <a:avLst/>
          </a:prstGeom>
          <a:solidFill>
            <a:srgbClr val="FF66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2669695" y="4091879"/>
            <a:ext cx="1549400" cy="736600"/>
          </a:xfrm>
          <a:custGeom>
            <a:avLst/>
            <a:gdLst>
              <a:gd name="connsiteX0" fmla="*/ 1549400 w 1549400"/>
              <a:gd name="connsiteY0" fmla="*/ 0 h 736600"/>
              <a:gd name="connsiteX1" fmla="*/ 753533 w 1549400"/>
              <a:gd name="connsiteY1" fmla="*/ 16933 h 736600"/>
              <a:gd name="connsiteX2" fmla="*/ 8466 w 1549400"/>
              <a:gd name="connsiteY2" fmla="*/ 541866 h 736600"/>
              <a:gd name="connsiteX3" fmla="*/ 0 w 1549400"/>
              <a:gd name="connsiteY3" fmla="*/ 728133 h 736600"/>
              <a:gd name="connsiteX4" fmla="*/ 287866 w 1549400"/>
              <a:gd name="connsiteY4" fmla="*/ 736600 h 736600"/>
              <a:gd name="connsiteX5" fmla="*/ 1549400 w 1549400"/>
              <a:gd name="connsiteY5" fmla="*/ 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9400" h="736600">
                <a:moveTo>
                  <a:pt x="1549400" y="0"/>
                </a:moveTo>
                <a:lnTo>
                  <a:pt x="753533" y="16933"/>
                </a:lnTo>
                <a:lnTo>
                  <a:pt x="8466" y="541866"/>
                </a:lnTo>
                <a:lnTo>
                  <a:pt x="0" y="728133"/>
                </a:lnTo>
                <a:lnTo>
                  <a:pt x="287866" y="736600"/>
                </a:lnTo>
                <a:lnTo>
                  <a:pt x="1549400" y="0"/>
                </a:lnTo>
                <a:close/>
              </a:path>
            </a:pathLst>
          </a:custGeom>
          <a:noFill/>
          <a:ln w="28575" cmpd="sng">
            <a:solidFill>
              <a:srgbClr val="BB00B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40" name="Oval 34"/>
          <p:cNvSpPr>
            <a:spLocks noChangeArrowheads="1"/>
          </p:cNvSpPr>
          <p:nvPr/>
        </p:nvSpPr>
        <p:spPr bwMode="auto">
          <a:xfrm>
            <a:off x="2743777" y="4761275"/>
            <a:ext cx="381000" cy="111654"/>
          </a:xfrm>
          <a:prstGeom prst="ellipse">
            <a:avLst/>
          </a:prstGeom>
          <a:noFill/>
          <a:ln w="38100">
            <a:solidFill>
              <a:srgbClr val="10FF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Arial"/>
              <a:cs typeface="Arial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4769428" y="2517079"/>
            <a:ext cx="1286933" cy="1193800"/>
          </a:xfrm>
          <a:custGeom>
            <a:avLst/>
            <a:gdLst>
              <a:gd name="connsiteX0" fmla="*/ 16933 w 1286933"/>
              <a:gd name="connsiteY0" fmla="*/ 1193800 h 1193800"/>
              <a:gd name="connsiteX1" fmla="*/ 1286933 w 1286933"/>
              <a:gd name="connsiteY1" fmla="*/ 0 h 1193800"/>
              <a:gd name="connsiteX2" fmla="*/ 931333 w 1286933"/>
              <a:gd name="connsiteY2" fmla="*/ 84666 h 1193800"/>
              <a:gd name="connsiteX3" fmla="*/ 0 w 1286933"/>
              <a:gd name="connsiteY3" fmla="*/ 1016000 h 1193800"/>
              <a:gd name="connsiteX4" fmla="*/ 16933 w 1286933"/>
              <a:gd name="connsiteY4" fmla="*/ 119380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1193800">
                <a:moveTo>
                  <a:pt x="16933" y="1193800"/>
                </a:moveTo>
                <a:lnTo>
                  <a:pt x="1286933" y="0"/>
                </a:lnTo>
                <a:lnTo>
                  <a:pt x="931333" y="84666"/>
                </a:lnTo>
                <a:lnTo>
                  <a:pt x="0" y="1016000"/>
                </a:lnTo>
                <a:lnTo>
                  <a:pt x="16933" y="1193800"/>
                </a:lnTo>
                <a:close/>
              </a:path>
            </a:pathLst>
          </a:custGeom>
          <a:noFill/>
          <a:ln w="38100" cmpd="sng">
            <a:solidFill>
              <a:srgbClr val="10FFA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46431" y="1880378"/>
            <a:ext cx="6119745" cy="4008022"/>
            <a:chOff x="145803" y="1505366"/>
            <a:chExt cx="6119745" cy="4008022"/>
          </a:xfrm>
        </p:grpSpPr>
        <p:sp>
          <p:nvSpPr>
            <p:cNvPr id="43" name="Text Box 55"/>
            <p:cNvSpPr txBox="1">
              <a:spLocks noChangeArrowheads="1"/>
            </p:cNvSpPr>
            <p:nvPr/>
          </p:nvSpPr>
          <p:spPr bwMode="auto">
            <a:xfrm>
              <a:off x="4368800" y="1505366"/>
              <a:ext cx="1896748" cy="30777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10FFA4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ANL </a:t>
              </a:r>
              <a:r>
                <a:rPr lang="en-US" sz="1400" dirty="0" smtClean="0">
                  <a:latin typeface="Arial"/>
                  <a:cs typeface="Arial"/>
                </a:rPr>
                <a:t>Trap @ CARIBU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4" name="Line 56"/>
            <p:cNvSpPr>
              <a:spLocks noChangeShapeType="1"/>
            </p:cNvSpPr>
            <p:nvPr/>
          </p:nvSpPr>
          <p:spPr bwMode="auto">
            <a:xfrm>
              <a:off x="3441698" y="3475037"/>
              <a:ext cx="54895" cy="241829"/>
            </a:xfrm>
            <a:prstGeom prst="line">
              <a:avLst/>
            </a:prstGeom>
            <a:noFill/>
            <a:ln w="38100">
              <a:solidFill>
                <a:srgbClr val="A22CA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49" name="Text Box 55"/>
            <p:cNvSpPr txBox="1">
              <a:spLocks noChangeArrowheads="1"/>
            </p:cNvSpPr>
            <p:nvPr/>
          </p:nvSpPr>
          <p:spPr bwMode="auto">
            <a:xfrm>
              <a:off x="3081571" y="2924108"/>
              <a:ext cx="962861" cy="523220"/>
            </a:xfrm>
            <a:prstGeom prst="rect">
              <a:avLst/>
            </a:prstGeom>
            <a:solidFill>
              <a:srgbClr val="FFFFFF"/>
            </a:solidFill>
            <a:ln w="57150" cmpd="sng">
              <a:solidFill>
                <a:srgbClr val="BB00B3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Jyvaskyla</a:t>
              </a:r>
              <a:br>
                <a:rPr lang="en-US" sz="1400" dirty="0" smtClean="0">
                  <a:latin typeface="Arial"/>
                  <a:cs typeface="Arial"/>
                </a:rPr>
              </a:br>
              <a:r>
                <a:rPr lang="en-US" sz="1400" dirty="0" smtClean="0">
                  <a:latin typeface="Arial"/>
                  <a:cs typeface="Arial"/>
                </a:rPr>
                <a:t>Trap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0" name="Text Box 55"/>
            <p:cNvSpPr txBox="1">
              <a:spLocks noChangeArrowheads="1"/>
            </p:cNvSpPr>
            <p:nvPr/>
          </p:nvSpPr>
          <p:spPr bwMode="auto">
            <a:xfrm>
              <a:off x="1969536" y="3781424"/>
              <a:ext cx="1271878" cy="30777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10FFA4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TRIUMF Trap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1" name="Text Box 55"/>
            <p:cNvSpPr txBox="1">
              <a:spLocks noChangeArrowheads="1"/>
            </p:cNvSpPr>
            <p:nvPr/>
          </p:nvSpPr>
          <p:spPr bwMode="auto">
            <a:xfrm>
              <a:off x="145803" y="4050040"/>
              <a:ext cx="1401796" cy="523220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CD25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CERN/ISOLDE</a:t>
              </a:r>
              <a:br>
                <a:rPr lang="en-US" sz="1400" dirty="0" smtClean="0">
                  <a:latin typeface="Arial"/>
                  <a:cs typeface="Arial"/>
                </a:rPr>
              </a:br>
              <a:r>
                <a:rPr lang="en-US" sz="1400" dirty="0" smtClean="0">
                  <a:latin typeface="Arial"/>
                  <a:cs typeface="Arial"/>
                </a:rPr>
                <a:t>Trap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2" name="Text Box 55"/>
            <p:cNvSpPr txBox="1">
              <a:spLocks noChangeArrowheads="1"/>
            </p:cNvSpPr>
            <p:nvPr/>
          </p:nvSpPr>
          <p:spPr bwMode="auto">
            <a:xfrm>
              <a:off x="317358" y="4751183"/>
              <a:ext cx="671979" cy="523220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FF00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NSCL</a:t>
              </a:r>
              <a:br>
                <a:rPr lang="en-US" sz="1400" dirty="0" smtClean="0">
                  <a:latin typeface="Arial"/>
                  <a:cs typeface="Arial"/>
                </a:rPr>
              </a:br>
              <a:r>
                <a:rPr lang="en-US" sz="1400" dirty="0" smtClean="0">
                  <a:latin typeface="Arial"/>
                  <a:cs typeface="Arial"/>
                </a:rPr>
                <a:t>TOF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3" name="Text Box 55"/>
            <p:cNvSpPr txBox="1">
              <a:spLocks noChangeArrowheads="1"/>
            </p:cNvSpPr>
            <p:nvPr/>
          </p:nvSpPr>
          <p:spPr bwMode="auto">
            <a:xfrm>
              <a:off x="1956115" y="2956686"/>
              <a:ext cx="972943" cy="523220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8D21A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GSI</a:t>
              </a:r>
              <a:br>
                <a:rPr lang="en-US" sz="1400" dirty="0" smtClean="0">
                  <a:latin typeface="Arial"/>
                  <a:cs typeface="Arial"/>
                </a:rPr>
              </a:br>
              <a:r>
                <a:rPr lang="en-US" sz="1400" dirty="0" smtClean="0">
                  <a:latin typeface="Arial"/>
                  <a:cs typeface="Arial"/>
                </a:rPr>
                <a:t>ESR Ring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4" name="Line 56"/>
            <p:cNvSpPr>
              <a:spLocks noChangeShapeType="1"/>
            </p:cNvSpPr>
            <p:nvPr/>
          </p:nvSpPr>
          <p:spPr bwMode="auto">
            <a:xfrm>
              <a:off x="4935331" y="1813143"/>
              <a:ext cx="188667" cy="604362"/>
            </a:xfrm>
            <a:prstGeom prst="line">
              <a:avLst/>
            </a:prstGeom>
            <a:noFill/>
            <a:ln w="38100">
              <a:solidFill>
                <a:srgbClr val="10FFA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55" name="Line 56"/>
            <p:cNvSpPr>
              <a:spLocks noChangeShapeType="1"/>
            </p:cNvSpPr>
            <p:nvPr/>
          </p:nvSpPr>
          <p:spPr bwMode="auto">
            <a:xfrm>
              <a:off x="2895599" y="3475038"/>
              <a:ext cx="412751" cy="454026"/>
            </a:xfrm>
            <a:prstGeom prst="line">
              <a:avLst/>
            </a:prstGeom>
            <a:noFill/>
            <a:ln w="38100">
              <a:solidFill>
                <a:srgbClr val="08D21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56" name="Line 56"/>
            <p:cNvSpPr>
              <a:spLocks noChangeShapeType="1"/>
            </p:cNvSpPr>
            <p:nvPr/>
          </p:nvSpPr>
          <p:spPr bwMode="auto">
            <a:xfrm>
              <a:off x="2312628" y="4086224"/>
              <a:ext cx="284253" cy="303213"/>
            </a:xfrm>
            <a:prstGeom prst="line">
              <a:avLst/>
            </a:prstGeom>
            <a:noFill/>
            <a:ln w="38100">
              <a:solidFill>
                <a:srgbClr val="10FFA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57" name="Line 56"/>
            <p:cNvSpPr>
              <a:spLocks noChangeShapeType="1"/>
            </p:cNvSpPr>
            <p:nvPr/>
          </p:nvSpPr>
          <p:spPr bwMode="auto">
            <a:xfrm>
              <a:off x="1547599" y="4311650"/>
              <a:ext cx="446031" cy="141818"/>
            </a:xfrm>
            <a:prstGeom prst="line">
              <a:avLst/>
            </a:prstGeom>
            <a:noFill/>
            <a:ln w="38100">
              <a:solidFill>
                <a:srgbClr val="FFCD2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58" name="Line 56"/>
            <p:cNvSpPr>
              <a:spLocks noChangeShapeType="1"/>
            </p:cNvSpPr>
            <p:nvPr/>
          </p:nvSpPr>
          <p:spPr bwMode="auto">
            <a:xfrm>
              <a:off x="1289050" y="4603750"/>
              <a:ext cx="142605" cy="304800"/>
            </a:xfrm>
            <a:prstGeom prst="line">
              <a:avLst/>
            </a:prstGeom>
            <a:noFill/>
            <a:ln w="38100">
              <a:solidFill>
                <a:srgbClr val="FFCD2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59" name="Line 56"/>
            <p:cNvSpPr>
              <a:spLocks noChangeShapeType="1"/>
            </p:cNvSpPr>
            <p:nvPr/>
          </p:nvSpPr>
          <p:spPr bwMode="auto">
            <a:xfrm>
              <a:off x="710949" y="5274403"/>
              <a:ext cx="135752" cy="23898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>
                <a:latin typeface="Arial"/>
                <a:cs typeface="Arial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010603" y="2845207"/>
            <a:ext cx="1095848" cy="820693"/>
            <a:chOff x="3609975" y="2470195"/>
            <a:chExt cx="1095848" cy="820693"/>
          </a:xfrm>
        </p:grpSpPr>
        <p:sp>
          <p:nvSpPr>
            <p:cNvPr id="63" name="TextBox 62"/>
            <p:cNvSpPr txBox="1"/>
            <p:nvPr/>
          </p:nvSpPr>
          <p:spPr>
            <a:xfrm>
              <a:off x="3609975" y="2470195"/>
              <a:ext cx="1095848" cy="30777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ORNL (</a:t>
              </a:r>
              <a:r>
                <a:rPr lang="en-US" sz="1400" dirty="0" err="1" smtClean="0">
                  <a:latin typeface="Arial"/>
                  <a:cs typeface="Arial"/>
                </a:rPr>
                <a:t>d,p</a:t>
              </a:r>
              <a:r>
                <a:rPr lang="en-US" sz="1400" dirty="0" smtClean="0">
                  <a:latin typeface="Arial"/>
                  <a:cs typeface="Arial"/>
                </a:rPr>
                <a:t>)</a:t>
              </a:r>
              <a:endParaRPr lang="en-US" sz="1400" dirty="0">
                <a:latin typeface="Arial"/>
                <a:cs typeface="Arial"/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 flipV="1">
              <a:off x="4222647" y="2777972"/>
              <a:ext cx="80963" cy="51291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513388" y="3581980"/>
            <a:ext cx="5352401" cy="3137417"/>
            <a:chOff x="112760" y="3206968"/>
            <a:chExt cx="5352401" cy="3137417"/>
          </a:xfrm>
        </p:grpSpPr>
        <p:sp>
          <p:nvSpPr>
            <p:cNvPr id="66" name="Text Box 32"/>
            <p:cNvSpPr txBox="1">
              <a:spLocks noChangeArrowheads="1"/>
            </p:cNvSpPr>
            <p:nvPr/>
          </p:nvSpPr>
          <p:spPr bwMode="auto">
            <a:xfrm>
              <a:off x="3249535" y="5029200"/>
              <a:ext cx="1522213" cy="30777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FF00"/>
              </a:solidFill>
            </a:ln>
            <a:extLst/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GSI/Mainz </a:t>
              </a:r>
              <a:r>
                <a:rPr lang="en-US" sz="1400" dirty="0" smtClean="0">
                  <a:latin typeface="Arial"/>
                  <a:cs typeface="Arial"/>
                  <a:sym typeface="Symbol" charset="0"/>
                </a:rPr>
                <a:t>T</a:t>
              </a:r>
              <a:r>
                <a:rPr lang="en-US" sz="1200" baseline="-25000" dirty="0" smtClean="0">
                  <a:latin typeface="Arial"/>
                  <a:cs typeface="Arial"/>
                  <a:sym typeface="Symbol" charset="0"/>
                </a:rPr>
                <a:t>1/2 </a:t>
              </a:r>
              <a:r>
                <a:rPr lang="en-US" sz="1400" dirty="0" err="1" smtClean="0">
                  <a:latin typeface="Arial"/>
                  <a:cs typeface="Arial"/>
                  <a:sym typeface="Symbol" charset="0"/>
                </a:rPr>
                <a:t>P</a:t>
              </a:r>
              <a:r>
                <a:rPr lang="en-US" sz="1200" baseline="-25000" dirty="0" err="1" smtClean="0">
                  <a:latin typeface="Arial"/>
                  <a:cs typeface="Arial"/>
                  <a:sym typeface="Symbol" charset="0"/>
                </a:rPr>
                <a:t>n</a:t>
              </a:r>
              <a:r>
                <a:rPr lang="en-US" sz="1400" dirty="0"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67" name="Line 44"/>
            <p:cNvSpPr>
              <a:spLocks noChangeShapeType="1"/>
            </p:cNvSpPr>
            <p:nvPr/>
          </p:nvSpPr>
          <p:spPr bwMode="auto">
            <a:xfrm flipH="1">
              <a:off x="920574" y="5068888"/>
              <a:ext cx="730425" cy="9677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68" name="Text Box 45"/>
            <p:cNvSpPr txBox="1">
              <a:spLocks noChangeArrowheads="1"/>
            </p:cNvSpPr>
            <p:nvPr/>
          </p:nvSpPr>
          <p:spPr bwMode="auto">
            <a:xfrm>
              <a:off x="112760" y="6036608"/>
              <a:ext cx="1176290" cy="30777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xtLst/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ORNL </a:t>
              </a:r>
              <a:r>
                <a:rPr lang="en-US" sz="1400" dirty="0" smtClean="0">
                  <a:latin typeface="Arial"/>
                  <a:cs typeface="Arial"/>
                  <a:sym typeface="Symbol" charset="0"/>
                </a:rPr>
                <a:t>T</a:t>
              </a:r>
              <a:r>
                <a:rPr lang="en-US" sz="1200" baseline="-25000" dirty="0" smtClean="0">
                  <a:latin typeface="Arial"/>
                  <a:cs typeface="Arial"/>
                  <a:sym typeface="Symbol" charset="0"/>
                </a:rPr>
                <a:t>1/2 </a:t>
              </a:r>
              <a:r>
                <a:rPr lang="en-US" sz="1400" dirty="0" err="1" smtClean="0">
                  <a:latin typeface="Arial"/>
                  <a:cs typeface="Arial"/>
                  <a:sym typeface="Symbol" charset="0"/>
                </a:rPr>
                <a:t>P</a:t>
              </a:r>
              <a:r>
                <a:rPr lang="en-US" sz="1200" baseline="-25000" dirty="0" err="1" smtClean="0">
                  <a:latin typeface="Arial"/>
                  <a:cs typeface="Arial"/>
                  <a:sym typeface="Symbol" charset="0"/>
                </a:rPr>
                <a:t>n</a:t>
              </a:r>
              <a:r>
                <a:rPr lang="en-US" sz="1400" dirty="0" smtClean="0">
                  <a:latin typeface="Arial"/>
                  <a:cs typeface="Arial"/>
                </a:rPr>
                <a:t>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69" name="Text Box 45"/>
            <p:cNvSpPr txBox="1">
              <a:spLocks noChangeArrowheads="1"/>
            </p:cNvSpPr>
            <p:nvPr/>
          </p:nvSpPr>
          <p:spPr bwMode="auto">
            <a:xfrm>
              <a:off x="2312628" y="5391349"/>
              <a:ext cx="1056048" cy="307777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FF6600"/>
              </a:solidFill>
            </a:ln>
            <a:extLst/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RIKEN </a:t>
              </a:r>
              <a:r>
                <a:rPr lang="en-US" sz="1400" dirty="0" smtClean="0">
                  <a:latin typeface="Arial"/>
                  <a:cs typeface="Arial"/>
                  <a:sym typeface="Symbol" charset="0"/>
                </a:rPr>
                <a:t>T</a:t>
              </a:r>
              <a:r>
                <a:rPr lang="en-US" sz="1400" baseline="-25000" dirty="0" smtClean="0">
                  <a:latin typeface="Arial"/>
                  <a:cs typeface="Arial"/>
                  <a:sym typeface="Symbol" charset="0"/>
                </a:rPr>
                <a:t>1/2</a:t>
              </a:r>
              <a:r>
                <a:rPr lang="en-US" sz="1400" dirty="0" smtClean="0">
                  <a:latin typeface="Arial"/>
                  <a:cs typeface="Arial"/>
                </a:rPr>
                <a:t> </a:t>
              </a:r>
              <a:endParaRPr lang="en-US" sz="1400" dirty="0">
                <a:latin typeface="Arial"/>
                <a:cs typeface="Arial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 flipH="1">
              <a:off x="2854325" y="4206972"/>
              <a:ext cx="285751" cy="1165425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Line 27"/>
            <p:cNvSpPr>
              <a:spLocks noChangeShapeType="1"/>
            </p:cNvSpPr>
            <p:nvPr/>
          </p:nvSpPr>
          <p:spPr bwMode="auto">
            <a:xfrm flipH="1">
              <a:off x="3670298" y="3781424"/>
              <a:ext cx="409576" cy="1247775"/>
            </a:xfrm>
            <a:prstGeom prst="line">
              <a:avLst/>
            </a:pr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73" name="Text Box 45"/>
            <p:cNvSpPr txBox="1">
              <a:spLocks noChangeArrowheads="1"/>
            </p:cNvSpPr>
            <p:nvPr/>
          </p:nvSpPr>
          <p:spPr bwMode="auto">
            <a:xfrm>
              <a:off x="1312654" y="5864225"/>
              <a:ext cx="1159292" cy="307777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FF0000"/>
              </a:solidFill>
            </a:ln>
            <a:extLst/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NSCL </a:t>
              </a:r>
              <a:r>
                <a:rPr lang="en-US" sz="1400" dirty="0" smtClean="0">
                  <a:latin typeface="Arial"/>
                  <a:cs typeface="Arial"/>
                  <a:sym typeface="Symbol" charset="0"/>
                </a:rPr>
                <a:t>T</a:t>
              </a:r>
              <a:r>
                <a:rPr lang="en-US" sz="1200" baseline="-25000" dirty="0" smtClean="0">
                  <a:latin typeface="Arial"/>
                  <a:cs typeface="Arial"/>
                  <a:sym typeface="Symbol" charset="0"/>
                </a:rPr>
                <a:t>1/2 </a:t>
              </a:r>
              <a:r>
                <a:rPr lang="en-US" sz="1400" dirty="0" err="1" smtClean="0">
                  <a:latin typeface="Arial"/>
                  <a:cs typeface="Arial"/>
                  <a:sym typeface="Symbol" charset="0"/>
                </a:rPr>
                <a:t>P</a:t>
              </a:r>
              <a:r>
                <a:rPr lang="en-US" sz="1200" baseline="-25000" dirty="0" err="1" smtClean="0">
                  <a:latin typeface="Arial"/>
                  <a:cs typeface="Arial"/>
                  <a:sym typeface="Symbol" charset="0"/>
                </a:rPr>
                <a:t>n</a:t>
              </a:r>
              <a:r>
                <a:rPr lang="en-US" sz="1400" dirty="0" smtClean="0">
                  <a:latin typeface="Arial"/>
                  <a:cs typeface="Arial"/>
                </a:rPr>
                <a:t> </a:t>
              </a:r>
              <a:endParaRPr lang="en-US" sz="1400" dirty="0">
                <a:latin typeface="Arial"/>
                <a:cs typeface="Arial"/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1711325" y="5068888"/>
              <a:ext cx="394075" cy="795337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Line 56"/>
            <p:cNvSpPr>
              <a:spLocks noChangeShapeType="1"/>
            </p:cNvSpPr>
            <p:nvPr/>
          </p:nvSpPr>
          <p:spPr bwMode="auto">
            <a:xfrm>
              <a:off x="4658282" y="3206968"/>
              <a:ext cx="142317" cy="1170828"/>
            </a:xfrm>
            <a:prstGeom prst="line">
              <a:avLst/>
            </a:prstGeom>
            <a:noFill/>
            <a:ln w="38100">
              <a:solidFill>
                <a:srgbClr val="08D21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76" name="Text Box 32"/>
            <p:cNvSpPr txBox="1">
              <a:spLocks noChangeArrowheads="1"/>
            </p:cNvSpPr>
            <p:nvPr/>
          </p:nvSpPr>
          <p:spPr bwMode="auto">
            <a:xfrm>
              <a:off x="4063365" y="4404514"/>
              <a:ext cx="1401796" cy="523220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8D21A"/>
              </a:solidFill>
            </a:ln>
            <a:extLst/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CERN/ISOLDE</a:t>
              </a:r>
              <a:br>
                <a:rPr lang="en-US" sz="1400" dirty="0" smtClean="0">
                  <a:latin typeface="Arial"/>
                  <a:cs typeface="Arial"/>
                </a:rPr>
              </a:br>
              <a:r>
                <a:rPr lang="en-US" sz="1400" dirty="0" smtClean="0">
                  <a:latin typeface="Arial"/>
                  <a:cs typeface="Arial"/>
                </a:rPr>
                <a:t> </a:t>
              </a:r>
              <a:r>
                <a:rPr lang="en-US" sz="1400" dirty="0" smtClean="0">
                  <a:latin typeface="Arial"/>
                  <a:cs typeface="Arial"/>
                  <a:sym typeface="Symbol" charset="0"/>
                </a:rPr>
                <a:t>T</a:t>
              </a:r>
              <a:r>
                <a:rPr lang="en-US" sz="1200" baseline="-25000" dirty="0" smtClean="0">
                  <a:latin typeface="Arial"/>
                  <a:cs typeface="Arial"/>
                  <a:sym typeface="Symbol" charset="0"/>
                </a:rPr>
                <a:t>1/2 </a:t>
              </a:r>
              <a:r>
                <a:rPr lang="en-US" sz="1400" dirty="0" err="1" smtClean="0">
                  <a:latin typeface="Arial"/>
                  <a:cs typeface="Arial"/>
                  <a:sym typeface="Symbol" charset="0"/>
                </a:rPr>
                <a:t>P</a:t>
              </a:r>
              <a:r>
                <a:rPr lang="en-US" sz="1200" baseline="-25000" dirty="0" err="1" smtClean="0">
                  <a:latin typeface="Arial"/>
                  <a:cs typeface="Arial"/>
                  <a:sym typeface="Symbol" charset="0"/>
                </a:rPr>
                <a:t>n</a:t>
              </a:r>
              <a:r>
                <a:rPr lang="en-US" sz="1400" dirty="0">
                  <a:latin typeface="Arial"/>
                  <a:cs typeface="Arial"/>
                </a:rPr>
                <a:t> </a:t>
              </a:r>
            </a:p>
          </p:txBody>
        </p:sp>
      </p:grpSp>
      <p:sp>
        <p:nvSpPr>
          <p:cNvPr id="77" name="Oval 76"/>
          <p:cNvSpPr/>
          <p:nvPr/>
        </p:nvSpPr>
        <p:spPr>
          <a:xfrm rot="20076598" flipV="1">
            <a:off x="7098696" y="1712374"/>
            <a:ext cx="1288456" cy="19826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139456" y="3414044"/>
            <a:ext cx="8698151" cy="2997576"/>
            <a:chOff x="139456" y="3039032"/>
            <a:chExt cx="8698151" cy="2997576"/>
          </a:xfrm>
        </p:grpSpPr>
        <p:sp>
          <p:nvSpPr>
            <p:cNvPr id="85" name="TextBox 84"/>
            <p:cNvSpPr txBox="1"/>
            <p:nvPr/>
          </p:nvSpPr>
          <p:spPr>
            <a:xfrm>
              <a:off x="139456" y="5513388"/>
              <a:ext cx="813949" cy="52322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aseline="30000" dirty="0">
                  <a:latin typeface="Arial"/>
                  <a:cs typeface="Arial"/>
                </a:rPr>
                <a:t>9</a:t>
              </a:r>
              <a:r>
                <a:rPr lang="en-US" sz="1400" dirty="0" smtClean="0">
                  <a:latin typeface="Arial"/>
                  <a:cs typeface="Arial"/>
                </a:rPr>
                <a:t>Be(</a:t>
              </a:r>
              <a:r>
                <a:rPr lang="en-US" sz="14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1400" dirty="0" err="1" smtClean="0">
                  <a:latin typeface="Arial"/>
                  <a:cs typeface="Arial"/>
                </a:rPr>
                <a:t>,n</a:t>
              </a:r>
              <a:r>
                <a:rPr lang="en-US" sz="1400" dirty="0" smtClean="0">
                  <a:latin typeface="Arial"/>
                  <a:cs typeface="Arial"/>
                </a:rPr>
                <a:t>)</a:t>
              </a:r>
              <a:br>
                <a:rPr lang="en-US" sz="1400" dirty="0" smtClean="0">
                  <a:latin typeface="Arial"/>
                  <a:cs typeface="Arial"/>
                </a:rPr>
              </a:br>
              <a:r>
                <a:rPr lang="en-US" sz="1400" dirty="0" err="1" smtClean="0">
                  <a:latin typeface="Arial"/>
                  <a:cs typeface="Arial"/>
                </a:rPr>
                <a:t>HI</a:t>
              </a:r>
              <a:r>
                <a:rPr lang="en-US" sz="14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1400" dirty="0" err="1" smtClean="0">
                  <a:latin typeface="Arial"/>
                  <a:cs typeface="Arial"/>
                </a:rPr>
                <a:t>S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891855" y="3039032"/>
              <a:ext cx="1945752" cy="73866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+ Neutrino Physics</a:t>
              </a:r>
            </a:p>
            <a:p>
              <a:r>
                <a:rPr lang="en-US" sz="1400" dirty="0" smtClean="0">
                  <a:latin typeface="Arial"/>
                  <a:cs typeface="Arial"/>
                </a:rPr>
                <a:t>+ Nuclear Matter EOS</a:t>
              </a:r>
            </a:p>
            <a:p>
              <a:r>
                <a:rPr lang="en-US" sz="1400" dirty="0" smtClean="0">
                  <a:latin typeface="Arial"/>
                  <a:cs typeface="Arial"/>
                </a:rPr>
                <a:t>+ Fission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-76844" y="993561"/>
            <a:ext cx="4037531" cy="2254125"/>
            <a:chOff x="-76844" y="993561"/>
            <a:chExt cx="4037531" cy="2254125"/>
          </a:xfrm>
        </p:grpSpPr>
        <p:grpSp>
          <p:nvGrpSpPr>
            <p:cNvPr id="102" name="Group 101"/>
            <p:cNvGrpSpPr/>
            <p:nvPr/>
          </p:nvGrpSpPr>
          <p:grpSpPr>
            <a:xfrm>
              <a:off x="-76844" y="993561"/>
              <a:ext cx="4037531" cy="2254125"/>
              <a:chOff x="-76844" y="993561"/>
              <a:chExt cx="4037531" cy="2254125"/>
            </a:xfrm>
          </p:grpSpPr>
          <p:pic>
            <p:nvPicPr>
              <p:cNvPr id="91" name="Picture 90" descr="screenshot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919"/>
              <a:stretch/>
            </p:blipFill>
            <p:spPr>
              <a:xfrm>
                <a:off x="16648" y="1295620"/>
                <a:ext cx="3944039" cy="1926160"/>
              </a:xfrm>
              <a:prstGeom prst="rect">
                <a:avLst/>
              </a:prstGeom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595891" y="993561"/>
                <a:ext cx="31783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Brett et al. 2012 Sensitivity to Masses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8396" y="1080526"/>
                <a:ext cx="2943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Z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-76844" y="2939909"/>
                <a:ext cx="3143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N</a:t>
                </a:r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2657359" y="2400102"/>
              <a:ext cx="8980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/>
                  <a:cs typeface="Arial"/>
                </a:rPr>
                <a:t>FRIB reach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862226" y="2661712"/>
              <a:ext cx="11097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/>
                  <a:cs typeface="Arial"/>
                </a:rPr>
                <a:t>CARIBU reach</a:t>
              </a:r>
              <a:endParaRPr lang="en-US" sz="1100" dirty="0">
                <a:latin typeface="Arial"/>
                <a:cs typeface="Arial"/>
              </a:endParaRPr>
            </a:p>
          </p:txBody>
        </p:sp>
        <p:cxnSp>
          <p:nvCxnSpPr>
            <p:cNvPr id="96" name="Straight Connector 95"/>
            <p:cNvCxnSpPr/>
            <p:nvPr/>
          </p:nvCxnSpPr>
          <p:spPr>
            <a:xfrm>
              <a:off x="1483743" y="2415715"/>
              <a:ext cx="442318" cy="328128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2254455" y="2353015"/>
              <a:ext cx="387034" cy="16406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/>
          <p:cNvSpPr txBox="1"/>
          <p:nvPr/>
        </p:nvSpPr>
        <p:spPr>
          <a:xfrm>
            <a:off x="5544950" y="5527327"/>
            <a:ext cx="3537034" cy="369332"/>
          </a:xfrm>
          <a:prstGeom prst="rect">
            <a:avLst/>
          </a:prstGeom>
          <a:solidFill>
            <a:srgbClr val="A2A0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FAIR, RIBF, SPIRAL2, EURISOL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8634" y="6157354"/>
            <a:ext cx="112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 Schatz</a:t>
            </a:r>
            <a:endParaRPr lang="en-US" dirty="0"/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6324" fontAlgn="base">
              <a:spcBef>
                <a:spcPct val="0"/>
              </a:spcBef>
              <a:spcAft>
                <a:spcPct val="0"/>
              </a:spcAft>
              <a:defRPr/>
            </a:pPr>
            <a:fld id="{D30A2C6D-39BC-4576-856C-8743CF76CCF1}" type="slidenum">
              <a:rPr lang="en-US" smtClean="0">
                <a:latin typeface="Arial" pitchFamily="34" charset="0"/>
              </a:rPr>
              <a:pPr defTabSz="456324"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08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9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4" r="1126" b="1371"/>
          <a:stretch/>
        </p:blipFill>
        <p:spPr>
          <a:xfrm>
            <a:off x="169337" y="1024468"/>
            <a:ext cx="3287889" cy="495864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44648"/>
            <a:ext cx="8991600" cy="485775"/>
          </a:xfrm>
        </p:spPr>
        <p:txBody>
          <a:bodyPr/>
          <a:lstStyle/>
          <a:p>
            <a:r>
              <a:rPr lang="en-US" dirty="0" smtClean="0"/>
              <a:t>Evidence for the First Stars in the Universe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142" y="1086555"/>
            <a:ext cx="3372488" cy="49247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332" y="691447"/>
            <a:ext cx="897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SDSS J001820.5–093939.2 </a:t>
            </a:r>
            <a:r>
              <a:rPr lang="en-US" dirty="0" smtClean="0"/>
              <a:t> SUBARU Observations Aoki et al., SCIENCE 345 (2014)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97777" y="1778000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Type II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24400" y="3299178"/>
            <a:ext cx="94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Type </a:t>
            </a:r>
            <a:r>
              <a:rPr lang="en-US" dirty="0" err="1" smtClean="0"/>
              <a:t>Ia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33247" y="4763911"/>
            <a:ext cx="749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PISM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27778" y="1340556"/>
            <a:ext cx="181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64308"/>
                </a:solidFill>
              </a:rPr>
              <a:t>Unique features</a:t>
            </a:r>
            <a:endParaRPr lang="en-US" dirty="0">
              <a:solidFill>
                <a:srgbClr val="06430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8400" y="5387623"/>
            <a:ext cx="2237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64308"/>
                </a:solidFill>
              </a:rPr>
              <a:t>Model comparisons</a:t>
            </a:r>
            <a:endParaRPr lang="en-US" dirty="0">
              <a:solidFill>
                <a:srgbClr val="064308"/>
              </a:solidFill>
            </a:endParaRPr>
          </a:p>
        </p:txBody>
      </p:sp>
      <p:cxnSp>
        <p:nvCxnSpPr>
          <p:cNvPr id="15" name="Straight Arrow Connector 14"/>
          <p:cNvCxnSpPr>
            <a:stCxn id="12" idx="0"/>
          </p:cNvCxnSpPr>
          <p:nvPr/>
        </p:nvCxnSpPr>
        <p:spPr>
          <a:xfrm flipH="1">
            <a:off x="3414889" y="1340556"/>
            <a:ext cx="1020067" cy="0"/>
          </a:xfrm>
          <a:prstGeom prst="straightConnector1">
            <a:avLst/>
          </a:prstGeom>
          <a:ln>
            <a:solidFill>
              <a:srgbClr val="0F0C8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811889" y="5827889"/>
            <a:ext cx="1114778" cy="0"/>
          </a:xfrm>
          <a:prstGeom prst="straightConnector1">
            <a:avLst/>
          </a:prstGeom>
          <a:ln>
            <a:solidFill>
              <a:srgbClr val="0F0C8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3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3N forces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1066800"/>
            <a:ext cx="8991600" cy="5027613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dirty="0" smtClean="0"/>
              <a:t>Big Bang Nucleosynthesis: Calculate all key reactions</a:t>
            </a:r>
            <a:endParaRPr lang="en-US" dirty="0"/>
          </a:p>
          <a:p>
            <a:pPr>
              <a:spcBef>
                <a:spcPts val="800"/>
              </a:spcBef>
            </a:pPr>
            <a:r>
              <a:rPr lang="en-US" dirty="0" smtClean="0"/>
              <a:t>Neutron star masses</a:t>
            </a:r>
          </a:p>
          <a:p>
            <a:pPr>
              <a:spcBef>
                <a:spcPts val="800"/>
              </a:spcBef>
            </a:pPr>
            <a:endParaRPr lang="en-US" dirty="0" smtClean="0"/>
          </a:p>
          <a:p>
            <a:pPr>
              <a:spcBef>
                <a:spcPts val="800"/>
              </a:spcBef>
            </a:pPr>
            <a:endParaRPr lang="en-US" dirty="0"/>
          </a:p>
          <a:p>
            <a:pPr>
              <a:spcBef>
                <a:spcPts val="800"/>
              </a:spcBef>
            </a:pPr>
            <a:endParaRPr lang="en-US" dirty="0" smtClean="0"/>
          </a:p>
          <a:p>
            <a:pPr>
              <a:spcBef>
                <a:spcPts val="800"/>
              </a:spcBef>
            </a:pPr>
            <a:endParaRPr lang="en-US" dirty="0"/>
          </a:p>
          <a:p>
            <a:pPr marL="0" indent="0">
              <a:spcBef>
                <a:spcPts val="800"/>
              </a:spcBef>
              <a:buNone/>
            </a:pPr>
            <a:endParaRPr lang="en-US" dirty="0" smtClean="0"/>
          </a:p>
          <a:p>
            <a:pPr>
              <a:spcBef>
                <a:spcPts val="800"/>
              </a:spcBef>
            </a:pPr>
            <a:endParaRPr lang="en-US" dirty="0"/>
          </a:p>
          <a:p>
            <a:pPr>
              <a:spcBef>
                <a:spcPts val="800"/>
              </a:spcBef>
            </a:pPr>
            <a:endParaRPr lang="en-US" dirty="0" smtClean="0"/>
          </a:p>
          <a:p>
            <a:pPr>
              <a:spcBef>
                <a:spcPts val="800"/>
              </a:spcBef>
            </a:pPr>
            <a:endParaRPr lang="en-US" dirty="0"/>
          </a:p>
          <a:p>
            <a:pPr marL="0" indent="0">
              <a:spcBef>
                <a:spcPts val="800"/>
              </a:spcBef>
              <a:buNone/>
            </a:pPr>
            <a:endParaRPr lang="en-US" dirty="0" smtClean="0"/>
          </a:p>
          <a:p>
            <a:pPr>
              <a:spcBef>
                <a:spcPts val="800"/>
              </a:spcBef>
            </a:pPr>
            <a:r>
              <a:rPr lang="en-US" dirty="0" smtClean="0"/>
              <a:t>Half-life of </a:t>
            </a:r>
            <a:r>
              <a:rPr lang="en-US" baseline="30000" dirty="0" smtClean="0"/>
              <a:t>14</a:t>
            </a:r>
            <a:r>
              <a:rPr lang="en-US" dirty="0" smtClean="0"/>
              <a:t>C (Maris, </a:t>
            </a:r>
            <a:r>
              <a:rPr lang="en-US" dirty="0" err="1" smtClean="0"/>
              <a:t>Navratil</a:t>
            </a:r>
            <a:r>
              <a:rPr lang="en-US" dirty="0" smtClean="0"/>
              <a:t> </a:t>
            </a:r>
            <a:r>
              <a:rPr lang="en-US" i="1" dirty="0" smtClean="0"/>
              <a:t>et al.</a:t>
            </a:r>
            <a:r>
              <a:rPr lang="en-US" dirty="0" smtClean="0"/>
              <a:t> PRL), structure of calcium isotopes (</a:t>
            </a:r>
            <a:r>
              <a:rPr lang="en-US" dirty="0" err="1" smtClean="0"/>
              <a:t>Wienholtz</a:t>
            </a:r>
            <a:r>
              <a:rPr lang="en-US" dirty="0" smtClean="0"/>
              <a:t> </a:t>
            </a:r>
            <a:r>
              <a:rPr lang="en-US" i="1" dirty="0" smtClean="0"/>
              <a:t>et al. </a:t>
            </a:r>
            <a:r>
              <a:rPr lang="en-US" dirty="0" smtClean="0"/>
              <a:t>Nature), etc.</a:t>
            </a:r>
            <a:endParaRPr lang="en-US" dirty="0"/>
          </a:p>
        </p:txBody>
      </p:sp>
      <p:pic>
        <p:nvPicPr>
          <p:cNvPr id="7" name="Picture 6" descr="NSta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27" y="1385271"/>
            <a:ext cx="5760637" cy="40620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0087" y="2356120"/>
            <a:ext cx="2259097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64308"/>
                </a:solidFill>
              </a:rPr>
              <a:t>S. </a:t>
            </a:r>
            <a:r>
              <a:rPr lang="en-US" dirty="0" err="1" smtClean="0">
                <a:solidFill>
                  <a:srgbClr val="064308"/>
                </a:solidFill>
              </a:rPr>
              <a:t>Gandolfi</a:t>
            </a:r>
            <a:r>
              <a:rPr lang="en-US" dirty="0" smtClean="0">
                <a:solidFill>
                  <a:srgbClr val="064308"/>
                </a:solidFill>
              </a:rPr>
              <a:t> </a:t>
            </a:r>
            <a:r>
              <a:rPr lang="en-US" i="1" dirty="0">
                <a:solidFill>
                  <a:srgbClr val="064308"/>
                </a:solidFill>
              </a:rPr>
              <a:t>et al</a:t>
            </a:r>
            <a:r>
              <a:rPr lang="en-US" dirty="0">
                <a:solidFill>
                  <a:srgbClr val="064308"/>
                </a:solidFill>
              </a:rPr>
              <a:t>., PRC85, 032801 (2012</a:t>
            </a:r>
            <a:r>
              <a:rPr lang="en-US" dirty="0" smtClean="0">
                <a:solidFill>
                  <a:srgbClr val="064308"/>
                </a:solidFill>
              </a:rPr>
              <a:t>)</a:t>
            </a:r>
          </a:p>
          <a:p>
            <a:endParaRPr lang="en-US" dirty="0">
              <a:solidFill>
                <a:srgbClr val="064308"/>
              </a:solidFill>
            </a:endParaRPr>
          </a:p>
          <a:p>
            <a:r>
              <a:rPr lang="en-US" dirty="0" smtClean="0">
                <a:solidFill>
                  <a:srgbClr val="064308"/>
                </a:solidFill>
              </a:rPr>
              <a:t>Talk on Monday</a:t>
            </a:r>
          </a:p>
          <a:p>
            <a:endParaRPr lang="en-US" dirty="0" smtClean="0">
              <a:solidFill>
                <a:srgbClr val="064308"/>
              </a:solidFill>
            </a:endParaRPr>
          </a:p>
          <a:p>
            <a:endParaRPr lang="en-US" dirty="0">
              <a:solidFill>
                <a:srgbClr val="064308"/>
              </a:solidFill>
            </a:endParaRPr>
          </a:p>
          <a:p>
            <a:endParaRPr lang="en-US" dirty="0" smtClean="0">
              <a:solidFill>
                <a:srgbClr val="064308"/>
              </a:solidFill>
            </a:endParaRPr>
          </a:p>
          <a:p>
            <a:endParaRPr lang="en-US" dirty="0">
              <a:solidFill>
                <a:srgbClr val="064308"/>
              </a:solidFill>
            </a:endParaRPr>
          </a:p>
          <a:p>
            <a:r>
              <a:rPr lang="en-US" dirty="0" err="1" smtClean="0">
                <a:solidFill>
                  <a:srgbClr val="064308"/>
                </a:solidFill>
              </a:rPr>
              <a:t>Nazarewicz</a:t>
            </a:r>
            <a:r>
              <a:rPr lang="en-US" dirty="0" smtClean="0">
                <a:solidFill>
                  <a:srgbClr val="064308"/>
                </a:solidFill>
              </a:rPr>
              <a:t> </a:t>
            </a:r>
            <a:r>
              <a:rPr lang="en-US" i="1" dirty="0" smtClean="0">
                <a:solidFill>
                  <a:srgbClr val="064308"/>
                </a:solidFill>
              </a:rPr>
              <a:t>et al. 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CF988859-7953-4624-98C4-717249B46A15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4"/>
          <p:cNvSpPr>
            <a:spLocks noGrp="1"/>
          </p:cNvSpPr>
          <p:nvPr>
            <p:ph type="title"/>
          </p:nvPr>
        </p:nvSpPr>
        <p:spPr>
          <a:xfrm>
            <a:off x="76200" y="72688"/>
            <a:ext cx="8991600" cy="911915"/>
          </a:xfrm>
        </p:spPr>
        <p:txBody>
          <a:bodyPr/>
          <a:lstStyle/>
          <a:p>
            <a:r>
              <a:rPr lang="en-US" dirty="0" smtClean="0"/>
              <a:t>Stellar Hydrogen Explosions:</a:t>
            </a:r>
            <a:br>
              <a:rPr lang="en-US" dirty="0" smtClean="0"/>
            </a:br>
            <a:r>
              <a:rPr lang="en-US" dirty="0" smtClean="0"/>
              <a:t>Common (100/day) and Not Understood</a:t>
            </a:r>
          </a:p>
        </p:txBody>
      </p:sp>
      <p:sp>
        <p:nvSpPr>
          <p:cNvPr id="85" name="Content Placeholder 9"/>
          <p:cNvSpPr txBox="1">
            <a:spLocks/>
          </p:cNvSpPr>
          <p:nvPr/>
        </p:nvSpPr>
        <p:spPr bwMode="auto">
          <a:xfrm>
            <a:off x="5289910" y="1443065"/>
            <a:ext cx="3854090" cy="39050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46" indent="-180146" algn="l" defTabSz="803150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295" indent="-151622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478" indent="-160630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089" indent="-133608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813" indent="-180146" algn="l" defTabSz="803150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2898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9855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6812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3766" indent="-150732" algn="l" defTabSz="80760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u="sng" dirty="0"/>
              <a:t>Open </a:t>
            </a:r>
            <a:r>
              <a:rPr lang="en-US" sz="2400" u="sng" dirty="0" smtClean="0"/>
              <a:t>questions</a:t>
            </a:r>
            <a:endParaRPr lang="en-US" sz="2400" u="sng" dirty="0"/>
          </a:p>
          <a:p>
            <a:pPr marL="169863" lvl="1" indent="-169863"/>
            <a:r>
              <a:rPr lang="en-US" sz="2400" dirty="0">
                <a:solidFill>
                  <a:srgbClr val="064308"/>
                </a:solidFill>
              </a:rPr>
              <a:t>Neutron star </a:t>
            </a:r>
            <a:r>
              <a:rPr lang="en-US" sz="2400" dirty="0" smtClean="0">
                <a:solidFill>
                  <a:srgbClr val="064308"/>
                </a:solidFill>
              </a:rPr>
              <a:t>size</a:t>
            </a:r>
            <a:endParaRPr lang="en-US" sz="2400" dirty="0">
              <a:solidFill>
                <a:srgbClr val="064308"/>
              </a:solidFill>
            </a:endParaRPr>
          </a:p>
          <a:p>
            <a:pPr marL="169863" lvl="1" indent="-169863"/>
            <a:r>
              <a:rPr lang="en-US" sz="2400" dirty="0">
                <a:solidFill>
                  <a:srgbClr val="064308"/>
                </a:solidFill>
              </a:rPr>
              <a:t>Short burst intervals</a:t>
            </a:r>
          </a:p>
          <a:p>
            <a:pPr marL="169863" lvl="1" indent="-169863"/>
            <a:r>
              <a:rPr lang="en-US" sz="2400" dirty="0">
                <a:solidFill>
                  <a:srgbClr val="064308"/>
                </a:solidFill>
              </a:rPr>
              <a:t>Multiple peaked bursts</a:t>
            </a:r>
          </a:p>
          <a:p>
            <a:pPr marL="169863" lvl="1" indent="-169863"/>
            <a:r>
              <a:rPr lang="en-US" sz="2400" dirty="0" smtClean="0">
                <a:solidFill>
                  <a:srgbClr val="064308"/>
                </a:solidFill>
              </a:rPr>
              <a:t>Nature </a:t>
            </a:r>
            <a:r>
              <a:rPr lang="en-US" sz="2400" dirty="0">
                <a:solidFill>
                  <a:srgbClr val="064308"/>
                </a:solidFill>
              </a:rPr>
              <a:t>of </a:t>
            </a:r>
            <a:r>
              <a:rPr lang="en-US" sz="2400" dirty="0" err="1" smtClean="0">
                <a:solidFill>
                  <a:srgbClr val="064308"/>
                </a:solidFill>
              </a:rPr>
              <a:t>superbursts</a:t>
            </a:r>
            <a:endParaRPr lang="en-US" sz="2400" dirty="0" smtClean="0">
              <a:solidFill>
                <a:srgbClr val="064308"/>
              </a:solidFill>
            </a:endParaRPr>
          </a:p>
          <a:p>
            <a:pPr marL="169863" lvl="1" indent="-169863"/>
            <a:r>
              <a:rPr lang="en-US" sz="2400" dirty="0">
                <a:solidFill>
                  <a:srgbClr val="064308"/>
                </a:solidFill>
              </a:rPr>
              <a:t>Ejected </a:t>
            </a:r>
            <a:r>
              <a:rPr lang="en-US" sz="2400" dirty="0" smtClean="0">
                <a:solidFill>
                  <a:srgbClr val="064308"/>
                </a:solidFill>
              </a:rPr>
              <a:t>mass (</a:t>
            </a:r>
            <a:r>
              <a:rPr lang="en-US" sz="2400" dirty="0" err="1" smtClean="0">
                <a:solidFill>
                  <a:srgbClr val="064308"/>
                </a:solidFill>
              </a:rPr>
              <a:t>Nucleosynthesis</a:t>
            </a:r>
            <a:r>
              <a:rPr lang="en-US" sz="2400" dirty="0" smtClean="0">
                <a:solidFill>
                  <a:srgbClr val="064308"/>
                </a:solidFill>
              </a:rPr>
              <a:t>)</a:t>
            </a:r>
            <a:endParaRPr lang="en-US" sz="2400" dirty="0">
              <a:solidFill>
                <a:srgbClr val="064308"/>
              </a:solidFill>
            </a:endParaRPr>
          </a:p>
          <a:p>
            <a:pPr marL="169863" lvl="1" indent="-169863"/>
            <a:r>
              <a:rPr lang="en-US" sz="2400" dirty="0">
                <a:solidFill>
                  <a:srgbClr val="064308"/>
                </a:solidFill>
              </a:rPr>
              <a:t>Observable gamma emitters</a:t>
            </a:r>
          </a:p>
          <a:p>
            <a:pPr marL="169863" lvl="1" indent="-169863"/>
            <a:r>
              <a:rPr lang="en-US" sz="2400" dirty="0" smtClean="0">
                <a:solidFill>
                  <a:srgbClr val="064308"/>
                </a:solidFill>
              </a:rPr>
              <a:t>Why such a variety </a:t>
            </a:r>
          </a:p>
          <a:p>
            <a:pPr marL="169863" lvl="1" indent="-169863"/>
            <a:r>
              <a:rPr lang="en-US" sz="2400" dirty="0" smtClean="0">
                <a:solidFill>
                  <a:srgbClr val="064308"/>
                </a:solidFill>
              </a:rPr>
              <a:t>Path </a:t>
            </a:r>
            <a:r>
              <a:rPr lang="en-US" sz="2400" dirty="0">
                <a:solidFill>
                  <a:srgbClr val="064308"/>
                </a:solidFill>
              </a:rPr>
              <a:t>to </a:t>
            </a:r>
            <a:r>
              <a:rPr lang="en-US" sz="2400" dirty="0" err="1">
                <a:solidFill>
                  <a:srgbClr val="064308"/>
                </a:solidFill>
              </a:rPr>
              <a:t>Ia</a:t>
            </a:r>
            <a:r>
              <a:rPr lang="en-US" sz="2400" dirty="0">
                <a:solidFill>
                  <a:srgbClr val="064308"/>
                </a:solidFill>
              </a:rPr>
              <a:t> </a:t>
            </a:r>
            <a:r>
              <a:rPr lang="en-US" sz="2400" dirty="0" smtClean="0">
                <a:solidFill>
                  <a:srgbClr val="064308"/>
                </a:solidFill>
              </a:rPr>
              <a:t>supernovae</a:t>
            </a:r>
            <a:endParaRPr lang="en-US" sz="2400" dirty="0">
              <a:solidFill>
                <a:srgbClr val="064308"/>
              </a:solidFill>
            </a:endParaRPr>
          </a:p>
        </p:txBody>
      </p:sp>
      <p:pic>
        <p:nvPicPr>
          <p:cNvPr id="43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2840" r="-679"/>
          <a:stretch/>
        </p:blipFill>
        <p:spPr>
          <a:xfrm>
            <a:off x="0" y="1067100"/>
            <a:ext cx="5204326" cy="5027414"/>
          </a:xfrm>
        </p:spPr>
      </p:pic>
      <p:sp>
        <p:nvSpPr>
          <p:cNvPr id="44" name="Rectangle 43"/>
          <p:cNvSpPr/>
          <p:nvPr/>
        </p:nvSpPr>
        <p:spPr>
          <a:xfrm>
            <a:off x="462250" y="1245494"/>
            <a:ext cx="1724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hlinkClick r:id="rId4"/>
              </a:rPr>
              <a:t>www4.nau.edu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22817" y="6100088"/>
            <a:ext cx="112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64308"/>
                </a:solidFill>
              </a:rPr>
              <a:t>H Schatz</a:t>
            </a:r>
            <a:endParaRPr lang="en-US" dirty="0">
              <a:solidFill>
                <a:srgbClr val="06430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69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800"/>
            <a:ext cx="29908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Rare Isotope Crusts of Accreting </a:t>
            </a:r>
            <a:br>
              <a:rPr lang="en-US" dirty="0"/>
            </a:br>
            <a:r>
              <a:rPr lang="en-US" dirty="0"/>
              <a:t>Neutron Stars</a:t>
            </a:r>
          </a:p>
        </p:txBody>
      </p:sp>
      <p:pic>
        <p:nvPicPr>
          <p:cNvPr id="340997" name="Picture 5" descr="1A-0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017587"/>
            <a:ext cx="4151313" cy="4545013"/>
          </a:xfrm>
          <a:prstGeom prst="rect">
            <a:avLst/>
          </a:prstGeom>
          <a:noFill/>
        </p:spPr>
      </p:pic>
      <p:sp>
        <p:nvSpPr>
          <p:cNvPr id="340998" name="Rectangle 6"/>
          <p:cNvSpPr>
            <a:spLocks noChangeAspect="1" noChangeArrowheads="1"/>
          </p:cNvSpPr>
          <p:nvPr/>
        </p:nvSpPr>
        <p:spPr bwMode="auto">
          <a:xfrm>
            <a:off x="0" y="4098925"/>
            <a:ext cx="4800600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233363" indent="-177800" eaLnBrk="0" hangingPunct="0">
              <a:spcBef>
                <a:spcPts val="300"/>
              </a:spcBef>
              <a:buClr>
                <a:srgbClr val="006600"/>
              </a:buClr>
              <a:buFont typeface="Wingdings" charset="2"/>
              <a:buChar char="§"/>
            </a:pPr>
            <a:r>
              <a:rPr lang="en-US" sz="2000" dirty="0">
                <a:latin typeface="+mn-lt"/>
                <a:ea typeface="ヒラギノ角ゴ Pro W3" charset="-128"/>
                <a:cs typeface="ヒラギノ角ゴ Pro W3" charset="-128"/>
              </a:rPr>
              <a:t>Nuclear reactions in the crust set </a:t>
            </a:r>
            <a:br>
              <a:rPr lang="en-US" sz="2000" dirty="0">
                <a:latin typeface="+mn-lt"/>
                <a:ea typeface="ヒラギノ角ゴ Pro W3" charset="-128"/>
                <a:cs typeface="ヒラギノ角ゴ Pro W3" charset="-128"/>
              </a:rPr>
            </a:br>
            <a:r>
              <a:rPr lang="en-US" sz="2000" dirty="0">
                <a:latin typeface="+mn-lt"/>
                <a:ea typeface="ヒラギノ角ゴ Pro W3" charset="-128"/>
                <a:cs typeface="ヒラギノ角ゴ Pro W3" charset="-128"/>
              </a:rPr>
              <a:t>thermal </a:t>
            </a:r>
            <a:r>
              <a:rPr lang="en-US" sz="2000" dirty="0" smtClean="0">
                <a:latin typeface="+mn-lt"/>
                <a:ea typeface="ヒラギノ角ゴ Pro W3" charset="-128"/>
                <a:cs typeface="ヒラギノ角ゴ Pro W3" charset="-128"/>
              </a:rPr>
              <a:t>properties (e.g. cooling)</a:t>
            </a:r>
            <a:endParaRPr lang="en-US" sz="2000" dirty="0">
              <a:latin typeface="+mn-lt"/>
              <a:ea typeface="ヒラギノ角ゴ Pro W3" charset="-128"/>
              <a:cs typeface="ヒラギノ角ゴ Pro W3" charset="-128"/>
            </a:endParaRPr>
          </a:p>
          <a:p>
            <a:pPr marL="233363" indent="-177800" eaLnBrk="0" hangingPunct="0">
              <a:spcBef>
                <a:spcPts val="300"/>
              </a:spcBef>
              <a:buClr>
                <a:srgbClr val="006600"/>
              </a:buClr>
              <a:buFont typeface="Wingdings" charset="2"/>
              <a:buChar char="§"/>
            </a:pPr>
            <a:r>
              <a:rPr lang="en-US" sz="2000" dirty="0">
                <a:latin typeface="+mn-lt"/>
                <a:ea typeface="ヒラギノ角ゴ Pro W3" charset="-128"/>
                <a:cs typeface="ヒラギノ角ゴ Pro W3" charset="-128"/>
              </a:rPr>
              <a:t>Can be directly observed in transients</a:t>
            </a:r>
          </a:p>
          <a:p>
            <a:pPr marL="233363" indent="-177800" eaLnBrk="0" hangingPunct="0">
              <a:spcBef>
                <a:spcPts val="300"/>
              </a:spcBef>
              <a:buClr>
                <a:srgbClr val="006600"/>
              </a:buClr>
              <a:buFont typeface="Wingdings" charset="2"/>
              <a:buChar char="§"/>
            </a:pPr>
            <a:r>
              <a:rPr lang="en-US" sz="2000" dirty="0">
                <a:latin typeface="+mn-lt"/>
                <a:ea typeface="ヒラギノ角ゴ Pro W3" charset="-128"/>
                <a:cs typeface="ヒラギノ角ゴ Pro W3" charset="-128"/>
              </a:rPr>
              <a:t>Directly affects </a:t>
            </a:r>
            <a:r>
              <a:rPr lang="en-US" sz="2000" dirty="0" err="1">
                <a:latin typeface="+mn-lt"/>
                <a:ea typeface="ヒラギノ角ゴ Pro W3" charset="-128"/>
                <a:cs typeface="ヒラギノ角ゴ Pro W3" charset="-128"/>
              </a:rPr>
              <a:t>superburst</a:t>
            </a:r>
            <a:r>
              <a:rPr lang="en-US" sz="2000" dirty="0">
                <a:latin typeface="+mn-lt"/>
                <a:ea typeface="ヒラギノ角ゴ Pro W3" charset="-128"/>
                <a:cs typeface="ヒラギノ角ゴ Pro W3" charset="-128"/>
              </a:rPr>
              <a:t> ignition</a:t>
            </a:r>
          </a:p>
        </p:txBody>
      </p:sp>
      <p:sp>
        <p:nvSpPr>
          <p:cNvPr id="340999" name="Text Box 7"/>
          <p:cNvSpPr txBox="1">
            <a:spLocks noChangeArrowheads="1"/>
          </p:cNvSpPr>
          <p:nvPr/>
        </p:nvSpPr>
        <p:spPr bwMode="auto">
          <a:xfrm>
            <a:off x="76200" y="5511008"/>
            <a:ext cx="8169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+mn-lt"/>
                <a:ea typeface="ＭＳ Ｐゴシック" charset="-128"/>
                <a:cs typeface="ＭＳ Ｐゴシック" charset="-128"/>
              </a:rPr>
              <a:t>Understanding of crust reactions offers possibility to </a:t>
            </a:r>
            <a:r>
              <a:rPr lang="en-US" dirty="0" smtClean="0">
                <a:latin typeface="+mn-lt"/>
                <a:ea typeface="ＭＳ Ｐゴシック" charset="-128"/>
                <a:cs typeface="ＭＳ Ｐゴシック" charset="-128"/>
              </a:rPr>
              <a:t>constrain neutron </a:t>
            </a:r>
            <a:r>
              <a:rPr lang="en-US" dirty="0">
                <a:latin typeface="+mn-lt"/>
                <a:ea typeface="ＭＳ Ｐゴシック" charset="-128"/>
                <a:cs typeface="ＭＳ Ｐゴシック" charset="-128"/>
              </a:rPr>
              <a:t>star properties (core composition, neutrino emission…)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209675" y="1790700"/>
            <a:ext cx="3533775" cy="2268538"/>
            <a:chOff x="762" y="1128"/>
            <a:chExt cx="2226" cy="1429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939" y="1152"/>
              <a:ext cx="2049" cy="1405"/>
              <a:chOff x="3687" y="2592"/>
              <a:chExt cx="1929" cy="1545"/>
            </a:xfrm>
          </p:grpSpPr>
          <p:sp>
            <p:nvSpPr>
              <p:cNvPr id="341002" name="Rectangle 10"/>
              <p:cNvSpPr>
                <a:spLocks noChangeArrowheads="1"/>
              </p:cNvSpPr>
              <p:nvPr/>
            </p:nvSpPr>
            <p:spPr bwMode="auto">
              <a:xfrm>
                <a:off x="3696" y="2592"/>
                <a:ext cx="1920" cy="15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dirty="0">
                  <a:latin typeface="Arial" pitchFamily="34" charset="0"/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341003" name="Picture 11" descr="new_AP-1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744" y="2640"/>
                <a:ext cx="1851" cy="1357"/>
              </a:xfrm>
              <a:prstGeom prst="rect">
                <a:avLst/>
              </a:prstGeom>
              <a:noFill/>
            </p:spPr>
          </p:pic>
          <p:sp>
            <p:nvSpPr>
              <p:cNvPr id="341004" name="Text Box 12"/>
              <p:cNvSpPr txBox="1">
                <a:spLocks noChangeArrowheads="1"/>
              </p:cNvSpPr>
              <p:nvPr/>
            </p:nvSpPr>
            <p:spPr bwMode="auto">
              <a:xfrm>
                <a:off x="3687" y="3968"/>
                <a:ext cx="1616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dirty="0" err="1">
                    <a:latin typeface="Arial" pitchFamily="34" charset="0"/>
                    <a:ea typeface="ＭＳ Ｐゴシック" charset="-128"/>
                    <a:cs typeface="ＭＳ Ｐゴシック" charset="-128"/>
                  </a:rPr>
                  <a:t>Cackett</a:t>
                </a:r>
                <a:r>
                  <a:rPr lang="en-US" sz="1000" dirty="0">
                    <a:latin typeface="Arial" pitchFamily="34" charset="0"/>
                    <a:ea typeface="ＭＳ Ｐゴシック" charset="-128"/>
                    <a:cs typeface="ＭＳ Ｐゴシック" charset="-128"/>
                  </a:rPr>
                  <a:t> et al. 2006 (Chandra, XMM-Newton) </a:t>
                </a:r>
              </a:p>
            </p:txBody>
          </p:sp>
          <p:sp>
            <p:nvSpPr>
              <p:cNvPr id="341005" name="Rectangle 13"/>
              <p:cNvSpPr>
                <a:spLocks noChangeArrowheads="1"/>
              </p:cNvSpPr>
              <p:nvPr/>
            </p:nvSpPr>
            <p:spPr bwMode="auto">
              <a:xfrm>
                <a:off x="3772" y="3820"/>
                <a:ext cx="292" cy="1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</p:grpSp>
        <p:sp>
          <p:nvSpPr>
            <p:cNvPr id="341006" name="Freeform 14"/>
            <p:cNvSpPr>
              <a:spLocks/>
            </p:cNvSpPr>
            <p:nvPr/>
          </p:nvSpPr>
          <p:spPr bwMode="auto">
            <a:xfrm>
              <a:off x="762" y="1128"/>
              <a:ext cx="175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0"/>
                </a:cxn>
                <a:cxn ang="0">
                  <a:pos x="175" y="160"/>
                </a:cxn>
              </a:cxnLst>
              <a:rect l="0" t="0" r="r" b="b"/>
              <a:pathLst>
                <a:path w="175" h="160">
                  <a:moveTo>
                    <a:pt x="0" y="0"/>
                  </a:moveTo>
                  <a:lnTo>
                    <a:pt x="0" y="160"/>
                  </a:lnTo>
                  <a:lnTo>
                    <a:pt x="175" y="160"/>
                  </a:ln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Arial" pitchFamily="34" charset="0"/>
              </a:endParaRPr>
            </a:p>
          </p:txBody>
        </p:sp>
      </p:grpSp>
      <p:sp>
        <p:nvSpPr>
          <p:cNvPr id="341007" name="Text Box 15"/>
          <p:cNvSpPr txBox="1">
            <a:spLocks noChangeArrowheads="1"/>
          </p:cNvSpPr>
          <p:nvPr/>
        </p:nvSpPr>
        <p:spPr bwMode="auto">
          <a:xfrm>
            <a:off x="49213" y="2949575"/>
            <a:ext cx="10830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KS 1731-260</a:t>
            </a:r>
            <a:br>
              <a:rPr lang="en-US" sz="12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12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(Chandra)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8685" y="6091605"/>
            <a:ext cx="118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H. Schatz</a:t>
            </a:r>
            <a:endParaRPr lang="en-US" dirty="0">
              <a:latin typeface="+mn-lt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01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32768"/>
            <a:ext cx="8991600" cy="485775"/>
          </a:xfrm>
        </p:spPr>
        <p:txBody>
          <a:bodyPr/>
          <a:lstStyle/>
          <a:p>
            <a:r>
              <a:rPr lang="en-US" dirty="0" smtClean="0"/>
              <a:t>Beta-delayed Particle Emission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52400" y="685800"/>
            <a:ext cx="4419600" cy="2847975"/>
            <a:chOff x="152400" y="762000"/>
            <a:chExt cx="4419600" cy="2847975"/>
          </a:xfrm>
        </p:grpSpPr>
        <p:pic>
          <p:nvPicPr>
            <p:cNvPr id="7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762000"/>
              <a:ext cx="4181475" cy="284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" name="Line 11"/>
            <p:cNvSpPr>
              <a:spLocks noChangeShapeType="1"/>
            </p:cNvSpPr>
            <p:nvPr/>
          </p:nvSpPr>
          <p:spPr bwMode="auto">
            <a:xfrm flipH="1">
              <a:off x="3875088" y="1816100"/>
              <a:ext cx="0" cy="609600"/>
            </a:xfrm>
            <a:prstGeom prst="line">
              <a:avLst/>
            </a:prstGeom>
            <a:noFill/>
            <a:ln w="28575">
              <a:solidFill>
                <a:srgbClr val="339933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9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8451586"/>
                </p:ext>
              </p:extLst>
            </p:nvPr>
          </p:nvGraphicFramePr>
          <p:xfrm>
            <a:off x="4083050" y="1676400"/>
            <a:ext cx="488950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8" name="Equation" r:id="rId4" imgW="215713" imgH="241091" progId="Equation.3">
                    <p:embed/>
                  </p:oleObj>
                </mc:Choice>
                <mc:Fallback>
                  <p:oleObj name="Equation" r:id="rId4" imgW="215713" imgH="24109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3050" y="1676400"/>
                          <a:ext cx="488950" cy="546100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  <a:ln w="28575">
                          <a:solidFill>
                            <a:srgbClr val="339933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7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2205037" y="914400"/>
              <a:ext cx="1813793" cy="36933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8575">
                  <a:solidFill>
                    <a:srgbClr val="0066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Mass </a:t>
              </a:r>
              <a:r>
                <a:rPr lang="en-US" dirty="0" smtClean="0"/>
                <a:t>Excess, </a:t>
              </a:r>
              <a:r>
                <a:rPr lang="en-US" dirty="0">
                  <a:latin typeface="Symbol" charset="0"/>
                </a:rPr>
                <a:t>D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3652023"/>
            <a:ext cx="4041022" cy="3205977"/>
          </a:xfrm>
          <a:prstGeom prst="rect">
            <a:avLst/>
          </a:prstGeom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5799"/>
            <a:ext cx="4045770" cy="2873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13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532274"/>
              </p:ext>
            </p:extLst>
          </p:nvPr>
        </p:nvGraphicFramePr>
        <p:xfrm>
          <a:off x="8458200" y="1663700"/>
          <a:ext cx="48895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" name="Equation" r:id="rId8" imgW="215713" imgH="241091" progId="Equation.3">
                  <p:embed/>
                </p:oleObj>
              </mc:Choice>
              <mc:Fallback>
                <p:oleObj name="Equation" r:id="rId8" imgW="215713" imgH="2410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8200" y="1663700"/>
                        <a:ext cx="488950" cy="5461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8575">
                        <a:solidFill>
                          <a:srgbClr val="3399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4562213"/>
              </p:ext>
            </p:extLst>
          </p:nvPr>
        </p:nvGraphicFramePr>
        <p:xfrm>
          <a:off x="8102600" y="685800"/>
          <a:ext cx="431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" name="Equation" r:id="rId10" imgW="190417" imgH="241195" progId="Equation.3">
                  <p:embed/>
                </p:oleObj>
              </mc:Choice>
              <mc:Fallback>
                <p:oleObj name="Equation" r:id="rId10" imgW="19041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685800"/>
                        <a:ext cx="431800" cy="5461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4004657"/>
              </p:ext>
            </p:extLst>
          </p:nvPr>
        </p:nvGraphicFramePr>
        <p:xfrm>
          <a:off x="8348663" y="2913063"/>
          <a:ext cx="403225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" name="Equation" r:id="rId12" imgW="177646" imgH="228402" progId="Equation.3">
                  <p:embed/>
                </p:oleObj>
              </mc:Choice>
              <mc:Fallback>
                <p:oleObj name="Equation" r:id="rId12" imgW="177646" imgH="2284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8663" y="2913063"/>
                        <a:ext cx="403225" cy="5159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857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34259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2350911" cy="5027414"/>
          </a:xfrm>
        </p:spPr>
        <p:txBody>
          <a:bodyPr/>
          <a:lstStyle/>
          <a:p>
            <a:r>
              <a:rPr lang="en-US" sz="1800" dirty="0" smtClean="0"/>
              <a:t>Use proton induced fission of </a:t>
            </a:r>
            <a:r>
              <a:rPr lang="en-US" sz="1800" baseline="30000" dirty="0" smtClean="0"/>
              <a:t>238</a:t>
            </a:r>
            <a:r>
              <a:rPr lang="en-US" sz="1800" dirty="0" smtClean="0"/>
              <a:t>U with 400 kW 600 </a:t>
            </a:r>
            <a:r>
              <a:rPr lang="en-US" sz="1800" dirty="0" err="1" smtClean="0"/>
              <a:t>MeV</a:t>
            </a:r>
            <a:r>
              <a:rPr lang="en-US" sz="1800" dirty="0" smtClean="0"/>
              <a:t> protons from FRIB</a:t>
            </a:r>
          </a:p>
          <a:p>
            <a:r>
              <a:rPr lang="en-US" sz="1800" dirty="0" smtClean="0"/>
              <a:t>ISOL Production of 5×10</a:t>
            </a:r>
            <a:r>
              <a:rPr lang="en-US" sz="1800" baseline="30000" dirty="0" smtClean="0"/>
              <a:t>8</a:t>
            </a:r>
            <a:r>
              <a:rPr lang="en-US" sz="1800" dirty="0" smtClean="0"/>
              <a:t>/s </a:t>
            </a:r>
            <a:r>
              <a:rPr lang="en-US" sz="1800" baseline="30000" dirty="0" smtClean="0"/>
              <a:t>80</a:t>
            </a:r>
            <a:r>
              <a:rPr lang="en-US" sz="1800" dirty="0" smtClean="0"/>
              <a:t>Zn</a:t>
            </a:r>
          </a:p>
          <a:p>
            <a:r>
              <a:rPr lang="en-US" sz="1800" dirty="0" smtClean="0"/>
              <a:t>Acceleration to 160 MeV/u with the K1200 Cyclotron (200 MeV/u maximum energy)</a:t>
            </a:r>
          </a:p>
          <a:p>
            <a:r>
              <a:rPr lang="en-US" sz="1800" dirty="0" smtClean="0"/>
              <a:t>Production of nuclei along the drip line up to </a:t>
            </a:r>
            <a:r>
              <a:rPr lang="en-US" sz="1800" baseline="30000" dirty="0" smtClean="0"/>
              <a:t>70</a:t>
            </a:r>
            <a:r>
              <a:rPr lang="en-US" sz="1800" dirty="0" smtClean="0"/>
              <a:t>Ca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7738"/>
            <a:ext cx="8991600" cy="921815"/>
          </a:xfrm>
        </p:spPr>
        <p:txBody>
          <a:bodyPr/>
          <a:lstStyle/>
          <a:p>
            <a:r>
              <a:rPr lang="en-US" dirty="0" smtClean="0"/>
              <a:t>Future Prospects for Drip Line Study </a:t>
            </a:r>
            <a:r>
              <a:rPr lang="en-US" dirty="0"/>
              <a:t>(</a:t>
            </a:r>
            <a:r>
              <a:rPr lang="en-US" dirty="0" smtClean="0"/>
              <a:t>EURISOL or upgraded FRIB with ISOL)</a:t>
            </a:r>
            <a:endParaRPr lang="en-US" dirty="0"/>
          </a:p>
        </p:txBody>
      </p:sp>
      <p:pic>
        <p:nvPicPr>
          <p:cNvPr id="6" name="Picture 5" descr="ca70from80ZnFig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671" y="1295400"/>
            <a:ext cx="6789684" cy="4306600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59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449" y="2850445"/>
            <a:ext cx="6958215" cy="390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2" name="Line 9"/>
          <p:cNvSpPr>
            <a:spLocks noChangeShapeType="1"/>
          </p:cNvSpPr>
          <p:nvPr/>
        </p:nvSpPr>
        <p:spPr bwMode="auto">
          <a:xfrm>
            <a:off x="6974776" y="2919398"/>
            <a:ext cx="0" cy="2443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4" tIns="45712" rIns="91424" bIns="45712" anchor="ctr"/>
          <a:lstStyle/>
          <a:p>
            <a:pPr defTabSz="456791"/>
            <a:endParaRPr lang="en-US">
              <a:solidFill>
                <a:prstClr val="black"/>
              </a:solidFill>
            </a:endParaRPr>
          </a:p>
        </p:txBody>
      </p:sp>
      <p:sp>
        <p:nvSpPr>
          <p:cNvPr id="43" name="Line 10"/>
          <p:cNvSpPr>
            <a:spLocks noChangeShapeType="1"/>
          </p:cNvSpPr>
          <p:nvPr/>
        </p:nvSpPr>
        <p:spPr bwMode="auto">
          <a:xfrm>
            <a:off x="6889051" y="2922571"/>
            <a:ext cx="0" cy="2443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4" tIns="45712" rIns="91424" bIns="45712" anchor="ctr"/>
          <a:lstStyle/>
          <a:p>
            <a:pPr defTabSz="456791"/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Line 11"/>
          <p:cNvSpPr>
            <a:spLocks noChangeShapeType="1"/>
          </p:cNvSpPr>
          <p:nvPr/>
        </p:nvSpPr>
        <p:spPr bwMode="auto">
          <a:xfrm>
            <a:off x="4076526" y="3855666"/>
            <a:ext cx="0" cy="25786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4" tIns="45712" rIns="91424" bIns="45712" anchor="ctr"/>
          <a:lstStyle/>
          <a:p>
            <a:pPr defTabSz="456791"/>
            <a:endParaRPr lang="en-US">
              <a:solidFill>
                <a:prstClr val="black"/>
              </a:solidFill>
            </a:endParaRPr>
          </a:p>
        </p:txBody>
      </p:sp>
      <p:sp>
        <p:nvSpPr>
          <p:cNvPr id="45" name="Line 12"/>
          <p:cNvSpPr>
            <a:spLocks noChangeShapeType="1"/>
          </p:cNvSpPr>
          <p:nvPr/>
        </p:nvSpPr>
        <p:spPr bwMode="auto">
          <a:xfrm>
            <a:off x="4001913" y="3847729"/>
            <a:ext cx="0" cy="25865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4" tIns="45712" rIns="91424" bIns="45712" anchor="ctr"/>
          <a:lstStyle/>
          <a:p>
            <a:pPr defTabSz="456791"/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Text Box 51"/>
          <p:cNvSpPr txBox="1">
            <a:spLocks noChangeArrowheads="1"/>
          </p:cNvSpPr>
          <p:nvPr/>
        </p:nvSpPr>
        <p:spPr bwMode="auto">
          <a:xfrm>
            <a:off x="3794282" y="3607222"/>
            <a:ext cx="569901" cy="27905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pPr defTabSz="456791"/>
            <a:r>
              <a:rPr lang="en-US" sz="1200">
                <a:solidFill>
                  <a:prstClr val="black"/>
                </a:solidFill>
              </a:rPr>
              <a:t>N=82</a:t>
            </a:r>
          </a:p>
        </p:txBody>
      </p:sp>
      <p:sp>
        <p:nvSpPr>
          <p:cNvPr id="48" name="Text Box 52"/>
          <p:cNvSpPr txBox="1">
            <a:spLocks noChangeArrowheads="1"/>
          </p:cNvSpPr>
          <p:nvPr/>
        </p:nvSpPr>
        <p:spPr bwMode="auto">
          <a:xfrm>
            <a:off x="6327076" y="2602267"/>
            <a:ext cx="658204" cy="27905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pPr defTabSz="456791"/>
            <a:r>
              <a:rPr lang="en-US" sz="1200">
                <a:solidFill>
                  <a:prstClr val="black"/>
                </a:solidFill>
              </a:rPr>
              <a:t>N=126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7544">
            <a:off x="-1241734" y="2369466"/>
            <a:ext cx="7887217" cy="1719089"/>
          </a:xfrm>
          <a:prstGeom prst="rect">
            <a:avLst/>
          </a:prstGeom>
        </p:spPr>
      </p:pic>
      <p:sp>
        <p:nvSpPr>
          <p:cNvPr id="50" name="Freeform 49"/>
          <p:cNvSpPr/>
          <p:nvPr/>
        </p:nvSpPr>
        <p:spPr>
          <a:xfrm>
            <a:off x="5111752" y="4057650"/>
            <a:ext cx="1130300" cy="730250"/>
          </a:xfrm>
          <a:custGeom>
            <a:avLst/>
            <a:gdLst>
              <a:gd name="connsiteX0" fmla="*/ 114300 w 1130300"/>
              <a:gd name="connsiteY0" fmla="*/ 730250 h 730250"/>
              <a:gd name="connsiteX1" fmla="*/ 1130300 w 1130300"/>
              <a:gd name="connsiteY1" fmla="*/ 330200 h 730250"/>
              <a:gd name="connsiteX2" fmla="*/ 520700 w 1130300"/>
              <a:gd name="connsiteY2" fmla="*/ 0 h 730250"/>
              <a:gd name="connsiteX3" fmla="*/ 0 w 1130300"/>
              <a:gd name="connsiteY3" fmla="*/ 355600 h 730250"/>
              <a:gd name="connsiteX4" fmla="*/ 114300 w 1130300"/>
              <a:gd name="connsiteY4" fmla="*/ 730250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300" h="730250">
                <a:moveTo>
                  <a:pt x="114300" y="730250"/>
                </a:moveTo>
                <a:lnTo>
                  <a:pt x="1130300" y="330200"/>
                </a:lnTo>
                <a:lnTo>
                  <a:pt x="520700" y="0"/>
                </a:lnTo>
                <a:lnTo>
                  <a:pt x="0" y="355600"/>
                </a:lnTo>
                <a:lnTo>
                  <a:pt x="114300" y="730250"/>
                </a:lnTo>
                <a:close/>
              </a:path>
            </a:pathLst>
          </a:cu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6791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Up Arrow 50"/>
          <p:cNvSpPr/>
          <p:nvPr/>
        </p:nvSpPr>
        <p:spPr>
          <a:xfrm rot="18869508">
            <a:off x="5520212" y="961331"/>
            <a:ext cx="240298" cy="2977362"/>
          </a:xfrm>
          <a:prstGeom prst="upArrow">
            <a:avLst/>
          </a:prstGeom>
          <a:gradFill>
            <a:gsLst>
              <a:gs pos="0">
                <a:srgbClr val="FFFF00"/>
              </a:gs>
              <a:gs pos="99000">
                <a:srgbClr val="FF8A1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6791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3894667" y="5181436"/>
            <a:ext cx="282222" cy="519455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6791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6761988" y="3371930"/>
            <a:ext cx="282222" cy="519455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6791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Up Arrow 53"/>
          <p:cNvSpPr/>
          <p:nvPr/>
        </p:nvSpPr>
        <p:spPr>
          <a:xfrm rot="18869508">
            <a:off x="4320630" y="2212786"/>
            <a:ext cx="240298" cy="2332627"/>
          </a:xfrm>
          <a:prstGeom prst="upArrow">
            <a:avLst/>
          </a:prstGeom>
          <a:gradFill>
            <a:gsLst>
              <a:gs pos="0">
                <a:srgbClr val="FFFF00"/>
              </a:gs>
              <a:gs pos="99000">
                <a:srgbClr val="FF8A1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6791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Up Arrow 54"/>
          <p:cNvSpPr/>
          <p:nvPr/>
        </p:nvSpPr>
        <p:spPr>
          <a:xfrm rot="18869508">
            <a:off x="2957391" y="3036558"/>
            <a:ext cx="240298" cy="2542967"/>
          </a:xfrm>
          <a:prstGeom prst="upArrow">
            <a:avLst/>
          </a:prstGeom>
          <a:gradFill>
            <a:gsLst>
              <a:gs pos="0">
                <a:srgbClr val="FFFF00"/>
              </a:gs>
              <a:gs pos="99000">
                <a:srgbClr val="FF8A1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6791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Up Arrow 55"/>
          <p:cNvSpPr/>
          <p:nvPr/>
        </p:nvSpPr>
        <p:spPr>
          <a:xfrm rot="18869508">
            <a:off x="1016719" y="4558756"/>
            <a:ext cx="240298" cy="2104690"/>
          </a:xfrm>
          <a:prstGeom prst="upArrow">
            <a:avLst/>
          </a:prstGeom>
          <a:gradFill>
            <a:gsLst>
              <a:gs pos="0">
                <a:srgbClr val="FFFF00"/>
              </a:gs>
              <a:gs pos="99000">
                <a:srgbClr val="FF8A1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6791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366944" y="3975725"/>
            <a:ext cx="2647292" cy="861774"/>
          </a:xfrm>
          <a:prstGeom prst="rect">
            <a:avLst/>
          </a:prstGeom>
          <a:solidFill>
            <a:srgbClr val="B9CDE5"/>
          </a:solidFill>
        </p:spPr>
        <p:txBody>
          <a:bodyPr wrap="none" lIns="91424" tIns="45712" rIns="91424" bIns="45712" rtlCol="0">
            <a:spAutoFit/>
          </a:bodyPr>
          <a:lstStyle/>
          <a:p>
            <a:pPr defTabSz="456791"/>
            <a:r>
              <a:rPr lang="en-US" b="1" dirty="0">
                <a:solidFill>
                  <a:prstClr val="black"/>
                </a:solidFill>
              </a:rPr>
              <a:t>Critical region probes: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Main r-process parameters</a:t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Production of actinides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401177" y="5028961"/>
            <a:ext cx="2796326" cy="615537"/>
          </a:xfrm>
          <a:prstGeom prst="rect">
            <a:avLst/>
          </a:prstGeom>
          <a:solidFill>
            <a:srgbClr val="B9CDE5"/>
          </a:solidFill>
        </p:spPr>
        <p:txBody>
          <a:bodyPr wrap="none" lIns="91424" tIns="45712" rIns="91424" bIns="45712" rtlCol="0">
            <a:spAutoFit/>
          </a:bodyPr>
          <a:lstStyle/>
          <a:p>
            <a:pPr defTabSz="456791"/>
            <a:r>
              <a:rPr lang="en-US" b="1" dirty="0">
                <a:solidFill>
                  <a:prstClr val="black"/>
                </a:solidFill>
              </a:rPr>
              <a:t>Critical region probes: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r-process </a:t>
            </a:r>
            <a:r>
              <a:rPr lang="en-US" sz="1600" dirty="0" err="1">
                <a:solidFill>
                  <a:prstClr val="black"/>
                </a:solidFill>
              </a:rPr>
              <a:t>freezeout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behavior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227922" y="6015364"/>
            <a:ext cx="2647292" cy="615553"/>
          </a:xfrm>
          <a:prstGeom prst="rect">
            <a:avLst/>
          </a:prstGeom>
          <a:solidFill>
            <a:srgbClr val="B9CDE5"/>
          </a:solidFill>
        </p:spPr>
        <p:txBody>
          <a:bodyPr wrap="none" lIns="91424" tIns="45712" rIns="91424" bIns="45712" rtlCol="0">
            <a:spAutoFit/>
          </a:bodyPr>
          <a:lstStyle/>
          <a:p>
            <a:pPr defTabSz="456791"/>
            <a:r>
              <a:rPr lang="en-US" b="1" dirty="0">
                <a:solidFill>
                  <a:prstClr val="black"/>
                </a:solidFill>
              </a:rPr>
              <a:t>Critical region probes: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Main r-process parameters</a:t>
            </a:r>
          </a:p>
        </p:txBody>
      </p:sp>
      <p:sp>
        <p:nvSpPr>
          <p:cNvPr id="60" name="Oval 59"/>
          <p:cNvSpPr/>
          <p:nvPr/>
        </p:nvSpPr>
        <p:spPr>
          <a:xfrm>
            <a:off x="3623736" y="5365735"/>
            <a:ext cx="282222" cy="519455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6791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478139" y="6167326"/>
            <a:ext cx="2634539" cy="615545"/>
          </a:xfrm>
          <a:prstGeom prst="rect">
            <a:avLst/>
          </a:prstGeom>
          <a:solidFill>
            <a:srgbClr val="B9CDE5"/>
          </a:solidFill>
        </p:spPr>
        <p:txBody>
          <a:bodyPr wrap="none" lIns="91424" tIns="45712" rIns="91424" bIns="45712" rtlCol="0">
            <a:spAutoFit/>
          </a:bodyPr>
          <a:lstStyle/>
          <a:p>
            <a:pPr defTabSz="456791"/>
            <a:r>
              <a:rPr lang="en-US" b="1" dirty="0">
                <a:solidFill>
                  <a:prstClr val="black"/>
                </a:solidFill>
              </a:rPr>
              <a:t>Critical region probes</a:t>
            </a:r>
            <a:r>
              <a:rPr lang="en-US" dirty="0">
                <a:solidFill>
                  <a:prstClr val="black"/>
                </a:solidFill>
              </a:rPr>
              <a:t>: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Neutrino </a:t>
            </a:r>
            <a:r>
              <a:rPr lang="en-US" sz="1600" dirty="0" err="1">
                <a:solidFill>
                  <a:prstClr val="black"/>
                </a:solidFill>
              </a:rPr>
              <a:t>fluence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 flipH="1" flipV="1">
            <a:off x="7044210" y="3847727"/>
            <a:ext cx="194790" cy="1279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5898444" y="4572003"/>
            <a:ext cx="210856" cy="4569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endCxn id="52" idx="5"/>
          </p:cNvCxnSpPr>
          <p:nvPr/>
        </p:nvCxnSpPr>
        <p:spPr>
          <a:xfrm flipH="1" flipV="1">
            <a:off x="4135561" y="5624817"/>
            <a:ext cx="1092361" cy="458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endCxn id="60" idx="4"/>
          </p:cNvCxnSpPr>
          <p:nvPr/>
        </p:nvCxnSpPr>
        <p:spPr>
          <a:xfrm flipV="1">
            <a:off x="3623736" y="5885190"/>
            <a:ext cx="141111" cy="2201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732722" y="0"/>
            <a:ext cx="2431688" cy="991331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6791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 rot="18941836">
            <a:off x="1571329" y="6247021"/>
            <a:ext cx="728303" cy="382366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6791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87522" y="4978089"/>
            <a:ext cx="1813551" cy="861766"/>
          </a:xfrm>
          <a:prstGeom prst="rect">
            <a:avLst/>
          </a:prstGeom>
          <a:solidFill>
            <a:srgbClr val="B9CDE5"/>
          </a:solidFill>
        </p:spPr>
        <p:txBody>
          <a:bodyPr wrap="none" lIns="91424" tIns="45712" rIns="91424" bIns="45712" rtlCol="0">
            <a:spAutoFit/>
          </a:bodyPr>
          <a:lstStyle/>
          <a:p>
            <a:pPr defTabSz="456791"/>
            <a:r>
              <a:rPr lang="en-US" b="1" dirty="0">
                <a:solidFill>
                  <a:prstClr val="black"/>
                </a:solidFill>
              </a:rPr>
              <a:t>Critical region: 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Disentangle</a:t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r-processes</a:t>
            </a:r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1972736" y="5842002"/>
            <a:ext cx="59266" cy="3649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Up Arrow 68"/>
          <p:cNvSpPr/>
          <p:nvPr/>
        </p:nvSpPr>
        <p:spPr>
          <a:xfrm rot="18869508">
            <a:off x="2785396" y="3495326"/>
            <a:ext cx="236637" cy="2201635"/>
          </a:xfrm>
          <a:prstGeom prst="upArrow">
            <a:avLst/>
          </a:prstGeom>
          <a:gradFill>
            <a:gsLst>
              <a:gs pos="0">
                <a:srgbClr val="FFFF00"/>
              </a:gs>
              <a:gs pos="99000">
                <a:srgbClr val="FF8A1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6791"/>
            <a:endParaRPr lang="en-US">
              <a:solidFill>
                <a:prstClr val="white"/>
              </a:solidFill>
            </a:endParaRPr>
          </a:p>
        </p:txBody>
      </p:sp>
      <p:sp>
        <p:nvSpPr>
          <p:cNvPr id="12291" name="Title 4"/>
          <p:cNvSpPr>
            <a:spLocks noGrp="1"/>
          </p:cNvSpPr>
          <p:nvPr>
            <p:ph type="title"/>
          </p:nvPr>
        </p:nvSpPr>
        <p:spPr>
          <a:xfrm>
            <a:off x="76200" y="162021"/>
            <a:ext cx="8991600" cy="488466"/>
          </a:xfrm>
          <a:noFill/>
        </p:spPr>
        <p:txBody>
          <a:bodyPr/>
          <a:lstStyle/>
          <a:p>
            <a:r>
              <a:rPr lang="en-US" dirty="0" smtClean="0"/>
              <a:t>Information Needed from </a:t>
            </a:r>
            <a:r>
              <a:rPr lang="en-US" dirty="0"/>
              <a:t>Nuclear Physics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Morrissey, </a:t>
            </a:r>
            <a:r>
              <a:rPr lang="en-US" dirty="0" err="1" smtClean="0"/>
              <a:t>Erice</a:t>
            </a:r>
            <a:r>
              <a:rPr lang="en-US" dirty="0" smtClean="0"/>
              <a:t> Sept/2o14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BCDB990A-6268-4898-A641-7F04AAB15EE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24038" y="883741"/>
            <a:ext cx="3563394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peakers </a:t>
            </a:r>
            <a:r>
              <a:rPr lang="en-US" dirty="0" smtClean="0"/>
              <a:t>have </a:t>
            </a:r>
            <a:r>
              <a:rPr lang="en-US" dirty="0" smtClean="0"/>
              <a:t>already described </a:t>
            </a:r>
            <a:r>
              <a:rPr lang="en-US" dirty="0" smtClean="0"/>
              <a:t>different regions in the chart are needed to probe many aspects of astrophysical models to be compared to </a:t>
            </a:r>
            <a:r>
              <a:rPr lang="en-US" dirty="0" smtClean="0"/>
              <a:t>observations.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992215" y="5752963"/>
            <a:ext cx="1185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64308"/>
                </a:solidFill>
              </a:rPr>
              <a:t>From:</a:t>
            </a:r>
          </a:p>
          <a:p>
            <a:r>
              <a:rPr lang="en-US" dirty="0" smtClean="0">
                <a:solidFill>
                  <a:srgbClr val="064308"/>
                </a:solidFill>
              </a:rPr>
              <a:t>H. Schatz</a:t>
            </a:r>
            <a:endParaRPr lang="en-US" dirty="0">
              <a:solidFill>
                <a:srgbClr val="0643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89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449" y="2850445"/>
            <a:ext cx="6958215" cy="390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8" name="Group 3"/>
          <p:cNvGrpSpPr>
            <a:grpSpLocks/>
          </p:cNvGrpSpPr>
          <p:nvPr/>
        </p:nvGrpSpPr>
        <p:grpSpPr bwMode="auto">
          <a:xfrm>
            <a:off x="619029" y="1535341"/>
            <a:ext cx="8312126" cy="5224523"/>
            <a:chOff x="123" y="-526"/>
            <a:chExt cx="6296" cy="3962"/>
          </a:xfrm>
        </p:grpSpPr>
        <p:pic>
          <p:nvPicPr>
            <p:cNvPr id="39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" y="482"/>
              <a:ext cx="5289" cy="2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1" name="Line 6"/>
            <p:cNvSpPr>
              <a:spLocks noChangeShapeType="1"/>
            </p:cNvSpPr>
            <p:nvPr/>
          </p:nvSpPr>
          <p:spPr bwMode="auto">
            <a:xfrm flipH="1">
              <a:off x="5356" y="-89"/>
              <a:ext cx="174" cy="557"/>
            </a:xfrm>
            <a:prstGeom prst="line">
              <a:avLst/>
            </a:prstGeom>
            <a:noFill/>
            <a:ln w="57150">
              <a:solidFill>
                <a:srgbClr val="FF959F"/>
              </a:solidFill>
              <a:round/>
              <a:headEnd type="none"/>
              <a:tailEnd type="arrow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679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Text Box 5"/>
            <p:cNvSpPr txBox="1">
              <a:spLocks noChangeArrowheads="1"/>
            </p:cNvSpPr>
            <p:nvPr/>
          </p:nvSpPr>
          <p:spPr bwMode="auto">
            <a:xfrm>
              <a:off x="4064" y="-526"/>
              <a:ext cx="2355" cy="443"/>
            </a:xfrm>
            <a:prstGeom prst="rect">
              <a:avLst/>
            </a:prstGeom>
            <a:solidFill>
              <a:srgbClr val="FF95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6791"/>
              <a:r>
                <a:rPr lang="en-US" sz="1600" dirty="0">
                  <a:solidFill>
                    <a:prstClr val="black"/>
                  </a:solidFill>
                </a:rPr>
                <a:t>FRIB reach for T</a:t>
              </a:r>
              <a:r>
                <a:rPr lang="en-US" sz="1600" baseline="-25000" dirty="0">
                  <a:solidFill>
                    <a:prstClr val="black"/>
                  </a:solidFill>
                </a:rPr>
                <a:t>1/2</a:t>
              </a:r>
              <a:r>
                <a:rPr lang="en-US" sz="1600" dirty="0">
                  <a:solidFill>
                    <a:prstClr val="black"/>
                  </a:solidFill>
                </a:rPr>
                <a:t>, masses,</a:t>
              </a:r>
              <a:br>
                <a:rPr lang="en-US" sz="1600" dirty="0">
                  <a:solidFill>
                    <a:prstClr val="black"/>
                  </a:solidFill>
                </a:rPr>
              </a:br>
              <a:r>
                <a:rPr lang="en-US" sz="1600" dirty="0">
                  <a:solidFill>
                    <a:prstClr val="black"/>
                  </a:solidFill>
                </a:rPr>
                <a:t>and β-delayed neutron </a:t>
              </a:r>
              <a:r>
                <a:rPr lang="en-US" sz="1600" dirty="0" smtClean="0">
                  <a:solidFill>
                    <a:prstClr val="black"/>
                  </a:solidFill>
                </a:rPr>
                <a:t>emission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sp>
        <p:nvSpPr>
          <p:cNvPr id="42" name="Line 9"/>
          <p:cNvSpPr>
            <a:spLocks noChangeShapeType="1"/>
          </p:cNvSpPr>
          <p:nvPr/>
        </p:nvSpPr>
        <p:spPr bwMode="auto">
          <a:xfrm>
            <a:off x="6974776" y="2919398"/>
            <a:ext cx="0" cy="2443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4" tIns="45712" rIns="91424" bIns="45712" anchor="ctr"/>
          <a:lstStyle/>
          <a:p>
            <a:pPr defTabSz="456791"/>
            <a:endParaRPr lang="en-US">
              <a:solidFill>
                <a:prstClr val="black"/>
              </a:solidFill>
            </a:endParaRPr>
          </a:p>
        </p:txBody>
      </p:sp>
      <p:sp>
        <p:nvSpPr>
          <p:cNvPr id="43" name="Line 10"/>
          <p:cNvSpPr>
            <a:spLocks noChangeShapeType="1"/>
          </p:cNvSpPr>
          <p:nvPr/>
        </p:nvSpPr>
        <p:spPr bwMode="auto">
          <a:xfrm>
            <a:off x="6889051" y="2922571"/>
            <a:ext cx="0" cy="2443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4" tIns="45712" rIns="91424" bIns="45712" anchor="ctr"/>
          <a:lstStyle/>
          <a:p>
            <a:pPr defTabSz="456791"/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Line 11"/>
          <p:cNvSpPr>
            <a:spLocks noChangeShapeType="1"/>
          </p:cNvSpPr>
          <p:nvPr/>
        </p:nvSpPr>
        <p:spPr bwMode="auto">
          <a:xfrm>
            <a:off x="4076526" y="3855666"/>
            <a:ext cx="0" cy="25786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4" tIns="45712" rIns="91424" bIns="45712" anchor="ctr"/>
          <a:lstStyle/>
          <a:p>
            <a:pPr defTabSz="456791"/>
            <a:endParaRPr lang="en-US">
              <a:solidFill>
                <a:prstClr val="black"/>
              </a:solidFill>
            </a:endParaRPr>
          </a:p>
        </p:txBody>
      </p:sp>
      <p:sp>
        <p:nvSpPr>
          <p:cNvPr id="45" name="Line 12"/>
          <p:cNvSpPr>
            <a:spLocks noChangeShapeType="1"/>
          </p:cNvSpPr>
          <p:nvPr/>
        </p:nvSpPr>
        <p:spPr bwMode="auto">
          <a:xfrm>
            <a:off x="4001913" y="3847729"/>
            <a:ext cx="0" cy="25865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4" tIns="45712" rIns="91424" bIns="45712" anchor="ctr"/>
          <a:lstStyle/>
          <a:p>
            <a:pPr defTabSz="456791"/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Text Box 51"/>
          <p:cNvSpPr txBox="1">
            <a:spLocks noChangeArrowheads="1"/>
          </p:cNvSpPr>
          <p:nvPr/>
        </p:nvSpPr>
        <p:spPr bwMode="auto">
          <a:xfrm>
            <a:off x="3794282" y="3607222"/>
            <a:ext cx="569901" cy="27905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pPr defTabSz="456791"/>
            <a:r>
              <a:rPr lang="en-US" sz="1200">
                <a:solidFill>
                  <a:prstClr val="black"/>
                </a:solidFill>
              </a:rPr>
              <a:t>N=82</a:t>
            </a:r>
          </a:p>
        </p:txBody>
      </p:sp>
      <p:sp>
        <p:nvSpPr>
          <p:cNvPr id="48" name="Text Box 52"/>
          <p:cNvSpPr txBox="1">
            <a:spLocks noChangeArrowheads="1"/>
          </p:cNvSpPr>
          <p:nvPr/>
        </p:nvSpPr>
        <p:spPr bwMode="auto">
          <a:xfrm>
            <a:off x="6327076" y="2602267"/>
            <a:ext cx="658204" cy="27905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pPr defTabSz="456791"/>
            <a:r>
              <a:rPr lang="en-US" sz="1200">
                <a:solidFill>
                  <a:prstClr val="black"/>
                </a:solidFill>
              </a:rPr>
              <a:t>N=126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7544">
            <a:off x="-1241734" y="2369466"/>
            <a:ext cx="7887217" cy="1719089"/>
          </a:xfrm>
          <a:prstGeom prst="rect">
            <a:avLst/>
          </a:prstGeom>
        </p:spPr>
      </p:pic>
      <p:sp>
        <p:nvSpPr>
          <p:cNvPr id="50" name="Freeform 49"/>
          <p:cNvSpPr/>
          <p:nvPr/>
        </p:nvSpPr>
        <p:spPr>
          <a:xfrm>
            <a:off x="5111752" y="4057650"/>
            <a:ext cx="1130300" cy="730250"/>
          </a:xfrm>
          <a:custGeom>
            <a:avLst/>
            <a:gdLst>
              <a:gd name="connsiteX0" fmla="*/ 114300 w 1130300"/>
              <a:gd name="connsiteY0" fmla="*/ 730250 h 730250"/>
              <a:gd name="connsiteX1" fmla="*/ 1130300 w 1130300"/>
              <a:gd name="connsiteY1" fmla="*/ 330200 h 730250"/>
              <a:gd name="connsiteX2" fmla="*/ 520700 w 1130300"/>
              <a:gd name="connsiteY2" fmla="*/ 0 h 730250"/>
              <a:gd name="connsiteX3" fmla="*/ 0 w 1130300"/>
              <a:gd name="connsiteY3" fmla="*/ 355600 h 730250"/>
              <a:gd name="connsiteX4" fmla="*/ 114300 w 1130300"/>
              <a:gd name="connsiteY4" fmla="*/ 730250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300" h="730250">
                <a:moveTo>
                  <a:pt x="114300" y="730250"/>
                </a:moveTo>
                <a:lnTo>
                  <a:pt x="1130300" y="330200"/>
                </a:lnTo>
                <a:lnTo>
                  <a:pt x="520700" y="0"/>
                </a:lnTo>
                <a:lnTo>
                  <a:pt x="0" y="355600"/>
                </a:lnTo>
                <a:lnTo>
                  <a:pt x="114300" y="730250"/>
                </a:lnTo>
                <a:close/>
              </a:path>
            </a:pathLst>
          </a:cu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6791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Up Arrow 50"/>
          <p:cNvSpPr/>
          <p:nvPr/>
        </p:nvSpPr>
        <p:spPr>
          <a:xfrm rot="18869508">
            <a:off x="5520212" y="961331"/>
            <a:ext cx="240298" cy="2977362"/>
          </a:xfrm>
          <a:prstGeom prst="upArrow">
            <a:avLst/>
          </a:prstGeom>
          <a:gradFill>
            <a:gsLst>
              <a:gs pos="0">
                <a:srgbClr val="FFFF00"/>
              </a:gs>
              <a:gs pos="99000">
                <a:srgbClr val="FF8A1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6791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3894667" y="5181436"/>
            <a:ext cx="282222" cy="519455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6791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6761988" y="3371930"/>
            <a:ext cx="282222" cy="519455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6791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Up Arrow 53"/>
          <p:cNvSpPr/>
          <p:nvPr/>
        </p:nvSpPr>
        <p:spPr>
          <a:xfrm rot="18869508">
            <a:off x="4320630" y="2212786"/>
            <a:ext cx="240298" cy="2332627"/>
          </a:xfrm>
          <a:prstGeom prst="upArrow">
            <a:avLst/>
          </a:prstGeom>
          <a:gradFill>
            <a:gsLst>
              <a:gs pos="0">
                <a:srgbClr val="FFFF00"/>
              </a:gs>
              <a:gs pos="99000">
                <a:srgbClr val="FF8A1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6791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Up Arrow 54"/>
          <p:cNvSpPr/>
          <p:nvPr/>
        </p:nvSpPr>
        <p:spPr>
          <a:xfrm rot="18869508">
            <a:off x="2957391" y="3036558"/>
            <a:ext cx="240298" cy="2542967"/>
          </a:xfrm>
          <a:prstGeom prst="upArrow">
            <a:avLst/>
          </a:prstGeom>
          <a:gradFill>
            <a:gsLst>
              <a:gs pos="0">
                <a:srgbClr val="FFFF00"/>
              </a:gs>
              <a:gs pos="99000">
                <a:srgbClr val="FF8A1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6791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Up Arrow 55"/>
          <p:cNvSpPr/>
          <p:nvPr/>
        </p:nvSpPr>
        <p:spPr>
          <a:xfrm rot="18869508">
            <a:off x="1016719" y="4558756"/>
            <a:ext cx="240298" cy="2104690"/>
          </a:xfrm>
          <a:prstGeom prst="upArrow">
            <a:avLst/>
          </a:prstGeom>
          <a:gradFill>
            <a:gsLst>
              <a:gs pos="0">
                <a:srgbClr val="FFFF00"/>
              </a:gs>
              <a:gs pos="99000">
                <a:srgbClr val="FF8A1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6791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366944" y="3975725"/>
            <a:ext cx="2647292" cy="861774"/>
          </a:xfrm>
          <a:prstGeom prst="rect">
            <a:avLst/>
          </a:prstGeom>
          <a:solidFill>
            <a:srgbClr val="B9CDE5"/>
          </a:solidFill>
        </p:spPr>
        <p:txBody>
          <a:bodyPr wrap="none" lIns="91424" tIns="45712" rIns="91424" bIns="45712" rtlCol="0">
            <a:spAutoFit/>
          </a:bodyPr>
          <a:lstStyle/>
          <a:p>
            <a:pPr defTabSz="456791"/>
            <a:r>
              <a:rPr lang="en-US" b="1" dirty="0">
                <a:solidFill>
                  <a:prstClr val="black"/>
                </a:solidFill>
              </a:rPr>
              <a:t>Critical region probes: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Main r-process parameters</a:t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Production of actinides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401177" y="5028961"/>
            <a:ext cx="2796326" cy="615537"/>
          </a:xfrm>
          <a:prstGeom prst="rect">
            <a:avLst/>
          </a:prstGeom>
          <a:solidFill>
            <a:srgbClr val="B9CDE5"/>
          </a:solidFill>
        </p:spPr>
        <p:txBody>
          <a:bodyPr wrap="none" lIns="91424" tIns="45712" rIns="91424" bIns="45712" rtlCol="0">
            <a:spAutoFit/>
          </a:bodyPr>
          <a:lstStyle/>
          <a:p>
            <a:pPr defTabSz="456791"/>
            <a:r>
              <a:rPr lang="en-US" b="1" dirty="0">
                <a:solidFill>
                  <a:prstClr val="black"/>
                </a:solidFill>
              </a:rPr>
              <a:t>Critical region probes: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r-process </a:t>
            </a:r>
            <a:r>
              <a:rPr lang="en-US" sz="1600" dirty="0" err="1">
                <a:solidFill>
                  <a:prstClr val="black"/>
                </a:solidFill>
              </a:rPr>
              <a:t>freezeout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behavior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227922" y="6015364"/>
            <a:ext cx="2647292" cy="615553"/>
          </a:xfrm>
          <a:prstGeom prst="rect">
            <a:avLst/>
          </a:prstGeom>
          <a:solidFill>
            <a:srgbClr val="B9CDE5"/>
          </a:solidFill>
        </p:spPr>
        <p:txBody>
          <a:bodyPr wrap="none" lIns="91424" tIns="45712" rIns="91424" bIns="45712" rtlCol="0">
            <a:spAutoFit/>
          </a:bodyPr>
          <a:lstStyle/>
          <a:p>
            <a:pPr defTabSz="456791"/>
            <a:r>
              <a:rPr lang="en-US" b="1" dirty="0">
                <a:solidFill>
                  <a:prstClr val="black"/>
                </a:solidFill>
              </a:rPr>
              <a:t>Critical region probes: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Main r-process parameters</a:t>
            </a:r>
          </a:p>
        </p:txBody>
      </p:sp>
      <p:sp>
        <p:nvSpPr>
          <p:cNvPr id="60" name="Oval 59"/>
          <p:cNvSpPr/>
          <p:nvPr/>
        </p:nvSpPr>
        <p:spPr>
          <a:xfrm>
            <a:off x="3623736" y="5365735"/>
            <a:ext cx="282222" cy="519455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6791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478139" y="6167326"/>
            <a:ext cx="2634539" cy="615545"/>
          </a:xfrm>
          <a:prstGeom prst="rect">
            <a:avLst/>
          </a:prstGeom>
          <a:solidFill>
            <a:srgbClr val="B9CDE5"/>
          </a:solidFill>
        </p:spPr>
        <p:txBody>
          <a:bodyPr wrap="none" lIns="91424" tIns="45712" rIns="91424" bIns="45712" rtlCol="0">
            <a:spAutoFit/>
          </a:bodyPr>
          <a:lstStyle/>
          <a:p>
            <a:pPr defTabSz="456791"/>
            <a:r>
              <a:rPr lang="en-US" b="1" dirty="0">
                <a:solidFill>
                  <a:prstClr val="black"/>
                </a:solidFill>
              </a:rPr>
              <a:t>Critical region probes</a:t>
            </a:r>
            <a:r>
              <a:rPr lang="en-US" dirty="0">
                <a:solidFill>
                  <a:prstClr val="black"/>
                </a:solidFill>
              </a:rPr>
              <a:t>: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Neutrino </a:t>
            </a:r>
            <a:r>
              <a:rPr lang="en-US" sz="1600" dirty="0" err="1">
                <a:solidFill>
                  <a:prstClr val="black"/>
                </a:solidFill>
              </a:rPr>
              <a:t>fluence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 flipH="1" flipV="1">
            <a:off x="7044210" y="3847727"/>
            <a:ext cx="194790" cy="1279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5898444" y="4572003"/>
            <a:ext cx="210856" cy="4569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endCxn id="52" idx="5"/>
          </p:cNvCxnSpPr>
          <p:nvPr/>
        </p:nvCxnSpPr>
        <p:spPr>
          <a:xfrm flipH="1" flipV="1">
            <a:off x="4135561" y="5624817"/>
            <a:ext cx="1092361" cy="458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endCxn id="60" idx="4"/>
          </p:cNvCxnSpPr>
          <p:nvPr/>
        </p:nvCxnSpPr>
        <p:spPr>
          <a:xfrm flipV="1">
            <a:off x="3623736" y="5885190"/>
            <a:ext cx="141111" cy="2201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732722" y="0"/>
            <a:ext cx="2431688" cy="991331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6791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 rot="18941836">
            <a:off x="1571329" y="6247021"/>
            <a:ext cx="728303" cy="382366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6791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87522" y="4978089"/>
            <a:ext cx="1813551" cy="861766"/>
          </a:xfrm>
          <a:prstGeom prst="rect">
            <a:avLst/>
          </a:prstGeom>
          <a:solidFill>
            <a:srgbClr val="B9CDE5"/>
          </a:solidFill>
        </p:spPr>
        <p:txBody>
          <a:bodyPr wrap="none" lIns="91424" tIns="45712" rIns="91424" bIns="45712" rtlCol="0">
            <a:spAutoFit/>
          </a:bodyPr>
          <a:lstStyle/>
          <a:p>
            <a:pPr defTabSz="456791"/>
            <a:r>
              <a:rPr lang="en-US" b="1" dirty="0">
                <a:solidFill>
                  <a:prstClr val="black"/>
                </a:solidFill>
              </a:rPr>
              <a:t>Critical region: 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Disentangle</a:t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r-processes</a:t>
            </a:r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1972736" y="5842002"/>
            <a:ext cx="59266" cy="3649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Up Arrow 68"/>
          <p:cNvSpPr/>
          <p:nvPr/>
        </p:nvSpPr>
        <p:spPr>
          <a:xfrm rot="18869508">
            <a:off x="2785396" y="3495326"/>
            <a:ext cx="236637" cy="2201635"/>
          </a:xfrm>
          <a:prstGeom prst="upArrow">
            <a:avLst/>
          </a:prstGeom>
          <a:gradFill>
            <a:gsLst>
              <a:gs pos="0">
                <a:srgbClr val="FFFF00"/>
              </a:gs>
              <a:gs pos="99000">
                <a:srgbClr val="FF8A1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679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Morrissey, </a:t>
            </a:r>
            <a:r>
              <a:rPr lang="en-US" dirty="0" err="1" smtClean="0"/>
              <a:t>Erice</a:t>
            </a:r>
            <a:r>
              <a:rPr lang="en-US" dirty="0"/>
              <a:t> </a:t>
            </a:r>
            <a:r>
              <a:rPr lang="en-US" dirty="0" smtClean="0"/>
              <a:t>Sept/2o14</a:t>
            </a:r>
            <a:endParaRPr lang="en-US" dirty="0"/>
          </a:p>
        </p:txBody>
      </p:sp>
      <p:sp>
        <p:nvSpPr>
          <p:cNvPr id="12291" name="Title 4"/>
          <p:cNvSpPr>
            <a:spLocks noGrp="1"/>
          </p:cNvSpPr>
          <p:nvPr>
            <p:ph type="title"/>
          </p:nvPr>
        </p:nvSpPr>
        <p:spPr>
          <a:xfrm>
            <a:off x="76200" y="162021"/>
            <a:ext cx="8991600" cy="488466"/>
          </a:xfrm>
          <a:noFill/>
        </p:spPr>
        <p:txBody>
          <a:bodyPr/>
          <a:lstStyle/>
          <a:p>
            <a:r>
              <a:rPr lang="en-US" dirty="0" smtClean="0"/>
              <a:t>Information Needed from </a:t>
            </a:r>
            <a:r>
              <a:rPr lang="en-US" dirty="0"/>
              <a:t>Nuclear Physics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BCDB990A-6268-4898-A641-7F04AAB15EE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7992215" y="5752963"/>
            <a:ext cx="1185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64308"/>
                </a:solidFill>
              </a:rPr>
              <a:t>From:</a:t>
            </a:r>
          </a:p>
          <a:p>
            <a:r>
              <a:rPr lang="en-US" dirty="0" smtClean="0">
                <a:solidFill>
                  <a:srgbClr val="064308"/>
                </a:solidFill>
              </a:rPr>
              <a:t>H. Schatz</a:t>
            </a:r>
            <a:endParaRPr lang="en-US" dirty="0">
              <a:solidFill>
                <a:srgbClr val="064308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24038" y="883741"/>
            <a:ext cx="3563394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peakers </a:t>
            </a:r>
            <a:r>
              <a:rPr lang="en-US" dirty="0" smtClean="0"/>
              <a:t>have </a:t>
            </a:r>
            <a:r>
              <a:rPr lang="en-US" dirty="0" smtClean="0"/>
              <a:t>already described </a:t>
            </a:r>
            <a:r>
              <a:rPr lang="en-US" dirty="0" smtClean="0"/>
              <a:t>different regions in the chart are needed to probe many aspects of astrophysical models to be compared to </a:t>
            </a:r>
            <a:r>
              <a:rPr lang="en-US" dirty="0" smtClean="0"/>
              <a:t>observations.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3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84412"/>
            <a:ext cx="8991600" cy="488466"/>
          </a:xfrm>
        </p:spPr>
        <p:txBody>
          <a:bodyPr/>
          <a:lstStyle/>
          <a:p>
            <a:r>
              <a:rPr lang="en-US" dirty="0"/>
              <a:t>Can </a:t>
            </a:r>
            <a:r>
              <a:rPr lang="en-US" dirty="0" smtClean="0"/>
              <a:t>We Measure </a:t>
            </a:r>
            <a:r>
              <a:rPr lang="en-US" dirty="0"/>
              <a:t>A</a:t>
            </a:r>
            <a:r>
              <a:rPr lang="en-US" dirty="0" smtClean="0"/>
              <a:t>ll the </a:t>
            </a:r>
            <a:r>
              <a:rPr lang="en-US" dirty="0"/>
              <a:t>N</a:t>
            </a:r>
            <a:r>
              <a:rPr lang="en-US" dirty="0" smtClean="0"/>
              <a:t>uclear Reactions</a:t>
            </a:r>
            <a:r>
              <a:rPr lang="en-US" dirty="0"/>
              <a:t>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1685" y="1601489"/>
            <a:ext cx="8492042" cy="216218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No, clearly not!</a:t>
            </a:r>
          </a:p>
          <a:p>
            <a:pPr marL="0" indent="0">
              <a:buNone/>
            </a:pPr>
            <a:r>
              <a:rPr lang="en-US" sz="2400" dirty="0" smtClean="0"/>
              <a:t>We want a path to solve the nuclear physics part of the puzzle.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Construct detailed, predictive model(s) of nuclear structure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Produce the rare isotopes that are important for modeling and measure only </a:t>
            </a:r>
            <a:r>
              <a:rPr lang="en-US" sz="2400" i="1" dirty="0" smtClean="0"/>
              <a:t>their</a:t>
            </a:r>
            <a:r>
              <a:rPr lang="en-US" sz="2400" dirty="0" smtClean="0"/>
              <a:t> properties and reactions</a:t>
            </a:r>
          </a:p>
        </p:txBody>
      </p:sp>
    </p:spTree>
    <p:extLst>
      <p:ext uri="{BB962C8B-B14F-4D97-AF65-F5344CB8AC3E}">
        <p14:creationId xmlns:p14="http://schemas.microsoft.com/office/powerpoint/2010/main" val="1952092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Rare Isotope Production Methods</a:t>
            </a:r>
            <a:endParaRPr lang="en-US" dirty="0"/>
          </a:p>
        </p:txBody>
      </p:sp>
      <p:pic>
        <p:nvPicPr>
          <p:cNvPr id="6" name="Picture 5" descr="ProductionSchem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5" y="1485975"/>
            <a:ext cx="8999034" cy="4242027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Morrissey, Erice Sept/2o14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70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4511" y="1051801"/>
            <a:ext cx="9067800" cy="5027414"/>
          </a:xfrm>
        </p:spPr>
        <p:txBody>
          <a:bodyPr/>
          <a:lstStyle/>
          <a:p>
            <a:pPr marL="225425" indent="-225425" defTabSz="820446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Cartoon of the isotope production process </a:t>
            </a:r>
            <a:r>
              <a:rPr lang="en-US" sz="2400" dirty="0" smtClean="0">
                <a:latin typeface="Arial"/>
                <a:cs typeface="Arial"/>
              </a:rPr>
              <a:t>at RIB facilities:</a:t>
            </a:r>
            <a:endParaRPr lang="en-US" sz="2400" dirty="0">
              <a:latin typeface="Arial"/>
              <a:cs typeface="Arial"/>
            </a:endParaRPr>
          </a:p>
          <a:p>
            <a:pPr marL="457036" indent="-457036" defTabSz="820446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036" indent="-457036" defTabSz="820446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</a:pPr>
            <a:endParaRPr lang="en-US" sz="2400" dirty="0" smtClean="0">
              <a:latin typeface="Arial"/>
              <a:cs typeface="Arial"/>
            </a:endParaRPr>
          </a:p>
          <a:p>
            <a:pPr marL="0" indent="0" defTabSz="820446">
              <a:spcBef>
                <a:spcPts val="0"/>
              </a:spcBef>
              <a:spcAft>
                <a:spcPts val="100"/>
              </a:spcAft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0" indent="0" defTabSz="820446">
              <a:spcBef>
                <a:spcPts val="0"/>
              </a:spcBef>
              <a:spcAft>
                <a:spcPts val="100"/>
              </a:spcAft>
              <a:buNone/>
            </a:pPr>
            <a:endParaRPr lang="en-US" sz="2400" dirty="0">
              <a:latin typeface="Arial"/>
              <a:cs typeface="Arial"/>
            </a:endParaRPr>
          </a:p>
          <a:p>
            <a:pPr marL="457036" indent="-457036" defTabSz="820446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25425" indent="-225425" defTabSz="820446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/>
                <a:cs typeface="Arial"/>
              </a:rPr>
              <a:t>Inverse mechanism </a:t>
            </a:r>
            <a:r>
              <a:rPr lang="en-US" sz="2400" dirty="0">
                <a:latin typeface="Arial"/>
                <a:cs typeface="Arial"/>
              </a:rPr>
              <a:t>for ISOL </a:t>
            </a:r>
            <a:r>
              <a:rPr lang="en-US" sz="2400" dirty="0" smtClean="0">
                <a:latin typeface="Arial"/>
                <a:cs typeface="Arial"/>
              </a:rPr>
              <a:t>production (p + heavy target)</a:t>
            </a:r>
          </a:p>
          <a:p>
            <a:pPr marL="225425" indent="-225425" defTabSz="820446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25425" indent="-225425" defTabSz="820446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To produce a potential drip line nucleus like </a:t>
            </a:r>
            <a:r>
              <a:rPr lang="en-US" sz="2400" baseline="30000" dirty="0">
                <a:latin typeface="Arial"/>
                <a:cs typeface="Arial"/>
              </a:rPr>
              <a:t>122</a:t>
            </a:r>
            <a:r>
              <a:rPr lang="en-US" sz="2400" dirty="0">
                <a:latin typeface="Arial"/>
                <a:cs typeface="Arial"/>
              </a:rPr>
              <a:t>Zr the production cross section (from </a:t>
            </a:r>
            <a:r>
              <a:rPr lang="en-US" sz="2400" baseline="30000" dirty="0">
                <a:latin typeface="Arial"/>
                <a:cs typeface="Arial"/>
              </a:rPr>
              <a:t>136</a:t>
            </a:r>
            <a:r>
              <a:rPr lang="en-US" sz="2400" dirty="0">
                <a:latin typeface="Arial"/>
                <a:cs typeface="Arial"/>
              </a:rPr>
              <a:t>Xe) is estimated to </a:t>
            </a:r>
            <a:r>
              <a:rPr lang="en-US" sz="2400" dirty="0" smtClean="0">
                <a:latin typeface="Arial"/>
                <a:cs typeface="Arial"/>
              </a:rPr>
              <a:t>be:   </a:t>
            </a:r>
            <a:r>
              <a:rPr lang="en-US" sz="2400" dirty="0">
                <a:latin typeface="Arial"/>
                <a:cs typeface="Arial"/>
              </a:rPr>
              <a:t>2x10</a:t>
            </a:r>
            <a:r>
              <a:rPr lang="en-US" sz="2400" baseline="30000" dirty="0">
                <a:latin typeface="Arial"/>
                <a:cs typeface="Arial"/>
              </a:rPr>
              <a:t>-18</a:t>
            </a:r>
            <a:r>
              <a:rPr lang="en-US" sz="2400" dirty="0">
                <a:latin typeface="Arial"/>
                <a:cs typeface="Arial"/>
              </a:rPr>
              <a:t> b   </a:t>
            </a:r>
            <a:endParaRPr lang="en-US" sz="2400" dirty="0" smtClean="0">
              <a:latin typeface="Arial"/>
              <a:cs typeface="Arial"/>
            </a:endParaRPr>
          </a:p>
          <a:p>
            <a:pPr marL="0" indent="0" defTabSz="820446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2400" dirty="0">
                <a:latin typeface="Arial"/>
                <a:cs typeface="Arial"/>
              </a:rPr>
              <a:t>	</a:t>
            </a:r>
            <a:r>
              <a:rPr lang="en-US" sz="2400" dirty="0" smtClean="0">
                <a:latin typeface="Arial"/>
                <a:cs typeface="Arial"/>
              </a:rPr>
              <a:t>					(</a:t>
            </a:r>
            <a:r>
              <a:rPr lang="en-US" sz="2400" dirty="0">
                <a:latin typeface="Arial"/>
                <a:cs typeface="Arial"/>
              </a:rPr>
              <a:t>2 </a:t>
            </a:r>
            <a:r>
              <a:rPr lang="en-US" sz="2400" dirty="0" err="1">
                <a:latin typeface="Arial"/>
                <a:cs typeface="Arial"/>
              </a:rPr>
              <a:t>attobarns</a:t>
            </a:r>
            <a:r>
              <a:rPr lang="en-US" sz="2400" dirty="0">
                <a:latin typeface="Arial"/>
                <a:cs typeface="Arial"/>
              </a:rPr>
              <a:t>, 2x10</a:t>
            </a:r>
            <a:r>
              <a:rPr lang="en-US" sz="2400" baseline="30000" dirty="0">
                <a:latin typeface="Arial"/>
                <a:cs typeface="Arial"/>
              </a:rPr>
              <a:t>-46</a:t>
            </a:r>
            <a:r>
              <a:rPr lang="en-US" sz="2400" dirty="0">
                <a:latin typeface="Arial"/>
                <a:cs typeface="Arial"/>
              </a:rPr>
              <a:t> m</a:t>
            </a:r>
            <a:r>
              <a:rPr lang="en-US" sz="2400" baseline="30000" dirty="0">
                <a:latin typeface="Arial"/>
                <a:cs typeface="Arial"/>
              </a:rPr>
              <a:t>2 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pPr marL="0" indent="0" defTabSz="820446">
              <a:spcBef>
                <a:spcPts val="0"/>
              </a:spcBef>
              <a:spcAft>
                <a:spcPts val="100"/>
              </a:spcAft>
              <a:buNone/>
            </a:pPr>
            <a:endParaRPr lang="en-US" sz="2400" dirty="0">
              <a:latin typeface="Arial"/>
              <a:cs typeface="Arial"/>
            </a:endParaRPr>
          </a:p>
          <a:p>
            <a:pPr marL="225425" indent="-225425" defTabSz="820446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Nevertheless with </a:t>
            </a:r>
            <a:r>
              <a:rPr lang="en-US" sz="2400" dirty="0" smtClean="0">
                <a:latin typeface="Arial"/>
                <a:cs typeface="Arial"/>
              </a:rPr>
              <a:t>a 200 MeV/u </a:t>
            </a:r>
            <a:r>
              <a:rPr lang="en-US" sz="2400" baseline="30000" dirty="0">
                <a:latin typeface="Arial"/>
                <a:cs typeface="Arial"/>
              </a:rPr>
              <a:t>136</a:t>
            </a:r>
            <a:r>
              <a:rPr lang="en-US" sz="2400" dirty="0">
                <a:latin typeface="Arial"/>
                <a:cs typeface="Arial"/>
              </a:rPr>
              <a:t>Xe beam of 8x10</a:t>
            </a:r>
            <a:r>
              <a:rPr lang="en-US" sz="2400" baseline="30000" dirty="0">
                <a:latin typeface="Arial"/>
                <a:cs typeface="Arial"/>
              </a:rPr>
              <a:t>13</a:t>
            </a:r>
            <a:r>
              <a:rPr lang="en-US" sz="2400" dirty="0">
                <a:latin typeface="Arial"/>
                <a:cs typeface="Arial"/>
              </a:rPr>
              <a:t> ion/s (12 p</a:t>
            </a:r>
            <a:r>
              <a:rPr lang="el-GR" sz="2400" dirty="0">
                <a:latin typeface="Arial"/>
                <a:cs typeface="Arial"/>
              </a:rPr>
              <a:t>μ</a:t>
            </a:r>
            <a:r>
              <a:rPr lang="en-US" sz="2400" dirty="0">
                <a:latin typeface="Arial"/>
                <a:cs typeface="Arial"/>
              </a:rPr>
              <a:t>A, 400 </a:t>
            </a:r>
            <a:r>
              <a:rPr lang="en-US" sz="2400" dirty="0" smtClean="0">
                <a:latin typeface="Arial"/>
                <a:cs typeface="Arial"/>
              </a:rPr>
              <a:t>kW) </a:t>
            </a:r>
            <a:r>
              <a:rPr lang="en-US" sz="2400" dirty="0">
                <a:latin typeface="Arial"/>
                <a:cs typeface="Arial"/>
              </a:rPr>
              <a:t>a few atoms per week can be made and studied </a:t>
            </a:r>
            <a:r>
              <a:rPr lang="en-US" sz="2400" dirty="0" smtClean="0">
                <a:latin typeface="Arial"/>
                <a:cs typeface="Arial"/>
              </a:rPr>
              <a:t>		(why? &gt;</a:t>
            </a:r>
            <a:r>
              <a:rPr lang="en-US" sz="2400" dirty="0">
                <a:latin typeface="Arial"/>
                <a:cs typeface="Arial"/>
              </a:rPr>
              <a:t>80% collection efficiency; 1 out of 10</a:t>
            </a:r>
            <a:r>
              <a:rPr lang="en-US" sz="2400" baseline="30000" dirty="0">
                <a:latin typeface="Arial"/>
                <a:cs typeface="Arial"/>
              </a:rPr>
              <a:t>20</a:t>
            </a:r>
            <a:r>
              <a:rPr lang="en-US" sz="2400" dirty="0"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Arial" charset="0"/>
              </a:rPr>
              <a:t>In-flight Isotope Production Sensitivity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Morrissey, </a:t>
            </a:r>
            <a:r>
              <a:rPr lang="en-US" dirty="0" err="1" smtClean="0"/>
              <a:t>Erice</a:t>
            </a:r>
            <a:r>
              <a:rPr lang="en-US" dirty="0" smtClean="0"/>
              <a:t> Sept/2o14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95966" y="1477069"/>
            <a:ext cx="7990834" cy="1815007"/>
            <a:chOff x="695966" y="1477069"/>
            <a:chExt cx="7990834" cy="1815007"/>
          </a:xfrm>
        </p:grpSpPr>
        <p:sp>
          <p:nvSpPr>
            <p:cNvPr id="36872" name="Rectangle 117"/>
            <p:cNvSpPr>
              <a:spLocks noChangeArrowheads="1"/>
            </p:cNvSpPr>
            <p:nvPr/>
          </p:nvSpPr>
          <p:spPr bwMode="auto">
            <a:xfrm>
              <a:off x="695966" y="2667640"/>
              <a:ext cx="997137" cy="3005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1173" tIns="39874" rIns="81173" bIns="39874">
              <a:spAutoFit/>
            </a:bodyPr>
            <a:lstStyle/>
            <a:p>
              <a:pPr defTabSz="820446" eaLnBrk="0" hangingPunct="0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projectile</a:t>
              </a:r>
            </a:p>
          </p:txBody>
        </p:sp>
        <p:sp>
          <p:nvSpPr>
            <p:cNvPr id="36873" name="Rectangle 118"/>
            <p:cNvSpPr>
              <a:spLocks noChangeArrowheads="1"/>
            </p:cNvSpPr>
            <p:nvPr/>
          </p:nvSpPr>
          <p:spPr bwMode="auto">
            <a:xfrm>
              <a:off x="1686562" y="2907142"/>
              <a:ext cx="697910" cy="3005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1173" tIns="39874" rIns="81173" bIns="39874">
              <a:spAutoFit/>
            </a:bodyPr>
            <a:lstStyle/>
            <a:p>
              <a:pPr defTabSz="820446" eaLnBrk="0" hangingPunct="0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target</a:t>
              </a:r>
            </a:p>
          </p:txBody>
        </p:sp>
        <p:sp>
          <p:nvSpPr>
            <p:cNvPr id="36877" name="Oval 3"/>
            <p:cNvSpPr>
              <a:spLocks noChangeArrowheads="1"/>
            </p:cNvSpPr>
            <p:nvPr/>
          </p:nvSpPr>
          <p:spPr bwMode="auto">
            <a:xfrm>
              <a:off x="3450488" y="2669889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878" name="Oval 4"/>
            <p:cNvSpPr>
              <a:spLocks noChangeArrowheads="1"/>
            </p:cNvSpPr>
            <p:nvPr/>
          </p:nvSpPr>
          <p:spPr bwMode="auto">
            <a:xfrm>
              <a:off x="3626757" y="2266856"/>
              <a:ext cx="187703" cy="181033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880" name="Oval 6"/>
            <p:cNvSpPr>
              <a:spLocks noChangeArrowheads="1"/>
            </p:cNvSpPr>
            <p:nvPr/>
          </p:nvSpPr>
          <p:spPr bwMode="auto">
            <a:xfrm>
              <a:off x="3117959" y="2276380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881" name="Oval 7"/>
            <p:cNvSpPr>
              <a:spLocks noChangeArrowheads="1"/>
            </p:cNvSpPr>
            <p:nvPr/>
          </p:nvSpPr>
          <p:spPr bwMode="auto">
            <a:xfrm>
              <a:off x="3211334" y="2266856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882" name="Oval 8"/>
            <p:cNvSpPr>
              <a:spLocks noChangeArrowheads="1"/>
            </p:cNvSpPr>
            <p:nvPr/>
          </p:nvSpPr>
          <p:spPr bwMode="auto">
            <a:xfrm>
              <a:off x="3325670" y="2276380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884" name="Oval 10"/>
            <p:cNvSpPr>
              <a:spLocks noChangeArrowheads="1"/>
            </p:cNvSpPr>
            <p:nvPr/>
          </p:nvSpPr>
          <p:spPr bwMode="auto">
            <a:xfrm>
              <a:off x="3221814" y="2660365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grpSp>
          <p:nvGrpSpPr>
            <p:cNvPr id="2" name="Group 11"/>
            <p:cNvGrpSpPr>
              <a:grpSpLocks/>
            </p:cNvGrpSpPr>
            <p:nvPr/>
          </p:nvGrpSpPr>
          <p:grpSpPr bwMode="auto">
            <a:xfrm>
              <a:off x="2886522" y="2320757"/>
              <a:ext cx="935561" cy="493810"/>
              <a:chOff x="2781" y="1922"/>
              <a:chExt cx="1080" cy="588"/>
            </a:xfrm>
          </p:grpSpPr>
          <p:sp>
            <p:nvSpPr>
              <p:cNvPr id="37024" name="Oval 12"/>
              <p:cNvSpPr>
                <a:spLocks noChangeArrowheads="1"/>
              </p:cNvSpPr>
              <p:nvPr/>
            </p:nvSpPr>
            <p:spPr bwMode="auto">
              <a:xfrm>
                <a:off x="2877" y="2126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25" name="Oval 13"/>
              <p:cNvSpPr>
                <a:spLocks noChangeArrowheads="1"/>
              </p:cNvSpPr>
              <p:nvPr/>
            </p:nvSpPr>
            <p:spPr bwMode="auto">
              <a:xfrm>
                <a:off x="3645" y="1922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26" name="Oval 14"/>
              <p:cNvSpPr>
                <a:spLocks noChangeArrowheads="1"/>
              </p:cNvSpPr>
              <p:nvPr/>
            </p:nvSpPr>
            <p:spPr bwMode="auto">
              <a:xfrm>
                <a:off x="3417" y="2198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27" name="Oval 15"/>
              <p:cNvSpPr>
                <a:spLocks noChangeArrowheads="1"/>
              </p:cNvSpPr>
              <p:nvPr/>
            </p:nvSpPr>
            <p:spPr bwMode="auto">
              <a:xfrm>
                <a:off x="2817" y="2066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30" name="Oval 18"/>
              <p:cNvSpPr>
                <a:spLocks noChangeArrowheads="1"/>
              </p:cNvSpPr>
              <p:nvPr/>
            </p:nvSpPr>
            <p:spPr bwMode="auto">
              <a:xfrm>
                <a:off x="3249" y="1934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31" name="Oval 19"/>
              <p:cNvSpPr>
                <a:spLocks noChangeArrowheads="1"/>
              </p:cNvSpPr>
              <p:nvPr/>
            </p:nvSpPr>
            <p:spPr bwMode="auto">
              <a:xfrm>
                <a:off x="3489" y="2198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32" name="Oval 20"/>
              <p:cNvSpPr>
                <a:spLocks noChangeArrowheads="1"/>
              </p:cNvSpPr>
              <p:nvPr/>
            </p:nvSpPr>
            <p:spPr bwMode="auto">
              <a:xfrm>
                <a:off x="3201" y="1970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34" name="Oval 22"/>
              <p:cNvSpPr>
                <a:spLocks noChangeArrowheads="1"/>
              </p:cNvSpPr>
              <p:nvPr/>
            </p:nvSpPr>
            <p:spPr bwMode="auto">
              <a:xfrm>
                <a:off x="3141" y="2054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40" name="Oval 28"/>
              <p:cNvSpPr>
                <a:spLocks noChangeArrowheads="1"/>
              </p:cNvSpPr>
              <p:nvPr/>
            </p:nvSpPr>
            <p:spPr bwMode="auto">
              <a:xfrm>
                <a:off x="2817" y="2066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41" name="Oval 29"/>
              <p:cNvSpPr>
                <a:spLocks noChangeArrowheads="1"/>
              </p:cNvSpPr>
              <p:nvPr/>
            </p:nvSpPr>
            <p:spPr bwMode="auto">
              <a:xfrm>
                <a:off x="3117" y="2294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42" name="Oval 30"/>
              <p:cNvSpPr>
                <a:spLocks noChangeArrowheads="1"/>
              </p:cNvSpPr>
              <p:nvPr/>
            </p:nvSpPr>
            <p:spPr bwMode="auto">
              <a:xfrm>
                <a:off x="3033" y="2234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45" name="Oval 33"/>
              <p:cNvSpPr>
                <a:spLocks noChangeArrowheads="1"/>
              </p:cNvSpPr>
              <p:nvPr/>
            </p:nvSpPr>
            <p:spPr bwMode="auto">
              <a:xfrm>
                <a:off x="3429" y="2066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46" name="Oval 34"/>
              <p:cNvSpPr>
                <a:spLocks noChangeArrowheads="1"/>
              </p:cNvSpPr>
              <p:nvPr/>
            </p:nvSpPr>
            <p:spPr bwMode="auto">
              <a:xfrm>
                <a:off x="2901" y="2270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47" name="Oval 35"/>
              <p:cNvSpPr>
                <a:spLocks noChangeArrowheads="1"/>
              </p:cNvSpPr>
              <p:nvPr/>
            </p:nvSpPr>
            <p:spPr bwMode="auto">
              <a:xfrm>
                <a:off x="2781" y="2198"/>
                <a:ext cx="228" cy="204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  <p:sp>
          <p:nvSpPr>
            <p:cNvPr id="36886" name="Line 36"/>
            <p:cNvSpPr>
              <a:spLocks noChangeShapeType="1"/>
            </p:cNvSpPr>
            <p:nvPr/>
          </p:nvSpPr>
          <p:spPr bwMode="auto">
            <a:xfrm flipH="1">
              <a:off x="2891806" y="2841394"/>
              <a:ext cx="138497" cy="21851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887" name="Line 37"/>
            <p:cNvSpPr>
              <a:spLocks noChangeShapeType="1"/>
            </p:cNvSpPr>
            <p:nvPr/>
          </p:nvSpPr>
          <p:spPr bwMode="auto">
            <a:xfrm flipH="1">
              <a:off x="2601094" y="2631527"/>
              <a:ext cx="214209" cy="1071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888" name="Line 38"/>
            <p:cNvSpPr>
              <a:spLocks noChangeShapeType="1"/>
            </p:cNvSpPr>
            <p:nvPr/>
          </p:nvSpPr>
          <p:spPr bwMode="auto">
            <a:xfrm>
              <a:off x="3661062" y="2911906"/>
              <a:ext cx="301784" cy="34690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889" name="Line 39"/>
            <p:cNvSpPr>
              <a:spLocks noChangeShapeType="1"/>
            </p:cNvSpPr>
            <p:nvPr/>
          </p:nvSpPr>
          <p:spPr bwMode="auto">
            <a:xfrm>
              <a:off x="3900212" y="2730873"/>
              <a:ext cx="475749" cy="19134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890" name="Line 40"/>
            <p:cNvSpPr>
              <a:spLocks noChangeShapeType="1"/>
            </p:cNvSpPr>
            <p:nvPr/>
          </p:nvSpPr>
          <p:spPr bwMode="auto">
            <a:xfrm>
              <a:off x="3373315" y="2962405"/>
              <a:ext cx="10481" cy="32967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4036697" y="1654015"/>
              <a:ext cx="862290" cy="493554"/>
              <a:chOff x="4485" y="1286"/>
              <a:chExt cx="996" cy="588"/>
            </a:xfrm>
          </p:grpSpPr>
          <p:sp>
            <p:nvSpPr>
              <p:cNvPr id="37005" name="Oval 43"/>
              <p:cNvSpPr>
                <a:spLocks noChangeArrowheads="1"/>
              </p:cNvSpPr>
              <p:nvPr/>
            </p:nvSpPr>
            <p:spPr bwMode="auto">
              <a:xfrm>
                <a:off x="4857" y="1286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06" name="Oval 44"/>
              <p:cNvSpPr>
                <a:spLocks noChangeArrowheads="1"/>
              </p:cNvSpPr>
              <p:nvPr/>
            </p:nvSpPr>
            <p:spPr bwMode="auto">
              <a:xfrm>
                <a:off x="5121" y="1610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07" name="Oval 45"/>
              <p:cNvSpPr>
                <a:spLocks noChangeArrowheads="1"/>
              </p:cNvSpPr>
              <p:nvPr/>
            </p:nvSpPr>
            <p:spPr bwMode="auto">
              <a:xfrm>
                <a:off x="5013" y="1466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08" name="Oval 46"/>
              <p:cNvSpPr>
                <a:spLocks noChangeArrowheads="1"/>
              </p:cNvSpPr>
              <p:nvPr/>
            </p:nvSpPr>
            <p:spPr bwMode="auto">
              <a:xfrm>
                <a:off x="4557" y="1442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09" name="Oval 47"/>
              <p:cNvSpPr>
                <a:spLocks noChangeArrowheads="1"/>
              </p:cNvSpPr>
              <p:nvPr/>
            </p:nvSpPr>
            <p:spPr bwMode="auto">
              <a:xfrm>
                <a:off x="5265" y="1634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10" name="Oval 48"/>
              <p:cNvSpPr>
                <a:spLocks noChangeArrowheads="1"/>
              </p:cNvSpPr>
              <p:nvPr/>
            </p:nvSpPr>
            <p:spPr bwMode="auto">
              <a:xfrm>
                <a:off x="4917" y="1658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11" name="Oval 49"/>
              <p:cNvSpPr>
                <a:spLocks noChangeArrowheads="1"/>
              </p:cNvSpPr>
              <p:nvPr/>
            </p:nvSpPr>
            <p:spPr bwMode="auto">
              <a:xfrm>
                <a:off x="4989" y="1310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12" name="Oval 50"/>
              <p:cNvSpPr>
                <a:spLocks noChangeArrowheads="1"/>
              </p:cNvSpPr>
              <p:nvPr/>
            </p:nvSpPr>
            <p:spPr bwMode="auto">
              <a:xfrm>
                <a:off x="4737" y="1526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13" name="Oval 51"/>
              <p:cNvSpPr>
                <a:spLocks noChangeArrowheads="1"/>
              </p:cNvSpPr>
              <p:nvPr/>
            </p:nvSpPr>
            <p:spPr bwMode="auto">
              <a:xfrm>
                <a:off x="4677" y="1334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14" name="Oval 52"/>
              <p:cNvSpPr>
                <a:spLocks noChangeArrowheads="1"/>
              </p:cNvSpPr>
              <p:nvPr/>
            </p:nvSpPr>
            <p:spPr bwMode="auto">
              <a:xfrm>
                <a:off x="4845" y="1430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15" name="Oval 53"/>
              <p:cNvSpPr>
                <a:spLocks noChangeArrowheads="1"/>
              </p:cNvSpPr>
              <p:nvPr/>
            </p:nvSpPr>
            <p:spPr bwMode="auto">
              <a:xfrm>
                <a:off x="5181" y="1406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16" name="Oval 54"/>
              <p:cNvSpPr>
                <a:spLocks noChangeArrowheads="1"/>
              </p:cNvSpPr>
              <p:nvPr/>
            </p:nvSpPr>
            <p:spPr bwMode="auto">
              <a:xfrm>
                <a:off x="4581" y="1622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17" name="Oval 55"/>
              <p:cNvSpPr>
                <a:spLocks noChangeArrowheads="1"/>
              </p:cNvSpPr>
              <p:nvPr/>
            </p:nvSpPr>
            <p:spPr bwMode="auto">
              <a:xfrm>
                <a:off x="5049" y="1334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18" name="Oval 56"/>
              <p:cNvSpPr>
                <a:spLocks noChangeArrowheads="1"/>
              </p:cNvSpPr>
              <p:nvPr/>
            </p:nvSpPr>
            <p:spPr bwMode="auto">
              <a:xfrm>
                <a:off x="4485" y="1526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19" name="Oval 57"/>
              <p:cNvSpPr>
                <a:spLocks noChangeArrowheads="1"/>
              </p:cNvSpPr>
              <p:nvPr/>
            </p:nvSpPr>
            <p:spPr bwMode="auto">
              <a:xfrm>
                <a:off x="4485" y="1658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20" name="Oval 58"/>
              <p:cNvSpPr>
                <a:spLocks noChangeArrowheads="1"/>
              </p:cNvSpPr>
              <p:nvPr/>
            </p:nvSpPr>
            <p:spPr bwMode="auto">
              <a:xfrm>
                <a:off x="5241" y="1526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21" name="Oval 59"/>
              <p:cNvSpPr>
                <a:spLocks noChangeArrowheads="1"/>
              </p:cNvSpPr>
              <p:nvPr/>
            </p:nvSpPr>
            <p:spPr bwMode="auto">
              <a:xfrm>
                <a:off x="5061" y="1646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22" name="Oval 60"/>
              <p:cNvSpPr>
                <a:spLocks noChangeArrowheads="1"/>
              </p:cNvSpPr>
              <p:nvPr/>
            </p:nvSpPr>
            <p:spPr bwMode="auto">
              <a:xfrm>
                <a:off x="4761" y="1658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023" name="Oval 61"/>
              <p:cNvSpPr>
                <a:spLocks noChangeArrowheads="1"/>
              </p:cNvSpPr>
              <p:nvPr/>
            </p:nvSpPr>
            <p:spPr bwMode="auto">
              <a:xfrm>
                <a:off x="4881" y="1574"/>
                <a:ext cx="216" cy="216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  <p:sp>
          <p:nvSpPr>
            <p:cNvPr id="36892" name="Line 62"/>
            <p:cNvSpPr>
              <a:spLocks noChangeShapeType="1"/>
            </p:cNvSpPr>
            <p:nvPr/>
          </p:nvSpPr>
          <p:spPr bwMode="auto">
            <a:xfrm>
              <a:off x="5079787" y="2080745"/>
              <a:ext cx="569179" cy="6782"/>
            </a:xfrm>
            <a:prstGeom prst="line">
              <a:avLst/>
            </a:prstGeom>
            <a:noFill/>
            <a:ln w="76200">
              <a:solidFill>
                <a:srgbClr val="B81414"/>
              </a:solidFill>
              <a:round/>
              <a:headEnd/>
              <a:tailEnd type="triangle" w="med" len="med"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893" name="Oval 65"/>
            <p:cNvSpPr>
              <a:spLocks noChangeArrowheads="1"/>
            </p:cNvSpPr>
            <p:nvPr/>
          </p:nvSpPr>
          <p:spPr bwMode="auto">
            <a:xfrm>
              <a:off x="1195195" y="1705669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895" name="Oval 67"/>
            <p:cNvSpPr>
              <a:spLocks noChangeArrowheads="1"/>
            </p:cNvSpPr>
            <p:nvPr/>
          </p:nvSpPr>
          <p:spPr bwMode="auto">
            <a:xfrm>
              <a:off x="1423868" y="1978172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896" name="Oval 68"/>
            <p:cNvSpPr>
              <a:spLocks noChangeArrowheads="1"/>
            </p:cNvSpPr>
            <p:nvPr/>
          </p:nvSpPr>
          <p:spPr bwMode="auto">
            <a:xfrm>
              <a:off x="2037476" y="2508868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897" name="Oval 69"/>
            <p:cNvSpPr>
              <a:spLocks noChangeArrowheads="1"/>
            </p:cNvSpPr>
            <p:nvPr/>
          </p:nvSpPr>
          <p:spPr bwMode="auto">
            <a:xfrm>
              <a:off x="1143743" y="2250674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898" name="Oval 70"/>
            <p:cNvSpPr>
              <a:spLocks noChangeArrowheads="1"/>
            </p:cNvSpPr>
            <p:nvPr/>
          </p:nvSpPr>
          <p:spPr bwMode="auto">
            <a:xfrm>
              <a:off x="862665" y="2058207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899" name="Oval 71"/>
            <p:cNvSpPr>
              <a:spLocks noChangeArrowheads="1"/>
            </p:cNvSpPr>
            <p:nvPr/>
          </p:nvSpPr>
          <p:spPr bwMode="auto">
            <a:xfrm>
              <a:off x="1330493" y="1857165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00" name="Oval 72"/>
            <p:cNvSpPr>
              <a:spLocks noChangeArrowheads="1"/>
            </p:cNvSpPr>
            <p:nvPr/>
          </p:nvSpPr>
          <p:spPr bwMode="auto">
            <a:xfrm>
              <a:off x="1465792" y="2149678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01" name="Oval 73"/>
            <p:cNvSpPr>
              <a:spLocks noChangeArrowheads="1"/>
            </p:cNvSpPr>
            <p:nvPr/>
          </p:nvSpPr>
          <p:spPr bwMode="auto">
            <a:xfrm>
              <a:off x="935082" y="1836204"/>
              <a:ext cx="187703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02" name="Oval 74"/>
            <p:cNvSpPr>
              <a:spLocks noChangeArrowheads="1"/>
            </p:cNvSpPr>
            <p:nvPr/>
          </p:nvSpPr>
          <p:spPr bwMode="auto">
            <a:xfrm>
              <a:off x="1226637" y="2330710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03" name="Oval 75"/>
            <p:cNvSpPr>
              <a:spLocks noChangeArrowheads="1"/>
            </p:cNvSpPr>
            <p:nvPr/>
          </p:nvSpPr>
          <p:spPr bwMode="auto">
            <a:xfrm>
              <a:off x="1548686" y="1998181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04" name="Oval 76"/>
            <p:cNvSpPr>
              <a:spLocks noChangeArrowheads="1"/>
            </p:cNvSpPr>
            <p:nvPr/>
          </p:nvSpPr>
          <p:spPr bwMode="auto">
            <a:xfrm>
              <a:off x="1247599" y="2018190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07" name="Oval 79"/>
            <p:cNvSpPr>
              <a:spLocks noChangeArrowheads="1"/>
            </p:cNvSpPr>
            <p:nvPr/>
          </p:nvSpPr>
          <p:spPr bwMode="auto">
            <a:xfrm>
              <a:off x="2192787" y="2467894"/>
              <a:ext cx="187703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09" name="Oval 81"/>
            <p:cNvSpPr>
              <a:spLocks noChangeArrowheads="1"/>
            </p:cNvSpPr>
            <p:nvPr/>
          </p:nvSpPr>
          <p:spPr bwMode="auto">
            <a:xfrm>
              <a:off x="2037476" y="2346887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10" name="Oval 82"/>
            <p:cNvSpPr>
              <a:spLocks noChangeArrowheads="1"/>
            </p:cNvSpPr>
            <p:nvPr/>
          </p:nvSpPr>
          <p:spPr bwMode="auto">
            <a:xfrm>
              <a:off x="1267609" y="2108706"/>
              <a:ext cx="187703" cy="18198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11" name="Oval 83"/>
            <p:cNvSpPr>
              <a:spLocks noChangeArrowheads="1"/>
            </p:cNvSpPr>
            <p:nvPr/>
          </p:nvSpPr>
          <p:spPr bwMode="auto">
            <a:xfrm>
              <a:off x="1309531" y="1725678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12" name="Oval 84"/>
            <p:cNvSpPr>
              <a:spLocks noChangeArrowheads="1"/>
            </p:cNvSpPr>
            <p:nvPr/>
          </p:nvSpPr>
          <p:spPr bwMode="auto">
            <a:xfrm>
              <a:off x="1381949" y="2290692"/>
              <a:ext cx="187703" cy="18198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13" name="Oval 85"/>
            <p:cNvSpPr>
              <a:spLocks noChangeArrowheads="1"/>
            </p:cNvSpPr>
            <p:nvPr/>
          </p:nvSpPr>
          <p:spPr bwMode="auto">
            <a:xfrm>
              <a:off x="1091339" y="1907667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14" name="Oval 86"/>
            <p:cNvSpPr>
              <a:spLocks noChangeArrowheads="1"/>
            </p:cNvSpPr>
            <p:nvPr/>
          </p:nvSpPr>
          <p:spPr bwMode="auto">
            <a:xfrm>
              <a:off x="2095429" y="2589853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15" name="Oval 87"/>
            <p:cNvSpPr>
              <a:spLocks noChangeArrowheads="1"/>
            </p:cNvSpPr>
            <p:nvPr/>
          </p:nvSpPr>
          <p:spPr bwMode="auto">
            <a:xfrm>
              <a:off x="1112300" y="2099178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16" name="Oval 88"/>
            <p:cNvSpPr>
              <a:spLocks noChangeArrowheads="1"/>
            </p:cNvSpPr>
            <p:nvPr/>
          </p:nvSpPr>
          <p:spPr bwMode="auto">
            <a:xfrm>
              <a:off x="1038934" y="1745687"/>
              <a:ext cx="187703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17" name="Oval 89"/>
            <p:cNvSpPr>
              <a:spLocks noChangeArrowheads="1"/>
            </p:cNvSpPr>
            <p:nvPr/>
          </p:nvSpPr>
          <p:spPr bwMode="auto">
            <a:xfrm>
              <a:off x="977002" y="2301177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18" name="Oval 90"/>
            <p:cNvSpPr>
              <a:spLocks noChangeArrowheads="1"/>
            </p:cNvSpPr>
            <p:nvPr/>
          </p:nvSpPr>
          <p:spPr bwMode="auto">
            <a:xfrm>
              <a:off x="883627" y="2200180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19" name="Oval 91"/>
            <p:cNvSpPr>
              <a:spLocks noChangeArrowheads="1"/>
            </p:cNvSpPr>
            <p:nvPr/>
          </p:nvSpPr>
          <p:spPr bwMode="auto">
            <a:xfrm>
              <a:off x="1184714" y="1826679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20" name="Oval 92"/>
            <p:cNvSpPr>
              <a:spLocks noChangeArrowheads="1"/>
            </p:cNvSpPr>
            <p:nvPr/>
          </p:nvSpPr>
          <p:spPr bwMode="auto">
            <a:xfrm>
              <a:off x="1029406" y="2149678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21" name="Oval 93"/>
            <p:cNvSpPr>
              <a:spLocks noChangeArrowheads="1"/>
            </p:cNvSpPr>
            <p:nvPr/>
          </p:nvSpPr>
          <p:spPr bwMode="auto">
            <a:xfrm>
              <a:off x="1476273" y="1806671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23" name="Oval 95"/>
            <p:cNvSpPr>
              <a:spLocks noChangeArrowheads="1"/>
            </p:cNvSpPr>
            <p:nvPr/>
          </p:nvSpPr>
          <p:spPr bwMode="auto">
            <a:xfrm>
              <a:off x="1548686" y="2149678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25" name="Oval 97"/>
            <p:cNvSpPr>
              <a:spLocks noChangeArrowheads="1"/>
            </p:cNvSpPr>
            <p:nvPr/>
          </p:nvSpPr>
          <p:spPr bwMode="auto">
            <a:xfrm>
              <a:off x="1288570" y="2200180"/>
              <a:ext cx="187703" cy="181033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26" name="Oval 98"/>
            <p:cNvSpPr>
              <a:spLocks noChangeArrowheads="1"/>
            </p:cNvSpPr>
            <p:nvPr/>
          </p:nvSpPr>
          <p:spPr bwMode="auto">
            <a:xfrm>
              <a:off x="956044" y="1987700"/>
              <a:ext cx="187703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27" name="Oval 99"/>
            <p:cNvSpPr>
              <a:spLocks noChangeArrowheads="1"/>
            </p:cNvSpPr>
            <p:nvPr/>
          </p:nvSpPr>
          <p:spPr bwMode="auto">
            <a:xfrm>
              <a:off x="1465792" y="2260203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28" name="Oval 100"/>
            <p:cNvSpPr>
              <a:spLocks noChangeArrowheads="1"/>
            </p:cNvSpPr>
            <p:nvPr/>
          </p:nvSpPr>
          <p:spPr bwMode="auto">
            <a:xfrm>
              <a:off x="1361936" y="1745687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30" name="Oval 102"/>
            <p:cNvSpPr>
              <a:spLocks noChangeArrowheads="1"/>
            </p:cNvSpPr>
            <p:nvPr/>
          </p:nvSpPr>
          <p:spPr bwMode="auto">
            <a:xfrm>
              <a:off x="1943149" y="2579372"/>
              <a:ext cx="187703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31" name="Oval 103"/>
            <p:cNvSpPr>
              <a:spLocks noChangeArrowheads="1"/>
            </p:cNvSpPr>
            <p:nvPr/>
          </p:nvSpPr>
          <p:spPr bwMode="auto">
            <a:xfrm>
              <a:off x="2141332" y="2337359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33" name="Oval 105"/>
            <p:cNvSpPr>
              <a:spLocks noChangeArrowheads="1"/>
            </p:cNvSpPr>
            <p:nvPr/>
          </p:nvSpPr>
          <p:spPr bwMode="auto">
            <a:xfrm>
              <a:off x="1216156" y="1947682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34" name="Oval 106"/>
            <p:cNvSpPr>
              <a:spLocks noChangeArrowheads="1"/>
            </p:cNvSpPr>
            <p:nvPr/>
          </p:nvSpPr>
          <p:spPr bwMode="auto">
            <a:xfrm>
              <a:off x="1402909" y="2119187"/>
              <a:ext cx="187703" cy="18198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35" name="Oval 107"/>
            <p:cNvSpPr>
              <a:spLocks noChangeArrowheads="1"/>
            </p:cNvSpPr>
            <p:nvPr/>
          </p:nvSpPr>
          <p:spPr bwMode="auto">
            <a:xfrm>
              <a:off x="1122781" y="2361200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36" name="Oval 108"/>
            <p:cNvSpPr>
              <a:spLocks noChangeArrowheads="1"/>
            </p:cNvSpPr>
            <p:nvPr/>
          </p:nvSpPr>
          <p:spPr bwMode="auto">
            <a:xfrm>
              <a:off x="873146" y="1907667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37" name="Oval 109"/>
            <p:cNvSpPr>
              <a:spLocks noChangeArrowheads="1"/>
            </p:cNvSpPr>
            <p:nvPr/>
          </p:nvSpPr>
          <p:spPr bwMode="auto">
            <a:xfrm>
              <a:off x="1923027" y="2470557"/>
              <a:ext cx="187703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38" name="Oval 110"/>
            <p:cNvSpPr>
              <a:spLocks noChangeArrowheads="1"/>
            </p:cNvSpPr>
            <p:nvPr/>
          </p:nvSpPr>
          <p:spPr bwMode="auto">
            <a:xfrm>
              <a:off x="1527724" y="1907667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39" name="Oval 111"/>
            <p:cNvSpPr>
              <a:spLocks noChangeArrowheads="1"/>
            </p:cNvSpPr>
            <p:nvPr/>
          </p:nvSpPr>
          <p:spPr bwMode="auto">
            <a:xfrm>
              <a:off x="1288570" y="2381209"/>
              <a:ext cx="187703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40" name="Oval 112"/>
            <p:cNvSpPr>
              <a:spLocks noChangeArrowheads="1"/>
            </p:cNvSpPr>
            <p:nvPr/>
          </p:nvSpPr>
          <p:spPr bwMode="auto">
            <a:xfrm>
              <a:off x="1361936" y="1987700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41" name="Oval 113"/>
            <p:cNvSpPr>
              <a:spLocks noChangeArrowheads="1"/>
            </p:cNvSpPr>
            <p:nvPr/>
          </p:nvSpPr>
          <p:spPr bwMode="auto">
            <a:xfrm>
              <a:off x="1174233" y="2189695"/>
              <a:ext cx="187703" cy="18198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42" name="Oval 114"/>
            <p:cNvSpPr>
              <a:spLocks noChangeArrowheads="1"/>
            </p:cNvSpPr>
            <p:nvPr/>
          </p:nvSpPr>
          <p:spPr bwMode="auto">
            <a:xfrm>
              <a:off x="1112300" y="2018190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44" name="Line 116"/>
            <p:cNvSpPr>
              <a:spLocks noChangeShapeType="1"/>
            </p:cNvSpPr>
            <p:nvPr/>
          </p:nvSpPr>
          <p:spPr bwMode="auto">
            <a:xfrm>
              <a:off x="1839292" y="2086669"/>
              <a:ext cx="426857" cy="0"/>
            </a:xfrm>
            <a:prstGeom prst="line">
              <a:avLst/>
            </a:prstGeom>
            <a:noFill/>
            <a:ln w="76200">
              <a:solidFill>
                <a:srgbClr val="B81414"/>
              </a:solidFill>
              <a:round/>
              <a:headEnd/>
              <a:tailEnd type="triangle" w="med" len="med"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65" name="Oval 141"/>
            <p:cNvSpPr>
              <a:spLocks noChangeArrowheads="1"/>
            </p:cNvSpPr>
            <p:nvPr/>
          </p:nvSpPr>
          <p:spPr bwMode="auto">
            <a:xfrm>
              <a:off x="6260005" y="1804835"/>
              <a:ext cx="187703" cy="18198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66" name="Oval 142"/>
            <p:cNvSpPr>
              <a:spLocks noChangeArrowheads="1"/>
            </p:cNvSpPr>
            <p:nvPr/>
          </p:nvSpPr>
          <p:spPr bwMode="auto">
            <a:xfrm>
              <a:off x="6011319" y="1754336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67" name="Oval 143"/>
            <p:cNvSpPr>
              <a:spLocks noChangeArrowheads="1"/>
            </p:cNvSpPr>
            <p:nvPr/>
          </p:nvSpPr>
          <p:spPr bwMode="auto">
            <a:xfrm>
              <a:off x="6395304" y="1956331"/>
              <a:ext cx="187703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68" name="Oval 144"/>
            <p:cNvSpPr>
              <a:spLocks noChangeArrowheads="1"/>
            </p:cNvSpPr>
            <p:nvPr/>
          </p:nvSpPr>
          <p:spPr bwMode="auto">
            <a:xfrm>
              <a:off x="6000838" y="1936322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69" name="Oval 145"/>
            <p:cNvSpPr>
              <a:spLocks noChangeArrowheads="1"/>
            </p:cNvSpPr>
            <p:nvPr/>
          </p:nvSpPr>
          <p:spPr bwMode="auto">
            <a:xfrm>
              <a:off x="6145669" y="1703837"/>
              <a:ext cx="187703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70" name="Oval 146"/>
            <p:cNvSpPr>
              <a:spLocks noChangeArrowheads="1"/>
            </p:cNvSpPr>
            <p:nvPr/>
          </p:nvSpPr>
          <p:spPr bwMode="auto">
            <a:xfrm>
              <a:off x="6312406" y="2066857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71" name="Oval 147"/>
            <p:cNvSpPr>
              <a:spLocks noChangeArrowheads="1"/>
            </p:cNvSpPr>
            <p:nvPr/>
          </p:nvSpPr>
          <p:spPr bwMode="auto">
            <a:xfrm>
              <a:off x="6374342" y="1824844"/>
              <a:ext cx="187703" cy="18198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72" name="Oval 148"/>
            <p:cNvSpPr>
              <a:spLocks noChangeArrowheads="1"/>
            </p:cNvSpPr>
            <p:nvPr/>
          </p:nvSpPr>
          <p:spPr bwMode="auto">
            <a:xfrm>
              <a:off x="6156149" y="2006833"/>
              <a:ext cx="187703" cy="181033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73" name="Oval 149"/>
            <p:cNvSpPr>
              <a:spLocks noChangeArrowheads="1"/>
            </p:cNvSpPr>
            <p:nvPr/>
          </p:nvSpPr>
          <p:spPr bwMode="auto">
            <a:xfrm>
              <a:off x="6104694" y="1844853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74" name="Oval 150"/>
            <p:cNvSpPr>
              <a:spLocks noChangeArrowheads="1"/>
            </p:cNvSpPr>
            <p:nvPr/>
          </p:nvSpPr>
          <p:spPr bwMode="auto">
            <a:xfrm>
              <a:off x="6250473" y="1925841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75" name="Oval 151"/>
            <p:cNvSpPr>
              <a:spLocks noChangeArrowheads="1"/>
            </p:cNvSpPr>
            <p:nvPr/>
          </p:nvSpPr>
          <p:spPr bwMode="auto">
            <a:xfrm>
              <a:off x="6104694" y="2006833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76" name="Oval 152"/>
            <p:cNvSpPr>
              <a:spLocks noChangeArrowheads="1"/>
            </p:cNvSpPr>
            <p:nvPr/>
          </p:nvSpPr>
          <p:spPr bwMode="auto">
            <a:xfrm>
              <a:off x="6021800" y="2087818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77" name="Oval 153"/>
            <p:cNvSpPr>
              <a:spLocks noChangeArrowheads="1"/>
            </p:cNvSpPr>
            <p:nvPr/>
          </p:nvSpPr>
          <p:spPr bwMode="auto">
            <a:xfrm>
              <a:off x="6312406" y="1744812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78" name="Oval 154"/>
            <p:cNvSpPr>
              <a:spLocks noChangeArrowheads="1"/>
            </p:cNvSpPr>
            <p:nvPr/>
          </p:nvSpPr>
          <p:spPr bwMode="auto">
            <a:xfrm>
              <a:off x="5937953" y="2006833"/>
              <a:ext cx="187703" cy="181033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80" name="Oval 156"/>
            <p:cNvSpPr>
              <a:spLocks noChangeArrowheads="1"/>
            </p:cNvSpPr>
            <p:nvPr/>
          </p:nvSpPr>
          <p:spPr bwMode="auto">
            <a:xfrm>
              <a:off x="5907463" y="1855334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82" name="Oval 158"/>
            <p:cNvSpPr>
              <a:spLocks noChangeArrowheads="1"/>
            </p:cNvSpPr>
            <p:nvPr/>
          </p:nvSpPr>
          <p:spPr bwMode="auto">
            <a:xfrm>
              <a:off x="6177108" y="2117355"/>
              <a:ext cx="187703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83" name="Oval 159"/>
            <p:cNvSpPr>
              <a:spLocks noChangeArrowheads="1"/>
            </p:cNvSpPr>
            <p:nvPr/>
          </p:nvSpPr>
          <p:spPr bwMode="auto">
            <a:xfrm>
              <a:off x="6478194" y="2259328"/>
              <a:ext cx="187703" cy="181033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84" name="Line 160"/>
            <p:cNvSpPr>
              <a:spLocks noChangeShapeType="1"/>
            </p:cNvSpPr>
            <p:nvPr/>
          </p:nvSpPr>
          <p:spPr bwMode="auto">
            <a:xfrm>
              <a:off x="6791966" y="2086669"/>
              <a:ext cx="425905" cy="0"/>
            </a:xfrm>
            <a:prstGeom prst="line">
              <a:avLst/>
            </a:prstGeom>
            <a:noFill/>
            <a:ln w="76200">
              <a:solidFill>
                <a:srgbClr val="B81414"/>
              </a:solidFill>
              <a:round/>
              <a:headEnd/>
              <a:tailEnd type="triangle" w="med" len="med"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85" name="Line 161"/>
            <p:cNvSpPr>
              <a:spLocks noChangeShapeType="1"/>
            </p:cNvSpPr>
            <p:nvPr/>
          </p:nvSpPr>
          <p:spPr bwMode="auto">
            <a:xfrm flipH="1">
              <a:off x="5186890" y="2341265"/>
              <a:ext cx="424249" cy="244364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86" name="Line 162"/>
            <p:cNvSpPr>
              <a:spLocks noChangeShapeType="1"/>
            </p:cNvSpPr>
            <p:nvPr/>
          </p:nvSpPr>
          <p:spPr bwMode="auto">
            <a:xfrm>
              <a:off x="6665897" y="2433691"/>
              <a:ext cx="295860" cy="274334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87" name="Line 163"/>
            <p:cNvSpPr>
              <a:spLocks noChangeShapeType="1"/>
            </p:cNvSpPr>
            <p:nvPr/>
          </p:nvSpPr>
          <p:spPr bwMode="auto">
            <a:xfrm flipV="1">
              <a:off x="6896476" y="1477069"/>
              <a:ext cx="443055" cy="231532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88" name="Oval 164"/>
            <p:cNvSpPr>
              <a:spLocks noChangeArrowheads="1"/>
            </p:cNvSpPr>
            <p:nvPr/>
          </p:nvSpPr>
          <p:spPr bwMode="auto">
            <a:xfrm>
              <a:off x="7790209" y="1801977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89" name="Oval 165"/>
            <p:cNvSpPr>
              <a:spLocks noChangeArrowheads="1"/>
            </p:cNvSpPr>
            <p:nvPr/>
          </p:nvSpPr>
          <p:spPr bwMode="auto">
            <a:xfrm>
              <a:off x="7540574" y="1751478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90" name="Oval 166"/>
            <p:cNvSpPr>
              <a:spLocks noChangeArrowheads="1"/>
            </p:cNvSpPr>
            <p:nvPr/>
          </p:nvSpPr>
          <p:spPr bwMode="auto">
            <a:xfrm>
              <a:off x="7924555" y="1952520"/>
              <a:ext cx="187703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91" name="Oval 167"/>
            <p:cNvSpPr>
              <a:spLocks noChangeArrowheads="1"/>
            </p:cNvSpPr>
            <p:nvPr/>
          </p:nvSpPr>
          <p:spPr bwMode="auto">
            <a:xfrm>
              <a:off x="7530093" y="1932511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92" name="Oval 168"/>
            <p:cNvSpPr>
              <a:spLocks noChangeArrowheads="1"/>
            </p:cNvSpPr>
            <p:nvPr/>
          </p:nvSpPr>
          <p:spPr bwMode="auto">
            <a:xfrm>
              <a:off x="7675872" y="1700983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93" name="Oval 169"/>
            <p:cNvSpPr>
              <a:spLocks noChangeArrowheads="1"/>
            </p:cNvSpPr>
            <p:nvPr/>
          </p:nvSpPr>
          <p:spPr bwMode="auto">
            <a:xfrm>
              <a:off x="7841664" y="2063998"/>
              <a:ext cx="187703" cy="181033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94" name="Oval 170"/>
            <p:cNvSpPr>
              <a:spLocks noChangeArrowheads="1"/>
            </p:cNvSpPr>
            <p:nvPr/>
          </p:nvSpPr>
          <p:spPr bwMode="auto">
            <a:xfrm>
              <a:off x="7904546" y="1821988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95" name="Oval 171"/>
            <p:cNvSpPr>
              <a:spLocks noChangeArrowheads="1"/>
            </p:cNvSpPr>
            <p:nvPr/>
          </p:nvSpPr>
          <p:spPr bwMode="auto">
            <a:xfrm>
              <a:off x="7686353" y="2003019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96" name="Oval 172"/>
            <p:cNvSpPr>
              <a:spLocks noChangeArrowheads="1"/>
            </p:cNvSpPr>
            <p:nvPr/>
          </p:nvSpPr>
          <p:spPr bwMode="auto">
            <a:xfrm>
              <a:off x="7633949" y="1841998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97" name="Oval 173"/>
            <p:cNvSpPr>
              <a:spLocks noChangeArrowheads="1"/>
            </p:cNvSpPr>
            <p:nvPr/>
          </p:nvSpPr>
          <p:spPr bwMode="auto">
            <a:xfrm>
              <a:off x="7779728" y="1922983"/>
              <a:ext cx="186750" cy="181033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98" name="Oval 174"/>
            <p:cNvSpPr>
              <a:spLocks noChangeArrowheads="1"/>
            </p:cNvSpPr>
            <p:nvPr/>
          </p:nvSpPr>
          <p:spPr bwMode="auto">
            <a:xfrm>
              <a:off x="7633949" y="2003019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999" name="Oval 175"/>
            <p:cNvSpPr>
              <a:spLocks noChangeArrowheads="1"/>
            </p:cNvSpPr>
            <p:nvPr/>
          </p:nvSpPr>
          <p:spPr bwMode="auto">
            <a:xfrm>
              <a:off x="7551054" y="2084007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00" name="Oval 176"/>
            <p:cNvSpPr>
              <a:spLocks noChangeArrowheads="1"/>
            </p:cNvSpPr>
            <p:nvPr/>
          </p:nvSpPr>
          <p:spPr bwMode="auto">
            <a:xfrm>
              <a:off x="7841664" y="1740997"/>
              <a:ext cx="187703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01" name="Oval 177"/>
            <p:cNvSpPr>
              <a:spLocks noChangeArrowheads="1"/>
            </p:cNvSpPr>
            <p:nvPr/>
          </p:nvSpPr>
          <p:spPr bwMode="auto">
            <a:xfrm>
              <a:off x="7468160" y="2003019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02" name="Oval 178"/>
            <p:cNvSpPr>
              <a:spLocks noChangeArrowheads="1"/>
            </p:cNvSpPr>
            <p:nvPr/>
          </p:nvSpPr>
          <p:spPr bwMode="auto">
            <a:xfrm>
              <a:off x="7436718" y="1851522"/>
              <a:ext cx="186750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03" name="Oval 179"/>
            <p:cNvSpPr>
              <a:spLocks noChangeArrowheads="1"/>
            </p:cNvSpPr>
            <p:nvPr/>
          </p:nvSpPr>
          <p:spPr bwMode="auto">
            <a:xfrm>
              <a:off x="7706366" y="2114501"/>
              <a:ext cx="187703" cy="181033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004" name="Line 180"/>
            <p:cNvSpPr>
              <a:spLocks noChangeShapeType="1"/>
            </p:cNvSpPr>
            <p:nvPr/>
          </p:nvSpPr>
          <p:spPr bwMode="auto">
            <a:xfrm>
              <a:off x="8260895" y="2086669"/>
              <a:ext cx="425905" cy="0"/>
            </a:xfrm>
            <a:prstGeom prst="line">
              <a:avLst/>
            </a:prstGeom>
            <a:noFill/>
            <a:ln w="76200">
              <a:solidFill>
                <a:srgbClr val="B81414"/>
              </a:solidFill>
              <a:round/>
              <a:headEnd/>
              <a:tailEnd type="triangle" w="med" len="med"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9" name="Line 39"/>
            <p:cNvSpPr>
              <a:spLocks noChangeShapeType="1"/>
            </p:cNvSpPr>
            <p:nvPr/>
          </p:nvSpPr>
          <p:spPr bwMode="auto">
            <a:xfrm flipV="1">
              <a:off x="3884306" y="2279639"/>
              <a:ext cx="659962" cy="8345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0" name="Line 37"/>
            <p:cNvSpPr>
              <a:spLocks noChangeShapeType="1"/>
            </p:cNvSpPr>
            <p:nvPr/>
          </p:nvSpPr>
          <p:spPr bwMode="auto">
            <a:xfrm flipH="1" flipV="1">
              <a:off x="2708199" y="2126644"/>
              <a:ext cx="183608" cy="1070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445152" y="1821485"/>
              <a:ext cx="5608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kern="0" dirty="0" smtClean="0">
                  <a:solidFill>
                    <a:srgbClr val="FF0000"/>
                  </a:solidFill>
                  <a:latin typeface="Arial"/>
                  <a:ea typeface="ＭＳ Ｐゴシック" pitchFamily="-65" charset="-128"/>
                  <a:cs typeface="Arial"/>
                </a:rPr>
                <a:t>(?)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2" name="Oval 60"/>
            <p:cNvSpPr>
              <a:spLocks noChangeArrowheads="1"/>
            </p:cNvSpPr>
            <p:nvPr/>
          </p:nvSpPr>
          <p:spPr bwMode="auto">
            <a:xfrm>
              <a:off x="4428045" y="2057467"/>
              <a:ext cx="187003" cy="18130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3" name="Oval 60"/>
            <p:cNvSpPr>
              <a:spLocks noChangeArrowheads="1"/>
            </p:cNvSpPr>
            <p:nvPr/>
          </p:nvSpPr>
          <p:spPr bwMode="auto">
            <a:xfrm>
              <a:off x="4106114" y="1995681"/>
              <a:ext cx="187003" cy="18130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4" name="Oval 158"/>
            <p:cNvSpPr>
              <a:spLocks noChangeArrowheads="1"/>
            </p:cNvSpPr>
            <p:nvPr/>
          </p:nvSpPr>
          <p:spPr bwMode="auto">
            <a:xfrm>
              <a:off x="5656264" y="2223858"/>
              <a:ext cx="187703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5" name="Oval 158"/>
            <p:cNvSpPr>
              <a:spLocks noChangeArrowheads="1"/>
            </p:cNvSpPr>
            <p:nvPr/>
          </p:nvSpPr>
          <p:spPr bwMode="auto">
            <a:xfrm>
              <a:off x="6696122" y="1672504"/>
              <a:ext cx="187703" cy="18198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lIns="91408" tIns="45704" rIns="91408" bIns="45704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6" name="Oval 61"/>
            <p:cNvSpPr>
              <a:spLocks noChangeArrowheads="1"/>
            </p:cNvSpPr>
            <p:nvPr/>
          </p:nvSpPr>
          <p:spPr bwMode="auto">
            <a:xfrm>
              <a:off x="4256517" y="2048156"/>
              <a:ext cx="187003" cy="181306"/>
            </a:xfrm>
            <a:prstGeom prst="ellipse">
              <a:avLst/>
            </a:prstGeom>
            <a:gradFill rotWithShape="0">
              <a:gsLst>
                <a:gs pos="0">
                  <a:srgbClr val="FECCD4"/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7" name="Oval 60"/>
            <p:cNvSpPr>
              <a:spLocks noChangeArrowheads="1"/>
            </p:cNvSpPr>
            <p:nvPr/>
          </p:nvSpPr>
          <p:spPr bwMode="auto">
            <a:xfrm>
              <a:off x="4580445" y="1980382"/>
              <a:ext cx="187003" cy="181306"/>
            </a:xfrm>
            <a:prstGeom prst="ellipse">
              <a:avLst/>
            </a:prstGeom>
            <a:gradFill rotWithShape="0">
              <a:gsLst>
                <a:gs pos="0">
                  <a:srgbClr val="E8E8FD"/>
                </a:gs>
                <a:gs pos="100000">
                  <a:srgbClr val="1F1DE8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209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FRIB2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EmailTo xmlns="http://schemas.microsoft.com/sharepoint/v3" xsi:nil="true"/>
    <EmailSender xmlns="http://schemas.microsoft.com/sharepoint/v3" xsi:nil="true"/>
    <EmailFrom xmlns="http://schemas.microsoft.com/sharepoint/v3" xsi:nil="true"/>
    <EmailSubject xmlns="http://schemas.microsoft.com/sharepoint/v3" xsi:nil="true"/>
    <EmailCc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34FF6411B3E746B20394742B45A4D6" ma:contentTypeVersion="5" ma:contentTypeDescription="Create a new document." ma:contentTypeScope="" ma:versionID="a6128bb36ee7568c76b6270ae89db4a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cc6839954082874df4ac5bc63b37cde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EmailSender" minOccurs="0"/>
                <xsd:element ref="ns1:EmailTo" minOccurs="0"/>
                <xsd:element ref="ns1:EmailCc" minOccurs="0"/>
                <xsd:element ref="ns1:EmailFrom" minOccurs="0"/>
                <xsd:element ref="ns1:EmailSubjec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mailSender" ma:index="8" nillable="true" ma:displayName="E-Mail Sender" ma:hidden="true" ma:internalName="EmailSender">
      <xsd:simpleType>
        <xsd:restriction base="dms:Note">
          <xsd:maxLength value="255"/>
        </xsd:restriction>
      </xsd:simpleType>
    </xsd:element>
    <xsd:element name="EmailTo" ma:index="9" nillable="true" ma:displayName="E-Mail To" ma:hidden="true" ma:internalName="EmailTo">
      <xsd:simpleType>
        <xsd:restriction base="dms:Note">
          <xsd:maxLength value="255"/>
        </xsd:restriction>
      </xsd:simpleType>
    </xsd:element>
    <xsd:element name="EmailCc" ma:index="10" nillable="true" ma:displayName="E-Mail Cc" ma:hidden="true" ma:internalName="EmailCc">
      <xsd:simpleType>
        <xsd:restriction base="dms:Note">
          <xsd:maxLength value="255"/>
        </xsd:restriction>
      </xsd:simpleType>
    </xsd:element>
    <xsd:element name="EmailFrom" ma:index="11" nillable="true" ma:displayName="E-Mail From" ma:hidden="true" ma:internalName="EmailFrom">
      <xsd:simpleType>
        <xsd:restriction base="dms:Text"/>
      </xsd:simpleType>
    </xsd:element>
    <xsd:element name="EmailSubject" ma:index="12" nillable="true" ma:displayName="E-Mail Subject" ma:hidden="true" ma:internalName="EmailSubjec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BA702D-F6E6-4314-8945-369A109C75F9}">
  <ds:schemaRefs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AAA67724-64A8-4E04-AA25-FF0246E928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29457</TotalTime>
  <Words>3501</Words>
  <Application>Microsoft Macintosh PowerPoint</Application>
  <PresentationFormat>On-screen Show (4:3)</PresentationFormat>
  <Paragraphs>599</Paragraphs>
  <Slides>49</Slides>
  <Notes>16</Notes>
  <HiddenSlides>4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1_FRIB2</vt:lpstr>
      <vt:lpstr>Graph</vt:lpstr>
      <vt:lpstr>Equation</vt:lpstr>
      <vt:lpstr>Production of Unstable Nuclei for Astrophysical Studies and the new Accelerator Project at MSU</vt:lpstr>
      <vt:lpstr>Facility for Rare Isotope Beams: Program</vt:lpstr>
      <vt:lpstr>Nucl. Astro.: Large Number of Reactions,  Much Larger Number of Nuclei …</vt:lpstr>
      <vt:lpstr>More than half of Z&gt;28 from an r-process</vt:lpstr>
      <vt:lpstr>Information Needed from Nuclear Physics</vt:lpstr>
      <vt:lpstr>Information Needed from Nuclear Physics</vt:lpstr>
      <vt:lpstr>Can We Measure All the Nuclear Reactions?</vt:lpstr>
      <vt:lpstr>Rare Isotope Production Methods</vt:lpstr>
      <vt:lpstr>In-flight Isotope Production Sensitivity</vt:lpstr>
      <vt:lpstr>Facility for Rare Isotope Beams, FRIB</vt:lpstr>
      <vt:lpstr>Layout of FRIB Accelerator and NSCL Experimental Areas</vt:lpstr>
      <vt:lpstr>FRIB Driver: New Linear Accelerator</vt:lpstr>
      <vt:lpstr>FRIB Production: New Hot Cell &amp; Separator</vt:lpstr>
      <vt:lpstr>Three Experimental Energy Regimes</vt:lpstr>
      <vt:lpstr>Separation of Fast Beams</vt:lpstr>
      <vt:lpstr>Where is the Neutron Drip-line in Theory</vt:lpstr>
      <vt:lpstr>Ratio of Measured Cross Section to Systematics (EPAX3) 82Se (139 MeV/u)  +  9Be target</vt:lpstr>
      <vt:lpstr>Evolution of Shell Structure Observed with Fast Beams in Neutron-rich Nuclei</vt:lpstr>
      <vt:lpstr>New Insight from Rare Isotopes –  Oxygen Drip Line</vt:lpstr>
      <vt:lpstr>Thermalized Beams for Nuclear Science</vt:lpstr>
      <vt:lpstr>Mass Measurements in rp-process region</vt:lpstr>
      <vt:lpstr>Masses of the Heavy Calcium Isotopes</vt:lpstr>
      <vt:lpstr>FRIB Reach for r-Process Measurements</vt:lpstr>
      <vt:lpstr>Total Absorption Spectroscopy pure sources of Projectile Fragments</vt:lpstr>
      <vt:lpstr>Reaccelerated Beam of Nuclear Science</vt:lpstr>
      <vt:lpstr>FRIB Reach for Novae and X-ray burst reaction rate studies</vt:lpstr>
      <vt:lpstr>FRIB is Becoming Real: Ground Breaking  March 17, 2014</vt:lpstr>
      <vt:lpstr>FRIB is Becoming Real: Civil Construction is a Few Weeks Ahead of Baseline Schedule</vt:lpstr>
      <vt:lpstr>FRIB Projected Production Rates</vt:lpstr>
      <vt:lpstr>FRIB Project: Milestones and Budget</vt:lpstr>
      <vt:lpstr>Thank you for your attention !</vt:lpstr>
      <vt:lpstr>The Nuclear Landscape</vt:lpstr>
      <vt:lpstr>Nuclear Balance across Chart of Nuclides</vt:lpstr>
      <vt:lpstr>Challenges to Nuclear Science</vt:lpstr>
      <vt:lpstr>Shifting Energy Levels in Nuclei</vt:lpstr>
      <vt:lpstr>Prediction of the limits of the nuclear landscape</vt:lpstr>
      <vt:lpstr>The Predicted Limits for Zr Isotopes</vt:lpstr>
      <vt:lpstr>Comparison of Calculated and Measured Binding Energies with NN models</vt:lpstr>
      <vt:lpstr>New information from exotic isotopes</vt:lpstr>
      <vt:lpstr>The landscape of two-proton radioactivity</vt:lpstr>
      <vt:lpstr>One of the Challenges – Origin Elemental Abundances in our Solar System</vt:lpstr>
      <vt:lpstr>Sample data 82Se (139 MeV/u)  + Be, W</vt:lpstr>
      <vt:lpstr>The Quest for r-process Nuclear Physics</vt:lpstr>
      <vt:lpstr>Evidence for the First Stars in the Universe</vt:lpstr>
      <vt:lpstr>Importance of 3N forces</vt:lpstr>
      <vt:lpstr>Stellar Hydrogen Explosions: Common (100/day) and Not Understood</vt:lpstr>
      <vt:lpstr>Rare Isotope Crusts of Accreting  Neutron Stars</vt:lpstr>
      <vt:lpstr>Beta-delayed Particle Emission</vt:lpstr>
      <vt:lpstr>Future Prospects for Drip Line Study (EURISOL or upgraded FRIB with ISOL)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Prospects for Exploring the Extremes of the Nuclear Landscape - Sherrill</dc:title>
  <dc:creator>Brad Sherrill</dc:creator>
  <cp:lastModifiedBy>David Morrissey</cp:lastModifiedBy>
  <cp:revision>1162</cp:revision>
  <cp:lastPrinted>2011-09-26T16:54:29Z</cp:lastPrinted>
  <dcterms:created xsi:type="dcterms:W3CDTF">2009-08-06T11:48:02Z</dcterms:created>
  <dcterms:modified xsi:type="dcterms:W3CDTF">2014-09-18T06:52:37Z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0x010100EE34FF6411B3E746B20394742B45A4D6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