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av" ContentType="audio/wav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embeddings/oleObject7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0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0"/>
  </p:notesMasterIdLst>
  <p:handoutMasterIdLst>
    <p:handoutMasterId r:id="rId41"/>
  </p:handoutMasterIdLst>
  <p:sldIdLst>
    <p:sldId id="267" r:id="rId2"/>
    <p:sldId id="828" r:id="rId3"/>
    <p:sldId id="800" r:id="rId4"/>
    <p:sldId id="837" r:id="rId5"/>
    <p:sldId id="834" r:id="rId6"/>
    <p:sldId id="854" r:id="rId7"/>
    <p:sldId id="835" r:id="rId8"/>
    <p:sldId id="841" r:id="rId9"/>
    <p:sldId id="845" r:id="rId10"/>
    <p:sldId id="802" r:id="rId11"/>
    <p:sldId id="842" r:id="rId12"/>
    <p:sldId id="843" r:id="rId13"/>
    <p:sldId id="808" r:id="rId14"/>
    <p:sldId id="803" r:id="rId15"/>
    <p:sldId id="804" r:id="rId16"/>
    <p:sldId id="838" r:id="rId17"/>
    <p:sldId id="813" r:id="rId18"/>
    <p:sldId id="825" r:id="rId19"/>
    <p:sldId id="816" r:id="rId20"/>
    <p:sldId id="815" r:id="rId21"/>
    <p:sldId id="817" r:id="rId22"/>
    <p:sldId id="819" r:id="rId23"/>
    <p:sldId id="849" r:id="rId24"/>
    <p:sldId id="839" r:id="rId25"/>
    <p:sldId id="844" r:id="rId26"/>
    <p:sldId id="852" r:id="rId27"/>
    <p:sldId id="853" r:id="rId28"/>
    <p:sldId id="850" r:id="rId29"/>
    <p:sldId id="851" r:id="rId30"/>
    <p:sldId id="846" r:id="rId31"/>
    <p:sldId id="818" r:id="rId32"/>
    <p:sldId id="809" r:id="rId33"/>
    <p:sldId id="832" r:id="rId34"/>
    <p:sldId id="833" r:id="rId35"/>
    <p:sldId id="847" r:id="rId36"/>
    <p:sldId id="812" r:id="rId37"/>
    <p:sldId id="826" r:id="rId38"/>
    <p:sldId id="827" r:id="rId39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  <a:srgbClr val="1CAE2D"/>
    <a:srgbClr val="00FFFF"/>
    <a:srgbClr val="00CC66"/>
    <a:srgbClr val="66FF66"/>
    <a:srgbClr val="ACFF8B"/>
    <a:srgbClr val="A3FFA3"/>
    <a:srgbClr val="C1FFC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3590" autoAdjust="0"/>
  </p:normalViewPr>
  <p:slideViewPr>
    <p:cSldViewPr>
      <p:cViewPr>
        <p:scale>
          <a:sx n="90" d="100"/>
          <a:sy n="90" d="100"/>
        </p:scale>
        <p:origin x="-1784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9399332-4431-4429-9777-865B06EC758E}" type="datetimeFigureOut">
              <a:rPr lang="it-IT" smtClean="0"/>
              <a:pPr/>
              <a:t>20/09/14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Nicola Colonna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2ED9D5-F5FC-4DF2-A653-1779E7C90EC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5263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3E18333-FA3E-4395-B820-8A2D9D9845AF}" type="datetimeFigureOut">
              <a:rPr lang="it-IT" smtClean="0"/>
              <a:pPr/>
              <a:t>20/09/14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Nicola Colonna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34285F9-C1EB-4C27-A116-3424729E824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4519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EA0A3-9910-4F70-ACF2-06BD1274CA1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9440" cy="46038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Nicola Colonna</a:t>
            </a:r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F4BA9-2D95-44E8-A71B-A4AD87E52839}" type="slidenum">
              <a:rPr lang="it-IT" smtClean="0">
                <a:latin typeface="Arial" charset="0"/>
                <a:cs typeface="Arial" charset="0"/>
              </a:rPr>
              <a:pPr/>
              <a:t>14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endParaRPr lang="it-IT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0" y="4861441"/>
            <a:ext cx="5672867" cy="4605576"/>
          </a:xfrm>
          <a:noFill/>
          <a:ln/>
        </p:spPr>
        <p:txBody>
          <a:bodyPr wrap="none" lIns="99038" tIns="49520" rIns="99038" bIns="49520" anchor="ctr"/>
          <a:lstStyle/>
          <a:p>
            <a:pPr eaLnBrk="1" hangingPunct="1"/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A68A7A-40E3-41BA-BCDB-AE3149AB3688}" type="slidenum">
              <a:rPr lang="it-IT" smtClean="0">
                <a:latin typeface="Arial" charset="0"/>
                <a:cs typeface="Arial" charset="0"/>
              </a:rPr>
              <a:pPr/>
              <a:t>15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endParaRPr lang="it-IT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0" y="4861441"/>
            <a:ext cx="5672867" cy="4605576"/>
          </a:xfrm>
          <a:noFill/>
          <a:ln/>
        </p:spPr>
        <p:txBody>
          <a:bodyPr wrap="none" lIns="99038" tIns="49520" rIns="99038" bIns="49520" anchor="ctr"/>
          <a:lstStyle/>
          <a:p>
            <a:pPr eaLnBrk="1" hangingPunct="1"/>
            <a:endParaRPr lang="de-D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CD047A-8646-4149-8CDB-F380F0C54D51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08AC-DEDD-4925-9E93-5D4BEC791E22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468DC-1E1F-4BA1-9A27-8245E0D310BE}" type="slidenum">
              <a:rPr lang="it-IT" smtClean="0">
                <a:latin typeface="Arial" charset="0"/>
                <a:cs typeface="Arial" charset="0"/>
              </a:rPr>
              <a:pPr/>
              <a:t>27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118100" cy="383857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931" y="4863219"/>
            <a:ext cx="5209440" cy="4607352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065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49103A-9C14-47CE-9D5A-58A725675A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smtClean="0"/>
              <a:t>Motivazioni </a:t>
            </a:r>
            <a:r>
              <a:rPr lang="it-IT" dirty="0" err="1" smtClean="0"/>
              <a:t>Zr</a:t>
            </a:r>
            <a:r>
              <a:rPr lang="it-IT" dirty="0" smtClean="0"/>
              <a:t>, Mg</a:t>
            </a:r>
            <a:r>
              <a:rPr lang="it-IT" baseline="0" dirty="0" smtClean="0"/>
              <a:t> / Misure precedenti </a:t>
            </a:r>
            <a:r>
              <a:rPr lang="it-IT" baseline="0" dirty="0" err="1" smtClean="0"/>
              <a:t>Os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orela</a:t>
            </a:r>
            <a:r>
              <a:rPr lang="it-IT" baseline="0" dirty="0" smtClean="0"/>
              <a:t> ’80) / Proprietà nucleari (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spacing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radiative </a:t>
            </a:r>
            <a:r>
              <a:rPr lang="it-IT" baseline="0" dirty="0" err="1" smtClean="0"/>
              <a:t>width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neutron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strength</a:t>
            </a:r>
            <a:r>
              <a:rPr lang="it-IT" baseline="0" dirty="0" smtClean="0"/>
              <a:t>) / ISO 2919</a:t>
            </a:r>
            <a:endParaRPr lang="it-IT" dirty="0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80775-FC6D-485A-8258-8A5A8F886ED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9876" name="Segnaposto piè di pagina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Marco Calviani for the n_TOF Collaboration</a:t>
            </a:r>
          </a:p>
        </p:txBody>
      </p:sp>
      <p:sp>
        <p:nvSpPr>
          <p:cNvPr id="79877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4AA0A8-6FD4-469A-82B2-913B2ECAEA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giuseppe.tagliente@ba.infn.it</a:t>
            </a: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D11F6-EAB4-4F87-A69C-0F0F90EBBA71}" type="slidenum">
              <a:rPr lang="it-IT" smtClean="0">
                <a:latin typeface="Arial" charset="0"/>
                <a:cs typeface="Arial" charset="0"/>
              </a:rPr>
              <a:pPr/>
              <a:t>4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3D746-B8CB-4092-9D0B-15C876587FFF}" type="slidenum">
              <a:rPr lang="it-IT" smtClean="0">
                <a:latin typeface="Arial" charset="0"/>
                <a:cs typeface="Arial" charset="0"/>
              </a:rPr>
              <a:pPr/>
              <a:t>5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0162" cy="383381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3219"/>
            <a:ext cx="5206153" cy="460379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2BE12-9E03-4315-A717-502B11E87275}" type="slidenum">
              <a:rPr lang="it-IT" smtClean="0">
                <a:latin typeface="Arial" charset="0"/>
                <a:cs typeface="Arial" charset="0"/>
              </a:rPr>
              <a:pPr/>
              <a:t>7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6672A-BD8A-4D80-963D-B06D97903052}" type="slidenum">
              <a:rPr lang="it-IT" smtClean="0">
                <a:latin typeface="Arial" charset="0"/>
                <a:cs typeface="Arial" charset="0"/>
              </a:rPr>
              <a:pPr/>
              <a:t>8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6B585-D63B-4014-9B8D-95BE373F787B}" type="slidenum">
              <a:rPr lang="it-IT" smtClean="0">
                <a:latin typeface="Arial" charset="0"/>
                <a:cs typeface="Arial" charset="0"/>
              </a:rPr>
              <a:pPr/>
              <a:t>10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693400" y="-7242175"/>
            <a:ext cx="21388388" cy="16041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1224" cy="4603800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93CF1-83E9-44A1-81E6-EAE64A4776E9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4575" y="788988"/>
            <a:ext cx="5048250" cy="37877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008" y="4893425"/>
            <a:ext cx="5214371" cy="457714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27" tIns="49513" rIns="99027" bIns="49513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School of Nuclear Physics – Erice, September 16-24, 2014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School of Nuclear Physics – Erice, September 16-24, 2014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School of Nuclear Physics – Erice, September 16-24, 2014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International School of Nuclear Physics – Erice, September 16-24, 2014 G. Tagliente – INFN Bari</a:t>
            </a:r>
            <a:endParaRPr lang="it-IT" dirty="0"/>
          </a:p>
        </p:txBody>
      </p:sp>
      <p:sp>
        <p:nvSpPr>
          <p:cNvPr id="7" name="Segnaposto immagine 6"/>
          <p:cNvSpPr>
            <a:spLocks noGrp="1"/>
          </p:cNvSpPr>
          <p:nvPr>
            <p:ph type="pic" sz="quarter" idx="13"/>
          </p:nvPr>
        </p:nvSpPr>
        <p:spPr>
          <a:xfrm>
            <a:off x="7929586" y="5929330"/>
            <a:ext cx="785812" cy="71437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4"/>
          </p:nvPr>
        </p:nvSpPr>
        <p:spPr>
          <a:xfrm>
            <a:off x="0" y="714375"/>
            <a:ext cx="9144000" cy="71438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International School of Nuclear Physics – Erice, September 16-24, 2014 G. Tagliente – INFN Bari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9508-9208-46AD-A832-F11A34ACEBF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56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School of Nuclear Physics – Erice, September 16-24, 2014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School of Nuclear Physics – Erice, September 16-24, 2014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School of Nuclear Physics – Erice, September 16-24, 2014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School of Nuclear Physics – Erice, September 16-24, 2014 G. Tagliente – INFN Bari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School of Nuclear Physics – Erice, September 16-24, 2014 G. Tagliente – INFN Bari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School of Nuclear Physics – Erice, September 16-24, 2014 G. Tagliente – INFN Bari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School of Nuclear Physics – Erice, September 16-24, 2014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International School of Nuclear Physics – Erice, September 16-24, 2014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International School of Nuclear Physics – Erice, September 16-24, 2014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79A30-F12D-44C9-A012-427D5C4D6178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oleObject" Target="../embeddings/oleObject7.bin"/><Relationship Id="rId7" Type="http://schemas.openxmlformats.org/officeDocument/2006/relationships/image" Target="../media/image2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14.png"/><Relationship Id="rId7" Type="http://schemas.openxmlformats.org/officeDocument/2006/relationships/image" Target="../media/image29.jpe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14.png"/><Relationship Id="rId7" Type="http://schemas.openxmlformats.org/officeDocument/2006/relationships/image" Target="../media/image29.jpeg"/><Relationship Id="rId8" Type="http://schemas.openxmlformats.org/officeDocument/2006/relationships/image" Target="../media/image31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3.jpeg"/><Relationship Id="rId5" Type="http://schemas.openxmlformats.org/officeDocument/2006/relationships/image" Target="../media/image34.wmf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48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49.wmf"/><Relationship Id="rId9" Type="http://schemas.openxmlformats.org/officeDocument/2006/relationships/image" Target="../media/image5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0.jpeg"/><Relationship Id="rId5" Type="http://schemas.openxmlformats.org/officeDocument/2006/relationships/image" Target="../media/image54.jpeg"/><Relationship Id="rId6" Type="http://schemas.openxmlformats.org/officeDocument/2006/relationships/hyperlink" Target="http://images.google.de/imgres?imgurl=www.br-online.de/wissen-bildung/thema/sonne/foto/redgiant.jpg&amp;imgrefurl=http://www.br-online.de/wissen-bildung/thema/sonne/riesen.shtml&amp;h=176&amp;w=132&amp;prev=/images?q=rote+riesen&amp;svnum=10&amp;hl=de&amp;lr=&amp;ie=UTF-8" TargetMode="External"/><Relationship Id="rId7" Type="http://schemas.openxmlformats.org/officeDocument/2006/relationships/image" Target="../media/image55.jpeg"/><Relationship Id="rId8" Type="http://schemas.openxmlformats.org/officeDocument/2006/relationships/oleObject" Target="../embeddings/oleObject10.bin"/><Relationship Id="rId9" Type="http://schemas.openxmlformats.org/officeDocument/2006/relationships/image" Target="../media/image5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jpe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5" Type="http://schemas.openxmlformats.org/officeDocument/2006/relationships/image" Target="../media/image6.wmf"/><Relationship Id="rId6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40126" y="573190"/>
            <a:ext cx="7104282" cy="9836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/>
              <a:t>Nuclear Astrophysics @</a:t>
            </a:r>
            <a:r>
              <a:rPr lang="en-US" sz="3200" dirty="0" smtClean="0"/>
              <a:t> </a:t>
            </a:r>
            <a:r>
              <a:rPr lang="en-US" sz="3200" dirty="0" err="1"/>
              <a:t>n_TOF</a:t>
            </a:r>
            <a:r>
              <a:rPr lang="en-US" sz="3200" dirty="0"/>
              <a:t>, CERN</a:t>
            </a:r>
            <a:endParaRPr lang="it-IT" sz="3200" b="1" dirty="0" smtClean="0"/>
          </a:p>
        </p:txBody>
      </p:sp>
      <p:pic>
        <p:nvPicPr>
          <p:cNvPr id="29697" name="Picture 1" descr="infn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4531" y="2503256"/>
            <a:ext cx="1536559" cy="150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2500330" y="2850960"/>
            <a:ext cx="4572000" cy="11633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Tagliente Giuseppe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i="1" dirty="0" err="1" smtClean="0">
                <a:solidFill>
                  <a:schemeClr val="tx2"/>
                </a:solidFill>
              </a:rPr>
              <a:t>Istituto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Nazionale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Fisica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Nucleare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Sez</a:t>
            </a:r>
            <a:r>
              <a:rPr lang="en-US" i="1" dirty="0" smtClean="0">
                <a:solidFill>
                  <a:schemeClr val="tx2"/>
                </a:solidFill>
              </a:rPr>
              <a:t>. di Bari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i="1" dirty="0">
                <a:solidFill>
                  <a:srgbClr val="0000FF"/>
                </a:solidFill>
              </a:rPr>
              <a:t>(on behalf of the </a:t>
            </a:r>
            <a:r>
              <a:rPr lang="en-US" i="1" dirty="0" err="1">
                <a:solidFill>
                  <a:srgbClr val="0000FF"/>
                </a:solidFill>
              </a:rPr>
              <a:t>n_TOF</a:t>
            </a:r>
            <a:r>
              <a:rPr lang="en-US" i="1" dirty="0">
                <a:solidFill>
                  <a:srgbClr val="0000FF"/>
                </a:solidFill>
              </a:rPr>
              <a:t> collaboration)</a:t>
            </a:r>
            <a:endParaRPr lang="en-US" i="1" dirty="0" smtClean="0">
              <a:solidFill>
                <a:srgbClr val="0000FF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881058" y="6429396"/>
            <a:ext cx="7691470" cy="1588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403648" y="6429396"/>
            <a:ext cx="6984776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International School of Nuclear Physics – Erice, September 16-24, 2014 G. Tagliente – INFN Bari</a:t>
            </a:r>
            <a:endParaRPr lang="it-IT" dirty="0"/>
          </a:p>
        </p:txBody>
      </p:sp>
      <p:sp>
        <p:nvSpPr>
          <p:cNvPr id="9" name="Segnaposto numero diapositiva 19"/>
          <p:cNvSpPr txBox="1">
            <a:spLocks/>
          </p:cNvSpPr>
          <p:nvPr/>
        </p:nvSpPr>
        <p:spPr>
          <a:xfrm>
            <a:off x="6553200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79A30-F12D-44C9-A012-427D5C4D61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9489"/>
            <a:ext cx="22098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9645" y="4725144"/>
            <a:ext cx="64959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International School of Nuclear Physics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36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th</a:t>
            </a:r>
            <a:r>
              <a:rPr lang="en-US" sz="2800" b="1" dirty="0" smtClean="0">
                <a:solidFill>
                  <a:srgbClr val="0000FF"/>
                </a:solidFill>
              </a:rPr>
              <a:t> Course: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Nuclei in the laboratory and in the cosmos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paC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052513"/>
            <a:ext cx="8066087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6011863" y="5013325"/>
            <a:ext cx="1366837" cy="1322388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727825" y="5853113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PS 20GeV</a:t>
            </a:r>
            <a:endParaRPr lang="fr-FR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12553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5651500" y="4941888"/>
            <a:ext cx="360363" cy="358775"/>
          </a:xfrm>
          <a:prstGeom prst="ellipse">
            <a:avLst/>
          </a:prstGeom>
          <a:noFill/>
          <a:ln w="57150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5795963" y="5229225"/>
            <a:ext cx="173037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932363" y="5810250"/>
            <a:ext cx="1100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Linac</a:t>
            </a:r>
          </a:p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50 MeV</a:t>
            </a:r>
            <a:endParaRPr lang="fr-FR" sz="2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292725" y="4225925"/>
            <a:ext cx="1116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Booster</a:t>
            </a:r>
          </a:p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>1.4 GeV</a:t>
            </a:r>
            <a:endParaRPr lang="fr-FR" sz="2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132138" y="2133600"/>
            <a:ext cx="1152525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356100" y="3213100"/>
            <a:ext cx="1655763" cy="2736850"/>
          </a:xfrm>
          <a:prstGeom prst="line">
            <a:avLst/>
          </a:prstGeom>
          <a:noFill/>
          <a:ln w="57150">
            <a:solidFill>
              <a:srgbClr val="003399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627313" y="2565400"/>
            <a:ext cx="1223962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0000"/>
                </a:solidFill>
                <a:latin typeface="Comic Sans MS" pitchFamily="66" charset="0"/>
              </a:rPr>
              <a:t>n_TOF 200m Tunnel</a:t>
            </a:r>
          </a:p>
        </p:txBody>
      </p:sp>
      <p:sp>
        <p:nvSpPr>
          <p:cNvPr id="41997" name="AutoShape 13"/>
          <p:cNvSpPr>
            <a:spLocks noChangeArrowheads="1"/>
          </p:cNvSpPr>
          <p:nvPr/>
        </p:nvSpPr>
        <p:spPr bwMode="auto">
          <a:xfrm>
            <a:off x="4140200" y="2924175"/>
            <a:ext cx="360363" cy="504825"/>
          </a:xfrm>
          <a:prstGeom prst="irregularSeal2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41998" name="Group 14"/>
          <p:cNvGraphicFramePr>
            <a:graphicFrameLocks noGrp="1"/>
          </p:cNvGraphicFramePr>
          <p:nvPr/>
        </p:nvGraphicFramePr>
        <p:xfrm>
          <a:off x="4356100" y="1412875"/>
          <a:ext cx="4176713" cy="5029200"/>
        </p:xfrm>
        <a:graphic>
          <a:graphicData uri="http://schemas.openxmlformats.org/drawingml/2006/table">
            <a:tbl>
              <a:tblPr/>
              <a:tblGrid>
                <a:gridCol w="2490788"/>
                <a:gridCol w="1685925"/>
              </a:tblGrid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proton beam momentum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20 GeV/c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intensity 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(dedicated mode)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7 x 10</a:t>
                      </a:r>
                      <a:r>
                        <a:rPr kumimoji="0" lang="it-I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12  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protons/pulse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repetition frequency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 pulse/2.4s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pulse width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6 ns (rms)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n/p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lead target dimensions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80x80x60 cm</a:t>
                      </a:r>
                      <a:r>
                        <a:rPr kumimoji="0" lang="it-IT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3</a:t>
                      </a: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cooling &amp; moderation material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H</a:t>
                      </a:r>
                      <a:r>
                        <a:rPr kumimoji="0" lang="it-IT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O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moderator thickness in the exit face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5 cm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2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18041"/>
              </p:ext>
            </p:extLst>
          </p:nvPr>
        </p:nvGraphicFramePr>
        <p:xfrm>
          <a:off x="971748" y="1112102"/>
          <a:ext cx="7632700" cy="4981194"/>
        </p:xfrm>
        <a:graphic>
          <a:graphicData uri="http://schemas.openxmlformats.org/drawingml/2006/table">
            <a:tbl>
              <a:tblPr/>
              <a:tblGrid>
                <a:gridCol w="3314700"/>
                <a:gridCol w="43180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n_TOF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Use in astrophysics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broad neutron energy range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neutron capture cross sections for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s-process studies (thermal– 1 MeV)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high instantaneous flux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small capture cross sections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small sample quantities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isotopically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enriched samples)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radioactive samples (low intrinsic background)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excellent energy resolution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resonance dominated cross sections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low neutron sensitivity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low backgrounds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accurate cross section measurements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even for large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capture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323850" y="4292600"/>
            <a:ext cx="3744913" cy="172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187450" y="4221163"/>
            <a:ext cx="3743325" cy="1782762"/>
            <a:chOff x="1066" y="2341"/>
            <a:chExt cx="2358" cy="1123"/>
          </a:xfrm>
        </p:grpSpPr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1066" y="2341"/>
              <a:ext cx="2358" cy="1123"/>
              <a:chOff x="1882" y="2795"/>
              <a:chExt cx="2358" cy="1123"/>
            </a:xfrm>
          </p:grpSpPr>
          <p:sp>
            <p:nvSpPr>
              <p:cNvPr id="15436" name="Rectangle 66"/>
              <p:cNvSpPr>
                <a:spLocks noChangeArrowheads="1"/>
              </p:cNvSpPr>
              <p:nvPr/>
            </p:nvSpPr>
            <p:spPr bwMode="auto">
              <a:xfrm>
                <a:off x="1927" y="2795"/>
                <a:ext cx="2313" cy="1088"/>
              </a:xfrm>
              <a:prstGeom prst="rect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4" name="Group 67"/>
              <p:cNvGrpSpPr>
                <a:grpSpLocks/>
              </p:cNvGrpSpPr>
              <p:nvPr/>
            </p:nvGrpSpPr>
            <p:grpSpPr bwMode="auto">
              <a:xfrm>
                <a:off x="2154" y="3022"/>
                <a:ext cx="1856" cy="681"/>
                <a:chOff x="567" y="2840"/>
                <a:chExt cx="1856" cy="681"/>
              </a:xfrm>
            </p:grpSpPr>
            <p:sp>
              <p:nvSpPr>
                <p:cNvPr id="15441" name="Rectangle 68"/>
                <p:cNvSpPr>
                  <a:spLocks noChangeArrowheads="1"/>
                </p:cNvSpPr>
                <p:nvPr/>
              </p:nvSpPr>
              <p:spPr bwMode="auto">
                <a:xfrm>
                  <a:off x="1111" y="2840"/>
                  <a:ext cx="680" cy="681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2" name="Rectangle 69"/>
                <p:cNvSpPr>
                  <a:spLocks noChangeArrowheads="1"/>
                </p:cNvSpPr>
                <p:nvPr/>
              </p:nvSpPr>
              <p:spPr bwMode="auto">
                <a:xfrm rot="360000">
                  <a:off x="1383" y="3113"/>
                  <a:ext cx="408" cy="136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it-IT"/>
                </a:p>
              </p:txBody>
            </p:sp>
            <p:grpSp>
              <p:nvGrpSpPr>
                <p:cNvPr id="5" name="Group 70"/>
                <p:cNvGrpSpPr>
                  <a:grpSpLocks/>
                </p:cNvGrpSpPr>
                <p:nvPr/>
              </p:nvGrpSpPr>
              <p:grpSpPr bwMode="auto">
                <a:xfrm>
                  <a:off x="1879" y="3202"/>
                  <a:ext cx="544" cy="98"/>
                  <a:chOff x="1879" y="3202"/>
                  <a:chExt cx="544" cy="98"/>
                </a:xfrm>
              </p:grpSpPr>
              <p:sp>
                <p:nvSpPr>
                  <p:cNvPr id="15448" name="Rectangle 71"/>
                  <p:cNvSpPr>
                    <a:spLocks noChangeArrowheads="1"/>
                  </p:cNvSpPr>
                  <p:nvPr/>
                </p:nvSpPr>
                <p:spPr bwMode="auto">
                  <a:xfrm rot="360000">
                    <a:off x="1879" y="3202"/>
                    <a:ext cx="544" cy="9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5449" name="Line 72"/>
                  <p:cNvSpPr>
                    <a:spLocks noChangeShapeType="1"/>
                  </p:cNvSpPr>
                  <p:nvPr/>
                </p:nvSpPr>
                <p:spPr bwMode="auto">
                  <a:xfrm rot="-180000" flipH="1" flipV="1">
                    <a:off x="1973" y="3225"/>
                    <a:ext cx="317" cy="4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sp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15444" name="Rectangle 73"/>
                <p:cNvSpPr>
                  <a:spLocks noChangeArrowheads="1"/>
                </p:cNvSpPr>
                <p:nvPr/>
              </p:nvSpPr>
              <p:spPr bwMode="auto">
                <a:xfrm>
                  <a:off x="1066" y="3067"/>
                  <a:ext cx="45" cy="227"/>
                </a:xfrm>
                <a:prstGeom prst="rect">
                  <a:avLst/>
                </a:prstGeom>
                <a:solidFill>
                  <a:schemeClr val="bg1"/>
                </a:solidFill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5" name="Rectangle 74"/>
                <p:cNvSpPr>
                  <a:spLocks noChangeArrowheads="1"/>
                </p:cNvSpPr>
                <p:nvPr/>
              </p:nvSpPr>
              <p:spPr bwMode="auto">
                <a:xfrm>
                  <a:off x="567" y="3067"/>
                  <a:ext cx="499" cy="227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6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567" y="3294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5447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657" y="3158"/>
                  <a:ext cx="363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15438" name="Text Box 77"/>
              <p:cNvSpPr txBox="1">
                <a:spLocks noChangeArrowheads="1"/>
              </p:cNvSpPr>
              <p:nvPr/>
            </p:nvSpPr>
            <p:spPr bwMode="auto">
              <a:xfrm>
                <a:off x="3469" y="2795"/>
                <a:ext cx="771" cy="5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Proton Beam</a:t>
                </a:r>
              </a:p>
              <a:p>
                <a:pPr>
                  <a:spcBef>
                    <a:spcPct val="50000"/>
                  </a:spcBef>
                </a:pP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20GeV/c</a:t>
                </a:r>
              </a:p>
              <a:p>
                <a:pPr>
                  <a:spcBef>
                    <a:spcPct val="50000"/>
                  </a:spcBef>
                </a:pP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7x10</a:t>
                </a:r>
                <a:r>
                  <a:rPr lang="es-ES" sz="1200" b="1" baseline="30000">
                    <a:solidFill>
                      <a:schemeClr val="accent2"/>
                    </a:solidFill>
                    <a:latin typeface="Comic Sans MS" pitchFamily="66" charset="0"/>
                  </a:rPr>
                  <a:t>12</a:t>
                </a:r>
                <a:r>
                  <a:rPr lang="es-ES" sz="1200" b="1">
                    <a:solidFill>
                      <a:schemeClr val="accent2"/>
                    </a:solidFill>
                    <a:latin typeface="Comic Sans MS" pitchFamily="66" charset="0"/>
                  </a:rPr>
                  <a:t> ppp</a:t>
                </a:r>
              </a:p>
            </p:txBody>
          </p:sp>
          <p:sp>
            <p:nvSpPr>
              <p:cNvPr id="15439" name="Text Box 78"/>
              <p:cNvSpPr txBox="1">
                <a:spLocks noChangeArrowheads="1"/>
              </p:cNvSpPr>
              <p:nvPr/>
            </p:nvSpPr>
            <p:spPr bwMode="auto">
              <a:xfrm>
                <a:off x="2653" y="2840"/>
                <a:ext cx="1043" cy="3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600" b="1">
                    <a:latin typeface="Comic Sans MS" pitchFamily="66" charset="0"/>
                  </a:rPr>
                  <a:t>Pb Spallation Target</a:t>
                </a:r>
              </a:p>
            </p:txBody>
          </p:sp>
          <p:sp>
            <p:nvSpPr>
              <p:cNvPr id="15440" name="Text Box 79"/>
              <p:cNvSpPr txBox="1">
                <a:spLocks noChangeArrowheads="1"/>
              </p:cNvSpPr>
              <p:nvPr/>
            </p:nvSpPr>
            <p:spPr bwMode="auto">
              <a:xfrm>
                <a:off x="1882" y="3475"/>
                <a:ext cx="1134" cy="4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600" b="1">
                    <a:solidFill>
                      <a:srgbClr val="FF0000"/>
                    </a:solidFill>
                    <a:latin typeface="Comic Sans MS" pitchFamily="66" charset="0"/>
                  </a:rPr>
                  <a:t>Neutron Beam</a:t>
                </a:r>
              </a:p>
              <a:p>
                <a:pPr>
                  <a:spcBef>
                    <a:spcPct val="50000"/>
                  </a:spcBef>
                </a:pPr>
                <a:r>
                  <a:rPr lang="es-ES" sz="1600" b="1">
                    <a:solidFill>
                      <a:srgbClr val="FF0000"/>
                    </a:solidFill>
                    <a:latin typeface="Comic Sans MS" pitchFamily="66" charset="0"/>
                  </a:rPr>
                  <a:t>10</a:t>
                </a:r>
                <a:r>
                  <a:rPr lang="es-ES" sz="1600" b="1" baseline="30000">
                    <a:solidFill>
                      <a:srgbClr val="FF0000"/>
                    </a:solidFill>
                    <a:latin typeface="Comic Sans MS" pitchFamily="66" charset="0"/>
                  </a:rPr>
                  <a:t>o</a:t>
                </a:r>
                <a:r>
                  <a:rPr lang="es-ES" sz="1600" b="1">
                    <a:solidFill>
                      <a:srgbClr val="FF0000"/>
                    </a:solidFill>
                    <a:latin typeface="Comic Sans MS" pitchFamily="66" charset="0"/>
                  </a:rPr>
                  <a:t> prod. angle</a:t>
                </a:r>
              </a:p>
            </p:txBody>
          </p:sp>
        </p:grpSp>
        <p:sp>
          <p:nvSpPr>
            <p:cNvPr id="15435" name="Line 80"/>
            <p:cNvSpPr>
              <a:spLocks noChangeShapeType="1"/>
            </p:cNvSpPr>
            <p:nvPr/>
          </p:nvSpPr>
          <p:spPr bwMode="auto">
            <a:xfrm flipH="1">
              <a:off x="1338" y="2795"/>
              <a:ext cx="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900113" y="3860800"/>
            <a:ext cx="3384550" cy="2232025"/>
            <a:chOff x="567" y="2432"/>
            <a:chExt cx="2132" cy="1406"/>
          </a:xfrm>
        </p:grpSpPr>
        <p:pic>
          <p:nvPicPr>
            <p:cNvPr id="15431" name="Picture 8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7" y="2432"/>
              <a:ext cx="1746" cy="1406"/>
            </a:xfrm>
            <a:prstGeom prst="rect">
              <a:avLst/>
            </a:prstGeom>
            <a:noFill/>
            <a:ln w="38227">
              <a:solidFill>
                <a:srgbClr val="FF3399"/>
              </a:solidFill>
              <a:miter lim="800000"/>
              <a:headEnd/>
              <a:tailEnd/>
            </a:ln>
          </p:spPr>
        </p:pic>
        <p:sp>
          <p:nvSpPr>
            <p:cNvPr id="15432" name="Text Box 83"/>
            <p:cNvSpPr txBox="1">
              <a:spLocks noChangeArrowheads="1"/>
            </p:cNvSpPr>
            <p:nvPr/>
          </p:nvSpPr>
          <p:spPr bwMode="auto">
            <a:xfrm rot="900000">
              <a:off x="1565" y="2931"/>
              <a:ext cx="113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>
                  <a:solidFill>
                    <a:srgbClr val="FF0000"/>
                  </a:solidFill>
                  <a:latin typeface="Comic Sans MS" pitchFamily="66" charset="0"/>
                </a:rPr>
                <a:t>n-beam</a:t>
              </a:r>
            </a:p>
          </p:txBody>
        </p:sp>
        <p:sp>
          <p:nvSpPr>
            <p:cNvPr id="15433" name="Line 84"/>
            <p:cNvSpPr>
              <a:spLocks noChangeShapeType="1"/>
            </p:cNvSpPr>
            <p:nvPr/>
          </p:nvSpPr>
          <p:spPr bwMode="auto">
            <a:xfrm flipH="1" flipV="1">
              <a:off x="1656" y="3158"/>
              <a:ext cx="499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684213" y="4005263"/>
            <a:ext cx="2016125" cy="936625"/>
            <a:chOff x="431" y="2523"/>
            <a:chExt cx="1270" cy="590"/>
          </a:xfrm>
        </p:grpSpPr>
        <p:sp>
          <p:nvSpPr>
            <p:cNvPr id="15429" name="Text Box 86"/>
            <p:cNvSpPr txBox="1">
              <a:spLocks noChangeArrowheads="1"/>
            </p:cNvSpPr>
            <p:nvPr/>
          </p:nvSpPr>
          <p:spPr bwMode="auto">
            <a:xfrm>
              <a:off x="431" y="2523"/>
              <a:ext cx="1270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>
                  <a:solidFill>
                    <a:srgbClr val="FF0000"/>
                  </a:solidFill>
                  <a:latin typeface="Comic Sans MS" pitchFamily="66" charset="0"/>
                </a:rPr>
                <a:t>Sample</a:t>
              </a:r>
            </a:p>
          </p:txBody>
        </p:sp>
        <p:sp>
          <p:nvSpPr>
            <p:cNvPr id="15430" name="Line 87"/>
            <p:cNvSpPr>
              <a:spLocks noChangeShapeType="1"/>
            </p:cNvSpPr>
            <p:nvPr/>
          </p:nvSpPr>
          <p:spPr bwMode="auto">
            <a:xfrm>
              <a:off x="1383" y="2750"/>
              <a:ext cx="227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pic>
        <p:nvPicPr>
          <p:cNvPr id="42073" name="Picture 8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125538"/>
            <a:ext cx="2776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Segnaposto piè di pagina 44"/>
          <p:cNvSpPr>
            <a:spLocks noGrp="1"/>
          </p:cNvSpPr>
          <p:nvPr>
            <p:ph type="ftr" sz="quarter" idx="11"/>
          </p:nvPr>
        </p:nvSpPr>
        <p:spPr>
          <a:xfrm>
            <a:off x="1403648" y="6520259"/>
            <a:ext cx="6696744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140126" y="44624"/>
            <a:ext cx="7104282" cy="9836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err="1" smtClean="0"/>
              <a:t>n_TOF</a:t>
            </a:r>
            <a:r>
              <a:rPr lang="en-US" sz="3200" dirty="0" smtClean="0"/>
              <a:t> Facility</a:t>
            </a:r>
            <a:endParaRPr lang="it-IT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84232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7" grpId="1" animBg="1"/>
      <p:bldP spid="41988" grpId="0"/>
      <p:bldP spid="41988" grpId="1"/>
      <p:bldP spid="41990" grpId="0" animBg="1"/>
      <p:bldP spid="41990" grpId="1" animBg="1"/>
      <p:bldP spid="41991" grpId="0" animBg="1"/>
      <p:bldP spid="41992" grpId="0"/>
      <p:bldP spid="41992" grpId="1"/>
      <p:bldP spid="41993" grpId="0"/>
      <p:bldP spid="41993" grpId="1"/>
      <p:bldP spid="41994" grpId="0" animBg="1"/>
      <p:bldP spid="41995" grpId="0" animBg="1"/>
      <p:bldP spid="41996" grpId="0"/>
      <p:bldP spid="419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47664" y="6356350"/>
            <a:ext cx="6120680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5" name="Rectangle 2" descr="Blaues Seidenpapier"/>
          <p:cNvSpPr>
            <a:spLocks noChangeArrowheads="1"/>
          </p:cNvSpPr>
          <p:nvPr/>
        </p:nvSpPr>
        <p:spPr bwMode="auto">
          <a:xfrm>
            <a:off x="2614736" y="2399184"/>
            <a:ext cx="685800" cy="762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5936" y="4532784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de-AT" sz="3200" b="1" baseline="0">
              <a:solidFill>
                <a:srgbClr val="000066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flipH="1">
            <a:off x="6773986" y="2627784"/>
            <a:ext cx="107950" cy="276225"/>
          </a:xfrm>
          <a:prstGeom prst="rect">
            <a:avLst/>
          </a:prstGeom>
          <a:solidFill>
            <a:schemeClr val="bg2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baseline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 rot="5400000">
            <a:off x="6158036" y="1675284"/>
            <a:ext cx="685800" cy="304800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de-DE" baseline="0"/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6500936" y="2932584"/>
            <a:ext cx="200025" cy="457200"/>
          </a:xfrm>
          <a:custGeom>
            <a:avLst/>
            <a:gdLst>
              <a:gd name="T0" fmla="*/ 126 w 126"/>
              <a:gd name="T1" fmla="*/ 0 h 430"/>
              <a:gd name="T2" fmla="*/ 70 w 126"/>
              <a:gd name="T3" fmla="*/ 57 h 430"/>
              <a:gd name="T4" fmla="*/ 86 w 126"/>
              <a:gd name="T5" fmla="*/ 82 h 430"/>
              <a:gd name="T6" fmla="*/ 110 w 126"/>
              <a:gd name="T7" fmla="*/ 90 h 430"/>
              <a:gd name="T8" fmla="*/ 126 w 126"/>
              <a:gd name="T9" fmla="*/ 138 h 430"/>
              <a:gd name="T10" fmla="*/ 13 w 126"/>
              <a:gd name="T11" fmla="*/ 195 h 430"/>
              <a:gd name="T12" fmla="*/ 70 w 126"/>
              <a:gd name="T13" fmla="*/ 260 h 430"/>
              <a:gd name="T14" fmla="*/ 94 w 126"/>
              <a:gd name="T15" fmla="*/ 276 h 430"/>
              <a:gd name="T16" fmla="*/ 110 w 126"/>
              <a:gd name="T17" fmla="*/ 301 h 430"/>
              <a:gd name="T18" fmla="*/ 13 w 126"/>
              <a:gd name="T19" fmla="*/ 357 h 430"/>
              <a:gd name="T20" fmla="*/ 37 w 126"/>
              <a:gd name="T21" fmla="*/ 430 h 4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430"/>
              <a:gd name="T35" fmla="*/ 126 w 126"/>
              <a:gd name="T36" fmla="*/ 430 h 4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430">
                <a:moveTo>
                  <a:pt x="126" y="0"/>
                </a:moveTo>
                <a:cubicBezTo>
                  <a:pt x="87" y="11"/>
                  <a:pt x="82" y="20"/>
                  <a:pt x="70" y="57"/>
                </a:cubicBezTo>
                <a:cubicBezTo>
                  <a:pt x="75" y="65"/>
                  <a:pt x="78" y="76"/>
                  <a:pt x="86" y="82"/>
                </a:cubicBezTo>
                <a:cubicBezTo>
                  <a:pt x="93" y="87"/>
                  <a:pt x="105" y="83"/>
                  <a:pt x="110" y="90"/>
                </a:cubicBezTo>
                <a:cubicBezTo>
                  <a:pt x="120" y="104"/>
                  <a:pt x="126" y="138"/>
                  <a:pt x="126" y="138"/>
                </a:cubicBezTo>
                <a:cubicBezTo>
                  <a:pt x="110" y="202"/>
                  <a:pt x="82" y="188"/>
                  <a:pt x="13" y="195"/>
                </a:cubicBezTo>
                <a:cubicBezTo>
                  <a:pt x="26" y="247"/>
                  <a:pt x="11" y="221"/>
                  <a:pt x="70" y="260"/>
                </a:cubicBezTo>
                <a:cubicBezTo>
                  <a:pt x="78" y="265"/>
                  <a:pt x="94" y="276"/>
                  <a:pt x="94" y="276"/>
                </a:cubicBezTo>
                <a:cubicBezTo>
                  <a:pt x="99" y="284"/>
                  <a:pt x="109" y="291"/>
                  <a:pt x="110" y="301"/>
                </a:cubicBezTo>
                <a:cubicBezTo>
                  <a:pt x="117" y="351"/>
                  <a:pt x="46" y="350"/>
                  <a:pt x="13" y="357"/>
                </a:cubicBezTo>
                <a:cubicBezTo>
                  <a:pt x="5" y="396"/>
                  <a:pt x="0" y="411"/>
                  <a:pt x="37" y="430"/>
                </a:cubicBez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6424736" y="2246784"/>
            <a:ext cx="381000" cy="304800"/>
          </a:xfrm>
          <a:custGeom>
            <a:avLst/>
            <a:gdLst>
              <a:gd name="T0" fmla="*/ 352 w 352"/>
              <a:gd name="T1" fmla="*/ 292 h 318"/>
              <a:gd name="T2" fmla="*/ 328 w 352"/>
              <a:gd name="T3" fmla="*/ 308 h 318"/>
              <a:gd name="T4" fmla="*/ 247 w 352"/>
              <a:gd name="T5" fmla="*/ 186 h 318"/>
              <a:gd name="T6" fmla="*/ 198 w 352"/>
              <a:gd name="T7" fmla="*/ 178 h 318"/>
              <a:gd name="T8" fmla="*/ 117 w 352"/>
              <a:gd name="T9" fmla="*/ 154 h 318"/>
              <a:gd name="T10" fmla="*/ 174 w 352"/>
              <a:gd name="T11" fmla="*/ 97 h 318"/>
              <a:gd name="T12" fmla="*/ 60 w 352"/>
              <a:gd name="T13" fmla="*/ 65 h 318"/>
              <a:gd name="T14" fmla="*/ 36 w 352"/>
              <a:gd name="T15" fmla="*/ 0 h 3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318"/>
              <a:gd name="T26" fmla="*/ 352 w 352"/>
              <a:gd name="T27" fmla="*/ 318 h 3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318">
                <a:moveTo>
                  <a:pt x="352" y="292"/>
                </a:moveTo>
                <a:cubicBezTo>
                  <a:pt x="344" y="297"/>
                  <a:pt x="338" y="307"/>
                  <a:pt x="328" y="308"/>
                </a:cubicBezTo>
                <a:cubicBezTo>
                  <a:pt x="222" y="318"/>
                  <a:pt x="290" y="250"/>
                  <a:pt x="247" y="186"/>
                </a:cubicBezTo>
                <a:cubicBezTo>
                  <a:pt x="238" y="172"/>
                  <a:pt x="214" y="181"/>
                  <a:pt x="198" y="178"/>
                </a:cubicBezTo>
                <a:cubicBezTo>
                  <a:pt x="155" y="185"/>
                  <a:pt x="132" y="198"/>
                  <a:pt x="117" y="154"/>
                </a:cubicBezTo>
                <a:cubicBezTo>
                  <a:pt x="130" y="114"/>
                  <a:pt x="141" y="130"/>
                  <a:pt x="174" y="97"/>
                </a:cubicBezTo>
                <a:cubicBezTo>
                  <a:pt x="158" y="33"/>
                  <a:pt x="121" y="57"/>
                  <a:pt x="60" y="65"/>
                </a:cubicBezTo>
                <a:cubicBezTo>
                  <a:pt x="22" y="54"/>
                  <a:pt x="0" y="36"/>
                  <a:pt x="36" y="0"/>
                </a:cubicBezTo>
              </a:path>
            </a:pathLst>
          </a:custGeom>
          <a:noFill/>
          <a:ln w="158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785099" y="3008784"/>
            <a:ext cx="2682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ts val="1250"/>
              </a:spcBef>
              <a:buClr>
                <a:srgbClr val="000000"/>
              </a:buClr>
              <a:buSzPct val="100000"/>
              <a:buFont typeface="Symbol" charset="0"/>
              <a:buNone/>
            </a:pPr>
            <a:r>
              <a:rPr lang="en-US" sz="2000" baseline="0">
                <a:solidFill>
                  <a:srgbClr val="000000"/>
                </a:solidFill>
                <a:latin typeface="Symbol" charset="0"/>
              </a:rPr>
              <a:t>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805736" y="2094384"/>
            <a:ext cx="3603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ts val="1250"/>
              </a:spcBef>
              <a:buClr>
                <a:srgbClr val="000000"/>
              </a:buClr>
              <a:buSzPct val="100000"/>
              <a:buFont typeface="Symbol" charset="0"/>
              <a:buNone/>
            </a:pPr>
            <a:r>
              <a:rPr lang="en-US" sz="2000" baseline="0">
                <a:solidFill>
                  <a:srgbClr val="000000"/>
                </a:solidFill>
                <a:latin typeface="Symbol" charset="0"/>
              </a:rPr>
              <a:t>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6861299" y="2551584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baseline="0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690936" y="2475384"/>
            <a:ext cx="5334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005136" y="1560984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baseline="0"/>
              <a:t>neutron production  target</a:t>
            </a: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1090736" y="278018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938336" y="3008784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baseline="0"/>
              <a:t>pulsed charged particle beam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3300536" y="2780184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681536" y="2856384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baseline="0"/>
              <a:t>pulsed neutron beam</a:t>
            </a:r>
          </a:p>
        </p:txBody>
      </p:sp>
      <p:sp>
        <p:nvSpPr>
          <p:cNvPr id="20" name="AutoShape 24"/>
          <p:cNvSpPr>
            <a:spLocks/>
          </p:cNvSpPr>
          <p:nvPr/>
        </p:nvSpPr>
        <p:spPr bwMode="auto">
          <a:xfrm rot="16200000">
            <a:off x="4938836" y="2132484"/>
            <a:ext cx="381000" cy="3505200"/>
          </a:xfrm>
          <a:prstGeom prst="leftBrace">
            <a:avLst>
              <a:gd name="adj1" fmla="val 76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4519736" y="4151784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baseline="0"/>
              <a:t>flight length L</a:t>
            </a:r>
          </a:p>
        </p:txBody>
      </p:sp>
      <p:graphicFrame>
        <p:nvGraphicFramePr>
          <p:cNvPr id="2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79300"/>
              </p:ext>
            </p:extLst>
          </p:nvPr>
        </p:nvGraphicFramePr>
        <p:xfrm>
          <a:off x="1814636" y="4685184"/>
          <a:ext cx="30543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1" name="Equation" r:id="rId4" imgW="1307880" imgH="241200" progId="Equation.3">
                  <p:embed/>
                </p:oleObj>
              </mc:Choice>
              <mc:Fallback>
                <p:oleObj name="Equation" r:id="rId4" imgW="1307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636" y="4685184"/>
                        <a:ext cx="30543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4824536" y="4989984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632320"/>
              </p:ext>
            </p:extLst>
          </p:nvPr>
        </p:nvGraphicFramePr>
        <p:xfrm>
          <a:off x="6272336" y="4761384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2" name="Equation" r:id="rId6" imgW="647640" imgH="203040" progId="Equation.3">
                  <p:embed/>
                </p:oleObj>
              </mc:Choice>
              <mc:Fallback>
                <p:oleObj name="Equation" r:id="rId6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336" y="4761384"/>
                        <a:ext cx="1752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668088"/>
              </p:ext>
            </p:extLst>
          </p:nvPr>
        </p:nvGraphicFramePr>
        <p:xfrm>
          <a:off x="2359149" y="5447184"/>
          <a:ext cx="2438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3" name="Equation" r:id="rId8" imgW="977760" imgH="241200" progId="Equation.3">
                  <p:embed/>
                </p:oleObj>
              </mc:Choice>
              <mc:Fallback>
                <p:oleObj name="Equation" r:id="rId8" imgW="977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149" y="5447184"/>
                        <a:ext cx="24384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462210"/>
              </p:ext>
            </p:extLst>
          </p:nvPr>
        </p:nvGraphicFramePr>
        <p:xfrm>
          <a:off x="5129336" y="5370984"/>
          <a:ext cx="26908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4" name="Equation" r:id="rId10" imgW="1549080" imgH="431640" progId="Equation.3">
                  <p:embed/>
                </p:oleObj>
              </mc:Choice>
              <mc:Fallback>
                <p:oleObj name="Equation" r:id="rId10" imgW="1549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336" y="5370984"/>
                        <a:ext cx="26908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963333" y="1100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827584" y="355600"/>
            <a:ext cx="748883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de-AT" sz="3600" b="1" dirty="0"/>
              <a:t>The time-</a:t>
            </a:r>
            <a:r>
              <a:rPr lang="de-AT" sz="3600" b="1" dirty="0" err="1"/>
              <a:t>of</a:t>
            </a:r>
            <a:r>
              <a:rPr lang="de-AT" sz="3600" b="1" dirty="0"/>
              <a:t>-</a:t>
            </a:r>
            <a:r>
              <a:rPr lang="de-AT" sz="3600" b="1" dirty="0" err="1"/>
              <a:t>flight</a:t>
            </a:r>
            <a:r>
              <a:rPr lang="de-AT" sz="3600" b="1" dirty="0"/>
              <a:t> </a:t>
            </a:r>
            <a:r>
              <a:rPr lang="de-AT" sz="3600" b="1" dirty="0" err="1"/>
              <a:t>technique</a:t>
            </a:r>
            <a:endParaRPr lang="de-AT" sz="3600" b="1" dirty="0"/>
          </a:p>
        </p:txBody>
      </p:sp>
    </p:spTree>
    <p:extLst>
      <p:ext uri="{BB962C8B-B14F-4D97-AF65-F5344CB8AC3E}">
        <p14:creationId xmlns:p14="http://schemas.microsoft.com/office/powerpoint/2010/main" val="374955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6552728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4800" y="1295400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AT" sz="2200" baseline="0"/>
              <a:t> </a:t>
            </a:r>
            <a:r>
              <a:rPr lang="de-AT" sz="2000" baseline="0"/>
              <a:t>Excitation Energy: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648200" y="2057400"/>
            <a:ext cx="40386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AT" sz="1900" b="1" baseline="0" dirty="0"/>
              <a:t> </a:t>
            </a:r>
            <a:r>
              <a:rPr lang="de-AT" sz="1900" b="1" baseline="0" dirty="0" err="1"/>
              <a:t>detection</a:t>
            </a:r>
            <a:r>
              <a:rPr lang="de-AT" sz="1900" b="1" baseline="0" dirty="0"/>
              <a:t> </a:t>
            </a:r>
            <a:r>
              <a:rPr lang="de-AT" sz="1900" b="1" baseline="0" dirty="0" err="1"/>
              <a:t>of</a:t>
            </a:r>
            <a:r>
              <a:rPr lang="de-AT" sz="1900" b="1" baseline="0" dirty="0"/>
              <a:t> </a:t>
            </a:r>
            <a:r>
              <a:rPr lang="de-AT" sz="1900" b="1" baseline="0" dirty="0" err="1"/>
              <a:t>full</a:t>
            </a:r>
            <a:r>
              <a:rPr lang="de-AT" sz="1900" b="1" baseline="0" dirty="0"/>
              <a:t> </a:t>
            </a:r>
            <a:r>
              <a:rPr lang="de-AT" sz="1900" b="1" baseline="0" dirty="0" err="1">
                <a:latin typeface="Symbol" charset="0"/>
              </a:rPr>
              <a:t>g</a:t>
            </a:r>
            <a:r>
              <a:rPr lang="de-AT" sz="1900" b="1" baseline="0" dirty="0"/>
              <a:t> </a:t>
            </a:r>
            <a:r>
              <a:rPr lang="de-AT" sz="1900" b="1" baseline="0" dirty="0" err="1"/>
              <a:t>cascade</a:t>
            </a:r>
            <a:endParaRPr lang="de-AT" sz="1900" b="1" baseline="0" dirty="0"/>
          </a:p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AT" sz="1900" baseline="0" dirty="0">
                <a:latin typeface="Symbol" charset="0"/>
              </a:rPr>
              <a:t>e</a:t>
            </a:r>
            <a:r>
              <a:rPr lang="de-AT" sz="1900" baseline="-25000" dirty="0"/>
              <a:t>c</a:t>
            </a:r>
            <a:r>
              <a:rPr lang="de-AT" sz="1900" baseline="0" dirty="0"/>
              <a:t>~ 100 %</a:t>
            </a:r>
          </a:p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AT" sz="1900" baseline="0" dirty="0"/>
              <a:t>4</a:t>
            </a:r>
            <a:r>
              <a:rPr lang="de-AT" sz="1900" baseline="0" dirty="0">
                <a:latin typeface="Symbol" charset="0"/>
              </a:rPr>
              <a:t>p</a:t>
            </a:r>
            <a:r>
              <a:rPr lang="de-AT" sz="1900" baseline="0" dirty="0"/>
              <a:t> </a:t>
            </a:r>
            <a:r>
              <a:rPr lang="de-AT" sz="1900" baseline="0" dirty="0" err="1"/>
              <a:t>detector</a:t>
            </a:r>
            <a:r>
              <a:rPr lang="de-AT" sz="1900" baseline="0" dirty="0"/>
              <a:t> </a:t>
            </a:r>
            <a:r>
              <a:rPr lang="de-AT" sz="1900" baseline="0" dirty="0" err="1"/>
              <a:t>array</a:t>
            </a:r>
            <a:endParaRPr lang="de-AT" sz="1900" baseline="0" dirty="0"/>
          </a:p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de-AT" sz="1900" baseline="0" dirty="0"/>
          </a:p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AT" sz="1900" baseline="-25000" dirty="0"/>
              <a:t>  </a:t>
            </a:r>
            <a:r>
              <a:rPr lang="de-AT" sz="1900" b="1" baseline="0" dirty="0" err="1"/>
              <a:t>detection</a:t>
            </a:r>
            <a:r>
              <a:rPr lang="de-AT" sz="1900" b="1" baseline="0" dirty="0"/>
              <a:t> </a:t>
            </a:r>
            <a:r>
              <a:rPr lang="de-AT" sz="1900" b="1" baseline="0" dirty="0" err="1"/>
              <a:t>of</a:t>
            </a:r>
            <a:r>
              <a:rPr lang="de-AT" sz="1900" b="1" baseline="0" dirty="0"/>
              <a:t> </a:t>
            </a:r>
            <a:r>
              <a:rPr lang="de-AT" sz="1900" b="1" baseline="0" dirty="0" err="1"/>
              <a:t>single</a:t>
            </a:r>
            <a:r>
              <a:rPr lang="de-AT" sz="1900" b="1" baseline="0" dirty="0"/>
              <a:t> </a:t>
            </a:r>
            <a:r>
              <a:rPr lang="de-AT" sz="1900" b="1" baseline="0" dirty="0" err="1">
                <a:latin typeface="Symbol" charset="0"/>
              </a:rPr>
              <a:t>g</a:t>
            </a:r>
            <a:r>
              <a:rPr lang="de-AT" sz="1900" b="1" baseline="0" dirty="0" err="1"/>
              <a:t>‘s</a:t>
            </a:r>
            <a:endParaRPr lang="de-AT" sz="1900" b="1" baseline="0" dirty="0">
              <a:latin typeface="Symbol" charset="0"/>
            </a:endParaRPr>
          </a:p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AT" sz="1900" baseline="0" dirty="0"/>
              <a:t>e.g. </a:t>
            </a:r>
            <a:r>
              <a:rPr lang="de-AT" sz="1900" baseline="0" dirty="0" err="1"/>
              <a:t>apply</a:t>
            </a:r>
            <a:r>
              <a:rPr lang="de-AT" sz="1900" baseline="0" dirty="0"/>
              <a:t> pulse </a:t>
            </a:r>
            <a:r>
              <a:rPr lang="de-AT" sz="1900" baseline="0" dirty="0" err="1"/>
              <a:t>height</a:t>
            </a:r>
            <a:r>
              <a:rPr lang="de-AT" sz="1900" baseline="0" dirty="0"/>
              <a:t> </a:t>
            </a:r>
            <a:r>
              <a:rPr lang="de-AT" sz="1900" baseline="0" dirty="0" err="1"/>
              <a:t>weighting</a:t>
            </a:r>
            <a:r>
              <a:rPr lang="de-AT" sz="1900" baseline="0" dirty="0"/>
              <a:t> </a:t>
            </a:r>
            <a:r>
              <a:rPr lang="de-AT" sz="1900" baseline="0" dirty="0" err="1"/>
              <a:t>technique</a:t>
            </a:r>
            <a:r>
              <a:rPr lang="de-AT" sz="1900" baseline="0" dirty="0"/>
              <a:t>:</a:t>
            </a:r>
          </a:p>
          <a:p>
            <a:pPr eaLnBrk="0" hangingPunct="0">
              <a:lnSpc>
                <a:spcPct val="95000"/>
              </a:lnSpc>
              <a:spcBef>
                <a:spcPct val="25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AT" sz="1900" baseline="0" dirty="0"/>
              <a:t>pulse </a:t>
            </a:r>
            <a:r>
              <a:rPr lang="de-AT" sz="1900" baseline="0" dirty="0" err="1"/>
              <a:t>height</a:t>
            </a:r>
            <a:r>
              <a:rPr lang="de-AT" sz="1900" baseline="0" dirty="0"/>
              <a:t> </a:t>
            </a:r>
            <a:r>
              <a:rPr lang="de-AT" sz="1900" baseline="0" dirty="0" err="1"/>
              <a:t>dependent</a:t>
            </a:r>
            <a:r>
              <a:rPr lang="de-AT" sz="1900" baseline="0" dirty="0"/>
              <a:t> </a:t>
            </a:r>
            <a:r>
              <a:rPr lang="de-AT" sz="1900" baseline="0" dirty="0" err="1"/>
              <a:t>weight</a:t>
            </a:r>
            <a:r>
              <a:rPr lang="de-AT" sz="1900" baseline="0" dirty="0"/>
              <a:t> on </a:t>
            </a:r>
            <a:r>
              <a:rPr lang="de-AT" sz="1900" baseline="0" dirty="0" err="1"/>
              <a:t>signals</a:t>
            </a:r>
            <a:r>
              <a:rPr lang="de-AT" sz="1900" baseline="0" dirty="0"/>
              <a:t> </a:t>
            </a:r>
            <a:r>
              <a:rPr lang="de-AT" sz="1900" baseline="0" dirty="0" err="1"/>
              <a:t>to</a:t>
            </a:r>
            <a:r>
              <a:rPr lang="de-AT" sz="1900" baseline="0" dirty="0"/>
              <a:t> </a:t>
            </a:r>
            <a:r>
              <a:rPr lang="de-AT" sz="1900" baseline="0" dirty="0" err="1"/>
              <a:t>achieve</a:t>
            </a:r>
            <a:endParaRPr lang="de-AT" sz="1900" baseline="0" dirty="0"/>
          </a:p>
          <a:p>
            <a:pPr algn="ctr">
              <a:lnSpc>
                <a:spcPct val="95000"/>
              </a:lnSpc>
              <a:spcBef>
                <a:spcPct val="25000"/>
              </a:spcBef>
              <a:buClr>
                <a:srgbClr val="340164"/>
              </a:buClr>
              <a:buSzPct val="100000"/>
              <a:buFont typeface="Arial" charset="0"/>
              <a:buNone/>
            </a:pPr>
            <a:r>
              <a:rPr lang="de-AT" sz="1900" baseline="0" dirty="0" err="1">
                <a:latin typeface="Symbol" charset="0"/>
              </a:rPr>
              <a:t>e</a:t>
            </a:r>
            <a:r>
              <a:rPr lang="de-AT" sz="1900" baseline="-25000" dirty="0" err="1">
                <a:latin typeface="Symbol" charset="0"/>
              </a:rPr>
              <a:t>g</a:t>
            </a:r>
            <a:r>
              <a:rPr lang="de-AT" sz="1900" baseline="0" dirty="0"/>
              <a:t>=</a:t>
            </a:r>
            <a:r>
              <a:rPr lang="de-AT" sz="1900" baseline="0" dirty="0" err="1"/>
              <a:t>k</a:t>
            </a:r>
            <a:r>
              <a:rPr lang="de-AT" sz="1900" baseline="0" dirty="0"/>
              <a:t>*</a:t>
            </a:r>
            <a:r>
              <a:rPr lang="de-AT" sz="1900" baseline="0" dirty="0" err="1"/>
              <a:t>E</a:t>
            </a:r>
            <a:r>
              <a:rPr lang="de-AT" sz="1900" baseline="-25000" dirty="0" err="1">
                <a:latin typeface="Symbol" charset="0"/>
              </a:rPr>
              <a:t>g</a:t>
            </a:r>
            <a:endParaRPr lang="de-AT" sz="1900" baseline="-25000" dirty="0">
              <a:latin typeface="Symbol" charset="0"/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Clr>
                <a:srgbClr val="340164"/>
              </a:buClr>
              <a:buSzPct val="100000"/>
              <a:buFont typeface="Arial" charset="0"/>
              <a:buNone/>
            </a:pPr>
            <a:r>
              <a:rPr lang="de-AT" sz="1900" baseline="0" dirty="0"/>
              <a:t>so </a:t>
            </a:r>
            <a:r>
              <a:rPr lang="de-AT" sz="1900" baseline="0" dirty="0" err="1"/>
              <a:t>that</a:t>
            </a:r>
            <a:r>
              <a:rPr lang="de-AT" sz="1900" baseline="0" dirty="0"/>
              <a:t>:       </a:t>
            </a:r>
            <a:r>
              <a:rPr lang="de-AT" sz="1900" baseline="0" dirty="0">
                <a:latin typeface="Symbol" charset="0"/>
              </a:rPr>
              <a:t>e</a:t>
            </a:r>
            <a:r>
              <a:rPr lang="de-AT" sz="1900" baseline="-25000" dirty="0"/>
              <a:t>c</a:t>
            </a:r>
            <a:r>
              <a:rPr lang="de-AT" sz="1900" baseline="0" dirty="0"/>
              <a:t>= </a:t>
            </a:r>
            <a:r>
              <a:rPr lang="de-AT" sz="1900" baseline="0" dirty="0" err="1"/>
              <a:t>k</a:t>
            </a:r>
            <a:r>
              <a:rPr lang="de-AT" sz="1900" baseline="0" dirty="0"/>
              <a:t>*(</a:t>
            </a:r>
            <a:r>
              <a:rPr lang="de-AT" sz="1900" baseline="0" dirty="0" err="1"/>
              <a:t>E</a:t>
            </a:r>
            <a:r>
              <a:rPr lang="de-AT" sz="1900" baseline="-25000" dirty="0" err="1"/>
              <a:t>n</a:t>
            </a:r>
            <a:r>
              <a:rPr lang="de-AT" sz="1900" baseline="0" dirty="0" err="1"/>
              <a:t>+S</a:t>
            </a:r>
            <a:r>
              <a:rPr lang="de-AT" sz="1900" baseline="-25000" dirty="0" err="1"/>
              <a:t>n</a:t>
            </a:r>
            <a:r>
              <a:rPr lang="de-AT" sz="1900" baseline="0" dirty="0"/>
              <a:t>)</a:t>
            </a:r>
          </a:p>
          <a:p>
            <a:pPr>
              <a:lnSpc>
                <a:spcPct val="95000"/>
              </a:lnSpc>
              <a:spcBef>
                <a:spcPct val="25000"/>
              </a:spcBef>
              <a:buClr>
                <a:srgbClr val="340164"/>
              </a:buClr>
              <a:buSzPct val="100000"/>
              <a:buFont typeface="Arial" charset="0"/>
              <a:buNone/>
            </a:pPr>
            <a:endParaRPr lang="de-AT" sz="1900" baseline="0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429000" y="24003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13" descr="\\.host\Shared Folders\claudia auf meinem Mac\Desktop\frank_casc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810000" cy="370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2743200" y="1295400"/>
          <a:ext cx="26987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Equation" r:id="rId4" imgW="1193760" imgH="241200" progId="Equation.3">
                  <p:embed/>
                </p:oleObj>
              </mc:Choice>
              <mc:Fallback>
                <p:oleObj name="Equation" r:id="rId4" imgW="1193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26987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140126" y="-27384"/>
            <a:ext cx="7104282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de-AT" sz="3200" b="1" dirty="0">
                <a:solidFill>
                  <a:srgbClr val="000000"/>
                </a:solidFill>
              </a:rPr>
              <a:t>The time-</a:t>
            </a:r>
            <a:r>
              <a:rPr lang="de-AT" sz="3200" b="1" dirty="0" err="1">
                <a:solidFill>
                  <a:srgbClr val="000000"/>
                </a:solidFill>
              </a:rPr>
              <a:t>of</a:t>
            </a:r>
            <a:r>
              <a:rPr lang="de-AT" sz="3200" b="1" dirty="0">
                <a:solidFill>
                  <a:srgbClr val="000000"/>
                </a:solidFill>
              </a:rPr>
              <a:t>-</a:t>
            </a:r>
            <a:r>
              <a:rPr lang="de-AT" sz="3200" b="1" dirty="0" err="1">
                <a:solidFill>
                  <a:srgbClr val="000000"/>
                </a:solidFill>
              </a:rPr>
              <a:t>flight</a:t>
            </a:r>
            <a:r>
              <a:rPr lang="de-AT" sz="3200" b="1" dirty="0">
                <a:solidFill>
                  <a:srgbClr val="000000"/>
                </a:solidFill>
              </a:rPr>
              <a:t> </a:t>
            </a:r>
            <a:r>
              <a:rPr lang="de-AT" sz="3200" b="1" dirty="0" err="1">
                <a:solidFill>
                  <a:srgbClr val="000000"/>
                </a:solidFill>
              </a:rPr>
              <a:t>technique</a:t>
            </a:r>
            <a:endParaRPr lang="de-AT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ccia a sinistra 26"/>
          <p:cNvSpPr/>
          <p:nvPr/>
        </p:nvSpPr>
        <p:spPr>
          <a:xfrm>
            <a:off x="3635896" y="2658978"/>
            <a:ext cx="288032" cy="14401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numero diapositiva 19"/>
          <p:cNvSpPr txBox="1">
            <a:spLocks/>
          </p:cNvSpPr>
          <p:nvPr/>
        </p:nvSpPr>
        <p:spPr>
          <a:xfrm>
            <a:off x="6553200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79A30-F12D-44C9-A012-427D5C4D61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7" descr="IMG_21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3960440" cy="274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391500" y="5292723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endParaRPr lang="en-US" sz="2400">
              <a:latin typeface="SimSun" pitchFamily="2" charset="-122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716760" y="4576936"/>
            <a:ext cx="1295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7246912" y="4648944"/>
            <a:ext cx="1524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73812" y="4897291"/>
            <a:ext cx="18986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 dirty="0" smtClean="0">
                <a:solidFill>
                  <a:schemeClr val="bg1"/>
                </a:solidFill>
              </a:rPr>
              <a:t>C</a:t>
            </a:r>
            <a:r>
              <a:rPr lang="es-ES" sz="1000" b="1" baseline="-25000" dirty="0" smtClean="0">
                <a:solidFill>
                  <a:schemeClr val="bg1"/>
                </a:solidFill>
              </a:rPr>
              <a:t>12</a:t>
            </a:r>
            <a:r>
              <a:rPr lang="es-ES" sz="1000" b="1" dirty="0" smtClean="0">
                <a:solidFill>
                  <a:schemeClr val="bg1"/>
                </a:solidFill>
              </a:rPr>
              <a:t>H</a:t>
            </a:r>
            <a:r>
              <a:rPr lang="es-ES" sz="1000" b="1" baseline="-25000" dirty="0" smtClean="0">
                <a:solidFill>
                  <a:schemeClr val="bg1"/>
                </a:solidFill>
              </a:rPr>
              <a:t>20</a:t>
            </a:r>
            <a:r>
              <a:rPr lang="es-ES" sz="1000" b="1" dirty="0" smtClean="0">
                <a:solidFill>
                  <a:schemeClr val="bg1"/>
                </a:solidFill>
              </a:rPr>
              <a:t>O</a:t>
            </a:r>
            <a:r>
              <a:rPr lang="es-ES" sz="1000" b="1" baseline="-25000" dirty="0" smtClean="0">
                <a:solidFill>
                  <a:schemeClr val="bg1"/>
                </a:solidFill>
              </a:rPr>
              <a:t>4</a:t>
            </a:r>
            <a:r>
              <a:rPr lang="es-ES" sz="1000" b="1" dirty="0" smtClean="0">
                <a:solidFill>
                  <a:schemeClr val="bg1"/>
                </a:solidFill>
              </a:rPr>
              <a:t>(</a:t>
            </a:r>
            <a:r>
              <a:rPr lang="es-ES" sz="1000" b="1" baseline="30000" dirty="0" smtClean="0">
                <a:solidFill>
                  <a:schemeClr val="bg1"/>
                </a:solidFill>
              </a:rPr>
              <a:t>6</a:t>
            </a:r>
            <a:r>
              <a:rPr lang="es-ES" sz="1000" b="1" dirty="0" smtClean="0">
                <a:solidFill>
                  <a:schemeClr val="bg1"/>
                </a:solidFill>
              </a:rPr>
              <a:t>Li)</a:t>
            </a:r>
            <a:r>
              <a:rPr lang="es-ES" sz="1000" b="1" baseline="-25000" dirty="0" smtClean="0">
                <a:solidFill>
                  <a:schemeClr val="bg1"/>
                </a:solidFill>
              </a:rPr>
              <a:t>2</a:t>
            </a:r>
            <a:endParaRPr lang="es-ES" sz="1000" b="1" dirty="0">
              <a:solidFill>
                <a:schemeClr val="bg1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 rot="88860">
            <a:off x="7240973" y="4432044"/>
            <a:ext cx="143217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rgbClr val="FF0000"/>
                </a:solidFill>
              </a:rPr>
              <a:t>Neutron beam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788024" y="1052736"/>
            <a:ext cx="3960440" cy="1154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  <a:defRPr/>
            </a:pPr>
            <a:r>
              <a:rPr lang="it-IT" sz="1600" dirty="0" err="1" smtClean="0">
                <a:solidFill>
                  <a:schemeClr val="tx1"/>
                </a:solidFill>
                <a:latin typeface="+mn-lt"/>
              </a:rPr>
              <a:t>Capture</a:t>
            </a: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+mn-lt"/>
              </a:rPr>
              <a:t>reactions</a:t>
            </a: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 are </a:t>
            </a:r>
            <a:r>
              <a:rPr lang="it-IT" sz="1600" dirty="0" err="1" smtClean="0">
                <a:solidFill>
                  <a:schemeClr val="tx1"/>
                </a:solidFill>
                <a:latin typeface="+mn-lt"/>
              </a:rPr>
              <a:t>measured</a:t>
            </a: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+mn-lt"/>
              </a:rPr>
              <a:t>by</a:t>
            </a: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+mn-lt"/>
              </a:rPr>
              <a:t>detecting</a:t>
            </a: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it-IT" sz="1600" dirty="0" err="1" smtClean="0">
                <a:solidFill>
                  <a:schemeClr val="tx1"/>
                </a:solidFill>
                <a:latin typeface="+mn-lt"/>
              </a:rPr>
              <a:t>-rays</a:t>
            </a: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latin typeface="+mn-lt"/>
              </a:rPr>
              <a:t>emitted</a:t>
            </a:r>
            <a:r>
              <a:rPr lang="it-IT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in the </a:t>
            </a:r>
            <a:r>
              <a:rPr lang="it-IT" sz="1600" dirty="0" err="1" smtClean="0">
                <a:solidFill>
                  <a:schemeClr val="tx1"/>
                </a:solidFill>
              </a:rPr>
              <a:t>de-excitation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process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</a:p>
          <a:p>
            <a:pPr algn="just" eaLnBrk="0" hangingPunct="0">
              <a:spcBef>
                <a:spcPts val="600"/>
              </a:spcBef>
              <a:defRPr/>
            </a:pPr>
            <a:r>
              <a:rPr lang="it-IT" sz="1600" dirty="0" smtClean="0">
                <a:solidFill>
                  <a:schemeClr val="tx1"/>
                </a:solidFill>
              </a:rPr>
              <a:t>At </a:t>
            </a:r>
            <a:r>
              <a:rPr lang="it-IT" sz="1600" dirty="0" err="1" smtClean="0">
                <a:solidFill>
                  <a:schemeClr val="tx1"/>
                </a:solidFill>
              </a:rPr>
              <a:t>n_TOF</a:t>
            </a:r>
            <a:r>
              <a:rPr lang="it-IT" sz="1600" dirty="0" smtClean="0">
                <a:solidFill>
                  <a:schemeClr val="tx1"/>
                </a:solidFill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</a:rPr>
              <a:t>two</a:t>
            </a:r>
            <a:r>
              <a:rPr lang="it-IT" sz="1600" dirty="0" smtClean="0">
                <a:solidFill>
                  <a:schemeClr val="tx1"/>
                </a:solidFill>
              </a:rPr>
              <a:t> detection </a:t>
            </a:r>
            <a:r>
              <a:rPr lang="it-IT" sz="1600" dirty="0" err="1" smtClean="0">
                <a:solidFill>
                  <a:schemeClr val="tx1"/>
                </a:solidFill>
              </a:rPr>
              <a:t>systems</a:t>
            </a:r>
            <a:r>
              <a:rPr lang="it-IT" sz="1600" dirty="0" smtClean="0">
                <a:solidFill>
                  <a:schemeClr val="tx1"/>
                </a:solidFill>
              </a:rPr>
              <a:t> are </a:t>
            </a:r>
            <a:r>
              <a:rPr lang="it-IT" sz="1600" dirty="0" err="1" smtClean="0">
                <a:solidFill>
                  <a:schemeClr val="tx1"/>
                </a:solidFill>
              </a:rPr>
              <a:t>used</a:t>
            </a:r>
            <a:r>
              <a:rPr lang="it-IT" sz="1600" dirty="0" smtClean="0">
                <a:solidFill>
                  <a:schemeClr val="tx1"/>
                </a:solidFill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</a:rPr>
              <a:t>for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different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purposes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1" name="Immagine 20" descr="DSCN129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348880"/>
            <a:ext cx="3360372" cy="252028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6" name="CasellaDiTesto 25"/>
          <p:cNvSpPr txBox="1"/>
          <p:nvPr/>
        </p:nvSpPr>
        <p:spPr>
          <a:xfrm>
            <a:off x="3932826" y="2514962"/>
            <a:ext cx="323146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rgbClr val="0000CC"/>
                </a:solidFill>
              </a:rPr>
              <a:t>C</a:t>
            </a:r>
            <a:r>
              <a:rPr lang="it-IT" sz="1600" b="1" baseline="-25000" dirty="0" smtClean="0">
                <a:solidFill>
                  <a:srgbClr val="0000CC"/>
                </a:solidFill>
              </a:rPr>
              <a:t>6</a:t>
            </a:r>
            <a:r>
              <a:rPr lang="it-IT" sz="1600" b="1" dirty="0" smtClean="0">
                <a:solidFill>
                  <a:srgbClr val="0000CC"/>
                </a:solidFill>
              </a:rPr>
              <a:t>D</a:t>
            </a:r>
            <a:r>
              <a:rPr lang="it-IT" sz="1600" b="1" baseline="-25000" dirty="0" smtClean="0">
                <a:solidFill>
                  <a:srgbClr val="0000CC"/>
                </a:solidFill>
              </a:rPr>
              <a:t>6</a:t>
            </a:r>
            <a:r>
              <a:rPr lang="it-IT" sz="1600" b="1" dirty="0" smtClean="0">
                <a:solidFill>
                  <a:srgbClr val="0000CC"/>
                </a:solidFill>
              </a:rPr>
              <a:t> (</a:t>
            </a:r>
            <a:r>
              <a:rPr lang="it-IT" sz="1600" b="1" dirty="0" err="1" smtClean="0">
                <a:solidFill>
                  <a:srgbClr val="0000CC"/>
                </a:solidFill>
              </a:rPr>
              <a:t>deuterated</a:t>
            </a:r>
            <a:r>
              <a:rPr lang="it-IT" sz="1600" b="1" dirty="0" smtClean="0">
                <a:solidFill>
                  <a:srgbClr val="0000CC"/>
                </a:solidFill>
              </a:rPr>
              <a:t> </a:t>
            </a:r>
            <a:r>
              <a:rPr lang="it-IT" sz="1600" b="1" dirty="0" err="1" smtClean="0">
                <a:solidFill>
                  <a:srgbClr val="0000CC"/>
                </a:solidFill>
              </a:rPr>
              <a:t>liquid</a:t>
            </a:r>
            <a:r>
              <a:rPr lang="it-IT" sz="1600" b="1" dirty="0" smtClean="0">
                <a:solidFill>
                  <a:srgbClr val="0000CC"/>
                </a:solidFill>
              </a:rPr>
              <a:t> </a:t>
            </a:r>
            <a:r>
              <a:rPr lang="it-IT" sz="1600" b="1" dirty="0" err="1" smtClean="0">
                <a:solidFill>
                  <a:srgbClr val="0000CC"/>
                </a:solidFill>
              </a:rPr>
              <a:t>scintillators</a:t>
            </a:r>
            <a:r>
              <a:rPr lang="it-IT" sz="1600" b="1" dirty="0" smtClean="0">
                <a:solidFill>
                  <a:srgbClr val="0000CC"/>
                </a:solidFill>
              </a:rPr>
              <a:t>)</a:t>
            </a:r>
          </a:p>
          <a:p>
            <a:pPr lvl="1" indent="-190500">
              <a:buFont typeface="Arial" pitchFamily="34" charset="0"/>
              <a:buChar char="•"/>
            </a:pPr>
            <a:r>
              <a:rPr lang="it-IT" sz="1400" dirty="0" smtClean="0"/>
              <a:t>low </a:t>
            </a:r>
            <a:r>
              <a:rPr lang="it-IT" sz="1400" dirty="0" err="1" smtClean="0"/>
              <a:t>neutron</a:t>
            </a:r>
            <a:r>
              <a:rPr lang="it-IT" sz="1400" dirty="0" smtClean="0"/>
              <a:t> </a:t>
            </a:r>
            <a:r>
              <a:rPr lang="it-IT" sz="1400" dirty="0" err="1" smtClean="0"/>
              <a:t>sensitivity</a:t>
            </a:r>
            <a:r>
              <a:rPr lang="it-IT" sz="1400" dirty="0" smtClean="0"/>
              <a:t> </a:t>
            </a:r>
            <a:r>
              <a:rPr lang="it-IT" sz="1400" dirty="0" err="1" smtClean="0"/>
              <a:t>device</a:t>
            </a:r>
            <a:endParaRPr lang="it-IT" sz="1400" dirty="0" smtClean="0"/>
          </a:p>
          <a:p>
            <a:pPr lvl="1" indent="-190500">
              <a:buFont typeface="Arial" pitchFamily="34" charset="0"/>
              <a:buChar char="•"/>
            </a:pPr>
            <a:r>
              <a:rPr lang="it-IT" sz="1400" dirty="0" err="1" smtClean="0"/>
              <a:t>used</a:t>
            </a:r>
            <a:r>
              <a:rPr lang="it-IT" sz="1400" dirty="0" smtClean="0"/>
              <a:t> for </a:t>
            </a:r>
            <a:r>
              <a:rPr lang="it-IT" sz="1400" dirty="0" err="1" smtClean="0"/>
              <a:t>low</a:t>
            </a:r>
            <a:r>
              <a:rPr lang="it-IT" sz="1400" dirty="0" smtClean="0"/>
              <a:t> cross-</a:t>
            </a:r>
            <a:r>
              <a:rPr lang="it-IT" sz="1400" dirty="0" err="1" smtClean="0"/>
              <a:t>section</a:t>
            </a:r>
            <a:r>
              <a:rPr lang="it-IT" sz="1400" dirty="0" smtClean="0"/>
              <a:t> </a:t>
            </a:r>
            <a:r>
              <a:rPr lang="it-IT" sz="1400" smtClean="0"/>
              <a:t>samples  </a:t>
            </a:r>
            <a:endParaRPr lang="it-IT" sz="1400" dirty="0"/>
          </a:p>
        </p:txBody>
      </p:sp>
      <p:sp>
        <p:nvSpPr>
          <p:cNvPr id="28" name="Freccia a destra 27"/>
          <p:cNvSpPr/>
          <p:nvPr/>
        </p:nvSpPr>
        <p:spPr>
          <a:xfrm>
            <a:off x="4067944" y="5229200"/>
            <a:ext cx="288032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2870" y="4958878"/>
            <a:ext cx="3785074" cy="11387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  <a:defRPr/>
            </a:pP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Total </a:t>
            </a:r>
            <a:r>
              <a:rPr lang="it-IT" sz="1600" b="1" dirty="0" err="1" smtClean="0">
                <a:solidFill>
                  <a:srgbClr val="FF0000"/>
                </a:solidFill>
                <a:latin typeface="+mn-lt"/>
              </a:rPr>
              <a:t>Absorption</a:t>
            </a:r>
            <a:r>
              <a:rPr lang="it-IT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+mn-lt"/>
              </a:rPr>
              <a:t>Calorimeter</a:t>
            </a:r>
            <a:r>
              <a:rPr lang="it-IT" sz="1600" b="1" dirty="0" smtClean="0">
                <a:solidFill>
                  <a:srgbClr val="FF0000"/>
                </a:solidFill>
              </a:rPr>
              <a:t> (TAC)</a:t>
            </a:r>
            <a:endParaRPr lang="it-IT" sz="1600" b="1" dirty="0" smtClean="0">
              <a:solidFill>
                <a:srgbClr val="FF0000"/>
              </a:solidFill>
              <a:latin typeface="+mn-lt"/>
            </a:endParaRPr>
          </a:p>
          <a:p>
            <a:pPr marL="361950" indent="-180975" algn="just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1400" dirty="0" err="1" smtClean="0">
                <a:solidFill>
                  <a:schemeClr val="tx1"/>
                </a:solidFill>
                <a:latin typeface="+mn-lt"/>
              </a:rPr>
              <a:t>High-efficiency</a:t>
            </a:r>
            <a:r>
              <a:rPr lang="it-IT" sz="1400" b="1" dirty="0" smtClean="0">
                <a:solidFill>
                  <a:schemeClr val="tx1"/>
                </a:solidFill>
              </a:rPr>
              <a:t> 4</a:t>
            </a:r>
            <a:r>
              <a:rPr lang="it-IT" sz="1400" b="1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 detector</a:t>
            </a:r>
            <a:r>
              <a:rPr lang="it-IT" sz="1400" dirty="0" smtClean="0">
                <a:solidFill>
                  <a:schemeClr val="tx1"/>
                </a:solidFill>
              </a:rPr>
              <a:t> (40 BaF</a:t>
            </a:r>
            <a:r>
              <a:rPr lang="it-IT" sz="1400" baseline="-25000" dirty="0" smtClean="0">
                <a:solidFill>
                  <a:schemeClr val="tx1"/>
                </a:solidFill>
              </a:rPr>
              <a:t>2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scintillators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with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neutron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shielding</a:t>
            </a:r>
            <a:r>
              <a:rPr lang="it-IT" sz="1400" dirty="0" smtClean="0">
                <a:solidFill>
                  <a:schemeClr val="tx1"/>
                </a:solidFill>
              </a:rPr>
              <a:t>)</a:t>
            </a:r>
          </a:p>
          <a:p>
            <a:pPr marL="361950" indent="-180975" algn="just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1400" dirty="0" err="1" smtClean="0">
                <a:solidFill>
                  <a:schemeClr val="tx1"/>
                </a:solidFill>
              </a:rPr>
              <a:t>mostly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used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for</a:t>
            </a:r>
            <a:r>
              <a:rPr lang="it-IT" sz="1400" dirty="0" smtClean="0">
                <a:solidFill>
                  <a:schemeClr val="tx1"/>
                </a:solidFill>
              </a:rPr>
              <a:t> fissile </a:t>
            </a:r>
            <a:r>
              <a:rPr lang="it-IT" sz="1400" dirty="0" err="1" smtClean="0">
                <a:solidFill>
                  <a:schemeClr val="tx1"/>
                </a:solidFill>
              </a:rPr>
              <a:t>isotopes</a:t>
            </a:r>
            <a:r>
              <a:rPr lang="it-IT" sz="1400" dirty="0" smtClean="0">
                <a:solidFill>
                  <a:schemeClr val="tx1"/>
                </a:solidFill>
              </a:rPr>
              <a:t> (</a:t>
            </a:r>
            <a:r>
              <a:rPr lang="it-IT" sz="1400" dirty="0" err="1" smtClean="0">
                <a:solidFill>
                  <a:schemeClr val="tx1"/>
                </a:solidFill>
              </a:rPr>
              <a:t>actinides</a:t>
            </a:r>
            <a:r>
              <a:rPr lang="it-IT" sz="1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187624" y="6429396"/>
            <a:ext cx="6500858" cy="365125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chemeClr val="tx1"/>
                </a:solidFill>
              </a:rPr>
              <a:t>International School of </a:t>
            </a:r>
            <a:r>
              <a:rPr lang="it-IT" dirty="0" err="1" smtClean="0">
                <a:solidFill>
                  <a:schemeClr val="tx1"/>
                </a:solidFill>
              </a:rPr>
              <a:t>Nuclear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Physics</a:t>
            </a:r>
            <a:r>
              <a:rPr lang="it-IT" dirty="0" smtClean="0">
                <a:solidFill>
                  <a:schemeClr val="tx1"/>
                </a:solidFill>
              </a:rPr>
              <a:t> – Erice, </a:t>
            </a:r>
            <a:r>
              <a:rPr lang="it-IT" dirty="0" err="1" smtClean="0">
                <a:solidFill>
                  <a:schemeClr val="tx1"/>
                </a:solidFill>
              </a:rPr>
              <a:t>September</a:t>
            </a:r>
            <a:r>
              <a:rPr lang="it-IT" dirty="0" smtClean="0">
                <a:solidFill>
                  <a:schemeClr val="tx1"/>
                </a:solidFill>
              </a:rPr>
              <a:t> 16-24, 2014 G. Tagliente – INFN Bari</a:t>
            </a:r>
            <a:endParaRPr lang="it-IT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40126" y="-27384"/>
            <a:ext cx="7104282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smtClean="0"/>
              <a:t>Detectors for capture reactions</a:t>
            </a:r>
            <a:endParaRPr lang="it-IT" sz="3200" b="1" dirty="0" smtClean="0"/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142875" y="906463"/>
          <a:ext cx="442912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r:id="rId6" imgW="6811326" imgH="2219635" progId="">
                  <p:embed/>
                </p:oleObj>
              </mc:Choice>
              <mc:Fallback>
                <p:oleObj r:id="rId6" imgW="6811326" imgH="2219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906463"/>
                        <a:ext cx="4429125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66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9" grpId="0" animBg="1"/>
      <p:bldP spid="22" grpId="0" animBg="1"/>
      <p:bldP spid="24" grpId="0"/>
      <p:bldP spid="25" grpId="0"/>
      <p:bldP spid="26" grpId="0" animBg="1"/>
      <p:bldP spid="2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143000"/>
            <a:ext cx="864235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Lowest neutron sensitivity</a:t>
            </a:r>
            <a:r>
              <a:rPr lang="en-GB" sz="2000" dirty="0">
                <a:solidFill>
                  <a:srgbClr val="000000"/>
                </a:solidFill>
              </a:rPr>
              <a:t>       </a:t>
            </a:r>
            <a:r>
              <a:rPr lang="en-GB" sz="2000" dirty="0" smtClean="0">
                <a:solidFill>
                  <a:srgbClr val="000000"/>
                </a:solidFill>
              </a:rPr>
              <a:t>  </a:t>
            </a:r>
            <a:r>
              <a:rPr lang="en-GB" sz="2000" dirty="0" smtClean="0">
                <a:solidFill>
                  <a:srgbClr val="FF0000"/>
                </a:solidFill>
              </a:rPr>
              <a:t>No </a:t>
            </a:r>
            <a:r>
              <a:rPr lang="en-GB" sz="2000" dirty="0">
                <a:solidFill>
                  <a:srgbClr val="FF0000"/>
                </a:solidFill>
              </a:rPr>
              <a:t>neutron background corrections 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3789363"/>
            <a:ext cx="5410200" cy="1828800"/>
            <a:chOff x="288" y="576"/>
            <a:chExt cx="4464" cy="1584"/>
          </a:xfrm>
        </p:grpSpPr>
        <p:sp>
          <p:nvSpPr>
            <p:cNvPr id="18451" name="Rectangle 4"/>
            <p:cNvSpPr>
              <a:spLocks noChangeArrowheads="1"/>
            </p:cNvSpPr>
            <p:nvPr/>
          </p:nvSpPr>
          <p:spPr bwMode="auto">
            <a:xfrm>
              <a:off x="288" y="576"/>
              <a:ext cx="4464" cy="1584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845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618"/>
              <a:ext cx="2527" cy="1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45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" y="1480"/>
              <a:ext cx="1685" cy="590"/>
            </a:xfrm>
            <a:prstGeom prst="rect">
              <a:avLst/>
            </a:prstGeom>
            <a:blipFill dpi="0" rotWithShape="0">
              <a:blip cstate="print"/>
              <a:srcRect/>
              <a:stretch>
                <a:fillRect/>
              </a:stretch>
            </a:blipFill>
            <a:ln w="28448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845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" y="663"/>
              <a:ext cx="1685" cy="588"/>
            </a:xfrm>
            <a:prstGeom prst="rect">
              <a:avLst/>
            </a:prstGeom>
            <a:noFill/>
            <a:ln w="28448">
              <a:solidFill>
                <a:srgbClr val="3333CC"/>
              </a:solidFill>
              <a:miter lim="800000"/>
              <a:headEnd/>
              <a:tailEnd/>
            </a:ln>
          </p:spPr>
        </p:pic>
      </p:grp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0" y="5733256"/>
            <a:ext cx="5435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600" dirty="0"/>
              <a:t>R. Plag et al., </a:t>
            </a:r>
            <a:r>
              <a:rPr lang="de-DE" sz="1600" dirty="0" err="1"/>
              <a:t>Nucl</a:t>
            </a:r>
            <a:r>
              <a:rPr lang="de-DE" sz="1600" dirty="0"/>
              <a:t>. </a:t>
            </a:r>
            <a:r>
              <a:rPr lang="de-DE" sz="1600" dirty="0" err="1"/>
              <a:t>Instr</a:t>
            </a:r>
            <a:r>
              <a:rPr lang="de-DE" sz="1600" dirty="0"/>
              <a:t>. &amp; </a:t>
            </a:r>
            <a:r>
              <a:rPr lang="de-DE" sz="1600" dirty="0" err="1"/>
              <a:t>Methods</a:t>
            </a:r>
            <a:r>
              <a:rPr lang="de-DE" sz="1600" dirty="0"/>
              <a:t> A, 496 (2003) 425</a:t>
            </a: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3059832" y="1268413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700213"/>
            <a:ext cx="3046412" cy="1900237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0" y="620713"/>
            <a:ext cx="8763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defTabSz="457200">
              <a:buClr>
                <a:srgbClr val="FF33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chemeClr val="tx2"/>
                </a:solidFill>
              </a:rPr>
              <a:t>Improvements in the </a:t>
            </a:r>
            <a:r>
              <a:rPr lang="en-GB" sz="2400">
                <a:solidFill>
                  <a:srgbClr val="FF3300"/>
                </a:solidFill>
              </a:rPr>
              <a:t>Experimental</a:t>
            </a:r>
            <a:r>
              <a:rPr lang="en-GB" sz="2400">
                <a:solidFill>
                  <a:schemeClr val="tx2"/>
                </a:solidFill>
              </a:rPr>
              <a:t> </a:t>
            </a:r>
            <a:r>
              <a:rPr lang="en-GB" sz="2400">
                <a:solidFill>
                  <a:srgbClr val="FF3300"/>
                </a:solidFill>
              </a:rPr>
              <a:t>Setup &amp; Data Analysis</a:t>
            </a:r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7380288" y="2565400"/>
            <a:ext cx="1116012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400">
                <a:solidFill>
                  <a:srgbClr val="00FF00"/>
                </a:solidFill>
              </a:rPr>
              <a:t>(n,</a:t>
            </a:r>
            <a:r>
              <a:rPr lang="es-ES" sz="2400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s-ES" sz="2400">
                <a:solidFill>
                  <a:srgbClr val="00FF00"/>
                </a:solidFill>
              </a:rPr>
              <a:t>)</a:t>
            </a:r>
          </a:p>
        </p:txBody>
      </p:sp>
      <p:pic>
        <p:nvPicPr>
          <p:cNvPr id="18442" name="Picture 14" descr="schang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3789363"/>
            <a:ext cx="1281112" cy="1873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95" name="Oval 15"/>
          <p:cNvSpPr>
            <a:spLocks noChangeArrowheads="1"/>
          </p:cNvSpPr>
          <p:nvPr/>
        </p:nvSpPr>
        <p:spPr bwMode="auto">
          <a:xfrm>
            <a:off x="3851275" y="2852738"/>
            <a:ext cx="73025" cy="7143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2555875" y="2565400"/>
            <a:ext cx="144463" cy="142875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484438" y="1700213"/>
            <a:ext cx="792162" cy="1873250"/>
            <a:chOff x="1565" y="1071"/>
            <a:chExt cx="499" cy="1180"/>
          </a:xfrm>
        </p:grpSpPr>
        <p:sp>
          <p:nvSpPr>
            <p:cNvPr id="18447" name="Line 18"/>
            <p:cNvSpPr>
              <a:spLocks noChangeShapeType="1"/>
            </p:cNvSpPr>
            <p:nvPr/>
          </p:nvSpPr>
          <p:spPr bwMode="auto">
            <a:xfrm flipV="1">
              <a:off x="1655" y="1071"/>
              <a:ext cx="318" cy="59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565" y="1661"/>
              <a:ext cx="499" cy="590"/>
              <a:chOff x="1565" y="1661"/>
              <a:chExt cx="499" cy="590"/>
            </a:xfrm>
          </p:grpSpPr>
          <p:sp>
            <p:nvSpPr>
              <p:cNvPr id="18449" name="Line 20"/>
              <p:cNvSpPr>
                <a:spLocks noChangeShapeType="1"/>
              </p:cNvSpPr>
              <p:nvPr/>
            </p:nvSpPr>
            <p:spPr bwMode="auto">
              <a:xfrm flipH="1">
                <a:off x="1565" y="1661"/>
                <a:ext cx="90" cy="45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8450" name="Line 21"/>
              <p:cNvSpPr>
                <a:spLocks noChangeShapeType="1"/>
              </p:cNvSpPr>
              <p:nvPr/>
            </p:nvSpPr>
            <p:spPr bwMode="auto">
              <a:xfrm>
                <a:off x="1655" y="1661"/>
                <a:ext cx="409" cy="59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</p:grpSp>
      </p:grpSp>
      <p:pic>
        <p:nvPicPr>
          <p:cNvPr id="18446" name="Picture 22" descr="cs_ng_209b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1698625"/>
            <a:ext cx="28670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egnaposto piè di pagina 2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408712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140126" y="-2738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/>
              <a:t>(n,</a:t>
            </a:r>
            <a:r>
              <a:rPr lang="en-GB" sz="3200" b="1" dirty="0">
                <a:latin typeface="Symbol" pitchFamily="18" charset="2"/>
              </a:rPr>
              <a:t></a:t>
            </a:r>
            <a:r>
              <a:rPr lang="en-GB" sz="3200" b="1" dirty="0"/>
              <a:t>) Total energy detection </a:t>
            </a:r>
            <a:r>
              <a:rPr lang="en-GB" sz="3200" b="1" dirty="0" smtClean="0"/>
              <a:t>@ </a:t>
            </a:r>
            <a:r>
              <a:rPr lang="en-GB" sz="3200" b="1" dirty="0" err="1"/>
              <a:t>n_TOF</a:t>
            </a:r>
            <a:r>
              <a:rPr lang="en-GB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27332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13784 -0.03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46095" grpId="0" animBg="1"/>
      <p:bldP spid="460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1143000"/>
            <a:ext cx="864235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Lowest neutron sensitivity</a:t>
            </a:r>
            <a:r>
              <a:rPr lang="en-GB" sz="2000" dirty="0">
                <a:solidFill>
                  <a:srgbClr val="000000"/>
                </a:solidFill>
              </a:rPr>
              <a:t>       </a:t>
            </a:r>
            <a:r>
              <a:rPr lang="en-GB" sz="2000" dirty="0" smtClean="0">
                <a:solidFill>
                  <a:srgbClr val="000000"/>
                </a:solidFill>
              </a:rPr>
              <a:t>  </a:t>
            </a:r>
            <a:r>
              <a:rPr lang="en-GB" sz="2000" dirty="0" smtClean="0">
                <a:solidFill>
                  <a:srgbClr val="FF0000"/>
                </a:solidFill>
              </a:rPr>
              <a:t>No </a:t>
            </a:r>
            <a:r>
              <a:rPr lang="en-GB" sz="2000" dirty="0">
                <a:solidFill>
                  <a:srgbClr val="FF0000"/>
                </a:solidFill>
              </a:rPr>
              <a:t>neutron background corrections 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3789363"/>
            <a:ext cx="5410200" cy="1828800"/>
            <a:chOff x="288" y="576"/>
            <a:chExt cx="4464" cy="1584"/>
          </a:xfrm>
        </p:grpSpPr>
        <p:sp>
          <p:nvSpPr>
            <p:cNvPr id="19477" name="Rectangle 4"/>
            <p:cNvSpPr>
              <a:spLocks noChangeArrowheads="1"/>
            </p:cNvSpPr>
            <p:nvPr/>
          </p:nvSpPr>
          <p:spPr bwMode="auto">
            <a:xfrm>
              <a:off x="288" y="576"/>
              <a:ext cx="4464" cy="1584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947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618"/>
              <a:ext cx="2527" cy="1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947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" y="1480"/>
              <a:ext cx="1685" cy="590"/>
            </a:xfrm>
            <a:prstGeom prst="rect">
              <a:avLst/>
            </a:prstGeom>
            <a:blipFill dpi="0" rotWithShape="0">
              <a:blip cstate="print"/>
              <a:srcRect/>
              <a:stretch>
                <a:fillRect/>
              </a:stretch>
            </a:blipFill>
            <a:ln w="28448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948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" y="663"/>
              <a:ext cx="1685" cy="588"/>
            </a:xfrm>
            <a:prstGeom prst="rect">
              <a:avLst/>
            </a:prstGeom>
            <a:noFill/>
            <a:ln w="28448">
              <a:solidFill>
                <a:srgbClr val="3333CC"/>
              </a:solidFill>
              <a:miter lim="800000"/>
              <a:headEnd/>
              <a:tailEnd/>
            </a:ln>
          </p:spPr>
        </p:pic>
      </p:grp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0" y="6599238"/>
            <a:ext cx="5435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600"/>
              <a:t>R. Plag et al., Nucl. Instr. &amp; Methods A, 496 (2003) 425</a:t>
            </a:r>
          </a:p>
        </p:txBody>
      </p:sp>
      <p:sp>
        <p:nvSpPr>
          <p:cNvPr id="19461" name="AutoShape 9"/>
          <p:cNvSpPr>
            <a:spLocks noChangeArrowheads="1"/>
          </p:cNvSpPr>
          <p:nvPr/>
        </p:nvSpPr>
        <p:spPr bwMode="auto">
          <a:xfrm>
            <a:off x="3060526" y="1268413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946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700213"/>
            <a:ext cx="3046412" cy="1900237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0" y="620713"/>
            <a:ext cx="8763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defTabSz="457200">
              <a:buClr>
                <a:srgbClr val="FF33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chemeClr val="tx2"/>
                </a:solidFill>
              </a:rPr>
              <a:t>Improvements in the </a:t>
            </a:r>
            <a:r>
              <a:rPr lang="en-GB" sz="2400">
                <a:solidFill>
                  <a:srgbClr val="FF3300"/>
                </a:solidFill>
              </a:rPr>
              <a:t>Experimental</a:t>
            </a:r>
            <a:r>
              <a:rPr lang="en-GB" sz="2400">
                <a:solidFill>
                  <a:schemeClr val="tx2"/>
                </a:solidFill>
              </a:rPr>
              <a:t> </a:t>
            </a:r>
            <a:r>
              <a:rPr lang="en-GB" sz="2400">
                <a:solidFill>
                  <a:srgbClr val="FF3300"/>
                </a:solidFill>
              </a:rPr>
              <a:t>Setup &amp; Data Analysis</a:t>
            </a: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7380288" y="1916113"/>
            <a:ext cx="1116012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400">
                <a:solidFill>
                  <a:srgbClr val="FF0000"/>
                </a:solidFill>
              </a:rPr>
              <a:t>(n,n)</a:t>
            </a: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7380288" y="2565400"/>
            <a:ext cx="1116012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400">
                <a:solidFill>
                  <a:srgbClr val="00FF00"/>
                </a:solidFill>
              </a:rPr>
              <a:t>(n,</a:t>
            </a:r>
            <a:r>
              <a:rPr lang="es-ES" sz="2400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s-ES" sz="2400">
                <a:solidFill>
                  <a:srgbClr val="00FF00"/>
                </a:solidFill>
              </a:rPr>
              <a:t>)</a:t>
            </a:r>
          </a:p>
        </p:txBody>
      </p:sp>
      <p:pic>
        <p:nvPicPr>
          <p:cNvPr id="19467" name="Picture 15" descr="schang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3789363"/>
            <a:ext cx="1281112" cy="1873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44" name="Oval 16"/>
          <p:cNvSpPr>
            <a:spLocks noChangeArrowheads="1"/>
          </p:cNvSpPr>
          <p:nvPr/>
        </p:nvSpPr>
        <p:spPr bwMode="auto">
          <a:xfrm>
            <a:off x="3851275" y="2852738"/>
            <a:ext cx="73025" cy="71437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8145" name="AutoShape 17"/>
          <p:cNvSpPr>
            <a:spLocks noChangeArrowheads="1"/>
          </p:cNvSpPr>
          <p:nvPr/>
        </p:nvSpPr>
        <p:spPr bwMode="auto">
          <a:xfrm>
            <a:off x="2124075" y="2492375"/>
            <a:ext cx="142875" cy="144463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692275" y="1700213"/>
            <a:ext cx="792163" cy="1944687"/>
            <a:chOff x="1066" y="1071"/>
            <a:chExt cx="499" cy="1225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066" y="1071"/>
              <a:ext cx="317" cy="1225"/>
              <a:chOff x="1066" y="1071"/>
              <a:chExt cx="317" cy="1225"/>
            </a:xfrm>
          </p:grpSpPr>
          <p:sp>
            <p:nvSpPr>
              <p:cNvPr id="19475" name="Line 20"/>
              <p:cNvSpPr>
                <a:spLocks noChangeShapeType="1"/>
              </p:cNvSpPr>
              <p:nvPr/>
            </p:nvSpPr>
            <p:spPr bwMode="auto">
              <a:xfrm flipH="1" flipV="1">
                <a:off x="1066" y="1071"/>
                <a:ext cx="317" cy="545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9476" name="Line 21"/>
              <p:cNvSpPr>
                <a:spLocks noChangeShapeType="1"/>
              </p:cNvSpPr>
              <p:nvPr/>
            </p:nvSpPr>
            <p:spPr bwMode="auto">
              <a:xfrm flipH="1">
                <a:off x="1111" y="1616"/>
                <a:ext cx="272" cy="68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9474" name="Line 22"/>
            <p:cNvSpPr>
              <a:spLocks noChangeShapeType="1"/>
            </p:cNvSpPr>
            <p:nvPr/>
          </p:nvSpPr>
          <p:spPr bwMode="auto">
            <a:xfrm>
              <a:off x="1384" y="1616"/>
              <a:ext cx="181" cy="4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pic>
        <p:nvPicPr>
          <p:cNvPr id="19471" name="Picture 23" descr="cs_ng_nn_209b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1700213"/>
            <a:ext cx="28543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0" y="5876925"/>
            <a:ext cx="9144000" cy="547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s-ES" sz="1600"/>
              <a:t> n_TOF: first facility with a neutron sensitivity optimized below measurable levels.</a:t>
            </a:r>
          </a:p>
          <a:p>
            <a:pPr>
              <a:lnSpc>
                <a:spcPct val="68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s-ES" sz="1600"/>
              <a:t> All the (n,</a:t>
            </a:r>
            <a:r>
              <a:rPr lang="es-ES" sz="1600">
                <a:latin typeface="Symbol" pitchFamily="18" charset="2"/>
              </a:rPr>
              <a:t>g</a:t>
            </a:r>
            <a:r>
              <a:rPr lang="es-ES" sz="1600"/>
              <a:t>) measurements with C</a:t>
            </a:r>
            <a:r>
              <a:rPr lang="es-ES" sz="1600" baseline="-25000"/>
              <a:t>6</a:t>
            </a:r>
            <a:r>
              <a:rPr lang="es-ES" sz="1600"/>
              <a:t>D</a:t>
            </a:r>
            <a:r>
              <a:rPr lang="es-ES" sz="1600" baseline="-25000"/>
              <a:t>6</a:t>
            </a:r>
            <a:r>
              <a:rPr lang="es-ES" sz="1600"/>
              <a:t> (since start in 2002) were made with this improved setup.</a:t>
            </a:r>
          </a:p>
        </p:txBody>
      </p:sp>
      <p:pic>
        <p:nvPicPr>
          <p:cNvPr id="27" name="Picture 22" descr="cs_ng_209b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1698625"/>
            <a:ext cx="28670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>
          <a:xfrm>
            <a:off x="2843808" y="6520259"/>
            <a:ext cx="6624736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140126" y="-2738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/>
              <a:t>(n,</a:t>
            </a:r>
            <a:r>
              <a:rPr lang="en-GB" sz="3200" b="1" dirty="0">
                <a:latin typeface="Symbol" pitchFamily="18" charset="2"/>
              </a:rPr>
              <a:t></a:t>
            </a:r>
            <a:r>
              <a:rPr lang="en-GB" sz="3200" b="1" dirty="0"/>
              <a:t>) Total energy detection </a:t>
            </a:r>
            <a:r>
              <a:rPr lang="en-GB" sz="3200" b="1" dirty="0" smtClean="0"/>
              <a:t>@ </a:t>
            </a:r>
            <a:r>
              <a:rPr lang="en-GB" sz="3200" b="1" dirty="0" err="1"/>
              <a:t>n_TOF</a:t>
            </a:r>
            <a:r>
              <a:rPr lang="en-GB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67438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13784 -0.03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84 -0.03653 L -0.18507 -0.046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6" grpId="0"/>
      <p:bldP spid="48144" grpId="0" animBg="1"/>
      <p:bldP spid="48144" grpId="1" animBg="1"/>
      <p:bldP spid="48145" grpId="0" animBg="1"/>
      <p:bldP spid="481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>
            <a:spLocks/>
          </p:cNvSpPr>
          <p:nvPr/>
        </p:nvSpPr>
        <p:spPr>
          <a:xfrm>
            <a:off x="1140126" y="-27384"/>
            <a:ext cx="7104282" cy="7675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err="1" smtClean="0"/>
              <a:t>n_TOF</a:t>
            </a:r>
            <a:r>
              <a:rPr lang="en-US" sz="3200" dirty="0" smtClean="0"/>
              <a:t> Time line</a:t>
            </a:r>
            <a:endParaRPr lang="it-IT" sz="3200" b="1" dirty="0" smtClean="0"/>
          </a:p>
        </p:txBody>
      </p:sp>
      <p:grpSp>
        <p:nvGrpSpPr>
          <p:cNvPr id="47" name="Group 52"/>
          <p:cNvGrpSpPr>
            <a:grpSpLocks/>
          </p:cNvGrpSpPr>
          <p:nvPr/>
        </p:nvGrpSpPr>
        <p:grpSpPr bwMode="auto">
          <a:xfrm>
            <a:off x="76200" y="3675781"/>
            <a:ext cx="1633538" cy="2849563"/>
            <a:chOff x="684683" y="3717032"/>
            <a:chExt cx="1633111" cy="2849592"/>
          </a:xfrm>
        </p:grpSpPr>
        <p:sp>
          <p:nvSpPr>
            <p:cNvPr id="48" name="TextBox 7"/>
            <p:cNvSpPr txBox="1">
              <a:spLocks noChangeArrowheads="1"/>
            </p:cNvSpPr>
            <p:nvPr/>
          </p:nvSpPr>
          <p:spPr bwMode="auto">
            <a:xfrm>
              <a:off x="1032255" y="5612527"/>
              <a:ext cx="1285539" cy="9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  <a:latin typeface="Calibri" charset="0"/>
                </a:rPr>
                <a:t>Concept</a:t>
              </a:r>
              <a:br>
                <a:rPr lang="en-US" sz="1600" b="1">
                  <a:solidFill>
                    <a:schemeClr val="tx2"/>
                  </a:solidFill>
                  <a:latin typeface="Calibri" charset="0"/>
                </a:rPr>
              </a:br>
              <a:r>
                <a:rPr lang="en-US" sz="1600">
                  <a:solidFill>
                    <a:schemeClr val="tx2"/>
                  </a:solidFill>
                  <a:latin typeface="Calibri" charset="0"/>
                </a:rPr>
                <a:t>by C.Rubbia</a:t>
              </a:r>
            </a:p>
            <a:p>
              <a:pPr eaLnBrk="1" hangingPunct="1"/>
              <a:r>
                <a:rPr lang="en-US" sz="1200">
                  <a:solidFill>
                    <a:schemeClr val="tx2"/>
                  </a:solidFill>
                  <a:latin typeface="Calibri" charset="0"/>
                </a:rPr>
                <a:t>CERN/ET/Int. Note 97-19</a:t>
              </a:r>
              <a:endParaRPr lang="en-US" sz="1600">
                <a:solidFill>
                  <a:schemeClr val="tx2"/>
                </a:solidFill>
                <a:latin typeface="Calibri" charset="0"/>
              </a:endParaRPr>
            </a:p>
          </p:txBody>
        </p:sp>
        <p:cxnSp>
          <p:nvCxnSpPr>
            <p:cNvPr id="49" name="Straight Connector 18"/>
            <p:cNvCxnSpPr>
              <a:cxnSpLocks noChangeShapeType="1"/>
            </p:cNvCxnSpPr>
            <p:nvPr/>
          </p:nvCxnSpPr>
          <p:spPr bwMode="auto">
            <a:xfrm flipH="1">
              <a:off x="1000737" y="3717032"/>
              <a:ext cx="20913" cy="277815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0" name="TextBox 19"/>
            <p:cNvSpPr txBox="1">
              <a:spLocks noChangeArrowheads="1"/>
            </p:cNvSpPr>
            <p:nvPr/>
          </p:nvSpPr>
          <p:spPr bwMode="auto">
            <a:xfrm rot="-5400000">
              <a:off x="554461" y="6099940"/>
              <a:ext cx="596906" cy="33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1997</a:t>
              </a:r>
            </a:p>
          </p:txBody>
        </p:sp>
      </p:grpSp>
      <p:grpSp>
        <p:nvGrpSpPr>
          <p:cNvPr id="51" name="Group 64"/>
          <p:cNvGrpSpPr>
            <a:grpSpLocks/>
          </p:cNvGrpSpPr>
          <p:nvPr/>
        </p:nvGrpSpPr>
        <p:grpSpPr bwMode="auto">
          <a:xfrm>
            <a:off x="1062038" y="1875556"/>
            <a:ext cx="1766887" cy="1624013"/>
            <a:chOff x="2573387" y="1578278"/>
            <a:chExt cx="1765729" cy="1622674"/>
          </a:xfrm>
        </p:grpSpPr>
        <p:sp>
          <p:nvSpPr>
            <p:cNvPr id="52" name="TextBox 27"/>
            <p:cNvSpPr txBox="1">
              <a:spLocks noChangeArrowheads="1"/>
            </p:cNvSpPr>
            <p:nvPr/>
          </p:nvSpPr>
          <p:spPr bwMode="auto">
            <a:xfrm rot="-5400000">
              <a:off x="2443348" y="1808247"/>
              <a:ext cx="596408" cy="33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2000</a:t>
              </a:r>
            </a:p>
          </p:txBody>
        </p:sp>
        <p:sp>
          <p:nvSpPr>
            <p:cNvPr id="53" name="TextBox 11"/>
            <p:cNvSpPr txBox="1">
              <a:spLocks noChangeArrowheads="1"/>
            </p:cNvSpPr>
            <p:nvPr/>
          </p:nvSpPr>
          <p:spPr bwMode="auto">
            <a:xfrm>
              <a:off x="2838918" y="1578278"/>
              <a:ext cx="15001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  <a:latin typeface="Calibri" charset="0"/>
                </a:rPr>
                <a:t>Commissioning</a:t>
              </a:r>
              <a:endParaRPr lang="en-US" sz="1600">
                <a:solidFill>
                  <a:schemeClr val="tx2"/>
                </a:solidFill>
                <a:latin typeface="Calibri" charset="0"/>
              </a:endParaRPr>
            </a:p>
          </p:txBody>
        </p:sp>
        <p:cxnSp>
          <p:nvCxnSpPr>
            <p:cNvPr id="54" name="Straight Connector 26"/>
            <p:cNvCxnSpPr>
              <a:cxnSpLocks noChangeShapeType="1"/>
              <a:stCxn id="53" idx="1"/>
            </p:cNvCxnSpPr>
            <p:nvPr/>
          </p:nvCxnSpPr>
          <p:spPr bwMode="auto">
            <a:xfrm>
              <a:off x="2838918" y="1747555"/>
              <a:ext cx="20915" cy="145339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841" y="1973231"/>
              <a:ext cx="1296144" cy="1023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844550" y="3596406"/>
            <a:ext cx="1944688" cy="2168525"/>
            <a:chOff x="1928290" y="3637666"/>
            <a:chExt cx="1944216" cy="2167598"/>
          </a:xfrm>
        </p:grpSpPr>
        <p:sp>
          <p:nvSpPr>
            <p:cNvPr id="57" name="TextBox 10"/>
            <p:cNvSpPr txBox="1">
              <a:spLocks noChangeArrowheads="1"/>
            </p:cNvSpPr>
            <p:nvPr/>
          </p:nvSpPr>
          <p:spPr bwMode="auto">
            <a:xfrm>
              <a:off x="2196512" y="3951857"/>
              <a:ext cx="1285564" cy="58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  <a:latin typeface="Calibri" charset="0"/>
                </a:rPr>
                <a:t>Construction</a:t>
              </a:r>
              <a:endParaRPr lang="en-US" sz="1600">
                <a:solidFill>
                  <a:schemeClr val="tx2"/>
                </a:solidFill>
                <a:latin typeface="Calibri" charset="0"/>
              </a:endParaRPr>
            </a:p>
            <a:p>
              <a:pPr eaLnBrk="1" hangingPunct="1"/>
              <a:r>
                <a:rPr lang="en-US" sz="1600">
                  <a:solidFill>
                    <a:schemeClr val="tx2"/>
                  </a:solidFill>
                  <a:latin typeface="Calibri" charset="0"/>
                </a:rPr>
                <a:t>started</a:t>
              </a:r>
            </a:p>
          </p:txBody>
        </p:sp>
        <p:cxnSp>
          <p:nvCxnSpPr>
            <p:cNvPr id="58" name="Straight Connector 24"/>
            <p:cNvCxnSpPr>
              <a:cxnSpLocks noChangeShapeType="1"/>
            </p:cNvCxnSpPr>
            <p:nvPr/>
          </p:nvCxnSpPr>
          <p:spPr bwMode="auto">
            <a:xfrm rot="5400000">
              <a:off x="1802666" y="4051321"/>
              <a:ext cx="82731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9" name="TextBox 25"/>
            <p:cNvSpPr txBox="1">
              <a:spLocks noChangeArrowheads="1"/>
            </p:cNvSpPr>
            <p:nvPr/>
          </p:nvSpPr>
          <p:spPr bwMode="auto">
            <a:xfrm rot="-5400000">
              <a:off x="1798201" y="4099401"/>
              <a:ext cx="596645" cy="336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1999</a:t>
              </a:r>
            </a:p>
          </p:txBody>
        </p:sp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43" t="7635" b="8070"/>
            <a:stretch>
              <a:fillRect/>
            </a:stretch>
          </p:blipFill>
          <p:spPr bwMode="auto">
            <a:xfrm>
              <a:off x="2864394" y="4564670"/>
              <a:ext cx="1008112" cy="124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" name="Group 57"/>
          <p:cNvGrpSpPr>
            <a:grpSpLocks/>
          </p:cNvGrpSpPr>
          <p:nvPr/>
        </p:nvGrpSpPr>
        <p:grpSpPr bwMode="auto">
          <a:xfrm>
            <a:off x="3905250" y="3748806"/>
            <a:ext cx="1547813" cy="1900238"/>
            <a:chOff x="5738147" y="901362"/>
            <a:chExt cx="1548561" cy="1900820"/>
          </a:xfrm>
        </p:grpSpPr>
        <p:sp>
          <p:nvSpPr>
            <p:cNvPr id="62" name="TextBox 14"/>
            <p:cNvSpPr txBox="1">
              <a:spLocks noChangeArrowheads="1"/>
            </p:cNvSpPr>
            <p:nvPr/>
          </p:nvSpPr>
          <p:spPr bwMode="auto">
            <a:xfrm>
              <a:off x="6000211" y="1180848"/>
              <a:ext cx="1286497" cy="58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  <a:latin typeface="Calibri" charset="0"/>
                </a:rPr>
                <a:t>New Target</a:t>
              </a:r>
            </a:p>
            <a:p>
              <a:pPr eaLnBrk="1" hangingPunct="1"/>
              <a:r>
                <a:rPr lang="en-US" sz="1600">
                  <a:solidFill>
                    <a:schemeClr val="tx2"/>
                  </a:solidFill>
                  <a:latin typeface="Calibri" charset="0"/>
                </a:rPr>
                <a:t>installed</a:t>
              </a:r>
            </a:p>
          </p:txBody>
        </p:sp>
        <p:cxnSp>
          <p:nvCxnSpPr>
            <p:cNvPr id="63" name="Straight Connector 32"/>
            <p:cNvCxnSpPr>
              <a:cxnSpLocks noChangeShapeType="1"/>
            </p:cNvCxnSpPr>
            <p:nvPr/>
          </p:nvCxnSpPr>
          <p:spPr bwMode="auto">
            <a:xfrm>
              <a:off x="6000826" y="901362"/>
              <a:ext cx="2279" cy="792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4" name="TextBox 33"/>
            <p:cNvSpPr txBox="1">
              <a:spLocks noChangeArrowheads="1"/>
            </p:cNvSpPr>
            <p:nvPr/>
          </p:nvSpPr>
          <p:spPr bwMode="auto">
            <a:xfrm rot="-5400000">
              <a:off x="5607962" y="1322149"/>
              <a:ext cx="597083" cy="33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2008</a:t>
              </a:r>
            </a:p>
          </p:txBody>
        </p:sp>
        <p:pic>
          <p:nvPicPr>
            <p:cNvPr id="65" name="Picture 6" descr="P101073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4" r="11784" b="2698"/>
            <a:stretch>
              <a:fillRect/>
            </a:stretch>
          </p:blipFill>
          <p:spPr bwMode="auto">
            <a:xfrm>
              <a:off x="5990564" y="1837466"/>
              <a:ext cx="1038683" cy="96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68"/>
          <p:cNvGrpSpPr>
            <a:grpSpLocks/>
          </p:cNvGrpSpPr>
          <p:nvPr/>
        </p:nvGrpSpPr>
        <p:grpSpPr bwMode="auto">
          <a:xfrm>
            <a:off x="2862263" y="1092919"/>
            <a:ext cx="1677987" cy="2295525"/>
            <a:chOff x="3287769" y="3550227"/>
            <a:chExt cx="1676691" cy="2296316"/>
          </a:xfrm>
        </p:grpSpPr>
        <p:sp>
          <p:nvSpPr>
            <p:cNvPr id="67" name="TextBox 29"/>
            <p:cNvSpPr txBox="1">
              <a:spLocks noChangeArrowheads="1"/>
            </p:cNvSpPr>
            <p:nvPr/>
          </p:nvSpPr>
          <p:spPr bwMode="auto">
            <a:xfrm rot="-5400000">
              <a:off x="2919948" y="3918048"/>
              <a:ext cx="1071932" cy="33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800000"/>
                  </a:solidFill>
                  <a:latin typeface="Calibri" charset="0"/>
                  <a:cs typeface="Tahoma" charset="0"/>
                </a:rPr>
                <a:t>2001-</a:t>
              </a:r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2004</a:t>
              </a:r>
            </a:p>
          </p:txBody>
        </p:sp>
        <p:sp>
          <p:nvSpPr>
            <p:cNvPr id="68" name="TextBox 12"/>
            <p:cNvSpPr txBox="1">
              <a:spLocks noChangeArrowheads="1"/>
            </p:cNvSpPr>
            <p:nvPr/>
          </p:nvSpPr>
          <p:spPr bwMode="auto">
            <a:xfrm>
              <a:off x="3655785" y="4869894"/>
              <a:ext cx="1286467" cy="76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Calibri" charset="0"/>
                </a:rPr>
                <a:t>Phase I</a:t>
              </a:r>
            </a:p>
            <a:p>
              <a:pPr eaLnBrk="1" hangingPunct="1"/>
              <a:r>
                <a:rPr lang="en-US" sz="1400" b="1">
                  <a:solidFill>
                    <a:srgbClr val="FF0000"/>
                  </a:solidFill>
                  <a:latin typeface="Calibri" charset="0"/>
                </a:rPr>
                <a:t>Measurement campaign</a:t>
              </a:r>
            </a:p>
          </p:txBody>
        </p:sp>
        <p:cxnSp>
          <p:nvCxnSpPr>
            <p:cNvPr id="69" name="Straight Connector 28"/>
            <p:cNvCxnSpPr>
              <a:cxnSpLocks noChangeShapeType="1"/>
            </p:cNvCxnSpPr>
            <p:nvPr/>
          </p:nvCxnSpPr>
          <p:spPr bwMode="auto">
            <a:xfrm flipH="1">
              <a:off x="3571934" y="3614295"/>
              <a:ext cx="2280" cy="2232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" t="9453" r="4813" b="5922"/>
            <a:stretch>
              <a:fillRect/>
            </a:stretch>
          </p:blipFill>
          <p:spPr bwMode="auto">
            <a:xfrm>
              <a:off x="3571932" y="3614295"/>
              <a:ext cx="1392528" cy="97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Group 49"/>
          <p:cNvGrpSpPr>
            <a:grpSpLocks/>
          </p:cNvGrpSpPr>
          <p:nvPr/>
        </p:nvGrpSpPr>
        <p:grpSpPr bwMode="auto">
          <a:xfrm>
            <a:off x="303213" y="3382094"/>
            <a:ext cx="7113587" cy="357187"/>
            <a:chOff x="285784" y="3423352"/>
            <a:chExt cx="8572496" cy="357190"/>
          </a:xfrm>
        </p:grpSpPr>
        <p:sp>
          <p:nvSpPr>
            <p:cNvPr id="72" name="Rounded Rectangle 71"/>
            <p:cNvSpPr/>
            <p:nvPr/>
          </p:nvSpPr>
          <p:spPr bwMode="auto">
            <a:xfrm>
              <a:off x="285784" y="3423352"/>
              <a:ext cx="8572496" cy="35719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50000"/>
                    <a:lumOff val="50000"/>
                  </a:schemeClr>
                </a:gs>
                <a:gs pos="100000">
                  <a:schemeClr val="tx2"/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8807" y="3423352"/>
              <a:ext cx="78089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1997 </a:t>
              </a:r>
              <a:endPara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55096" y="3423352"/>
              <a:ext cx="67853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2012</a:t>
              </a:r>
              <a:endPara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5" name="Gruppo 82"/>
          <p:cNvGrpSpPr>
            <a:grpSpLocks/>
          </p:cNvGrpSpPr>
          <p:nvPr/>
        </p:nvGrpSpPr>
        <p:grpSpPr bwMode="auto">
          <a:xfrm>
            <a:off x="6535738" y="1084981"/>
            <a:ext cx="1870075" cy="2303463"/>
            <a:chOff x="6661820" y="1124744"/>
            <a:chExt cx="1870620" cy="2304256"/>
          </a:xfrm>
        </p:grpSpPr>
        <p:grpSp>
          <p:nvGrpSpPr>
            <p:cNvPr id="76" name="Group 6"/>
            <p:cNvGrpSpPr>
              <a:grpSpLocks/>
            </p:cNvGrpSpPr>
            <p:nvPr/>
          </p:nvGrpSpPr>
          <p:grpSpPr bwMode="auto">
            <a:xfrm>
              <a:off x="6948264" y="1124744"/>
              <a:ext cx="1584176" cy="1152128"/>
              <a:chOff x="602051" y="1892754"/>
              <a:chExt cx="6953250" cy="4265839"/>
            </a:xfrm>
          </p:grpSpPr>
          <p:pic>
            <p:nvPicPr>
              <p:cNvPr id="82" name="Picture 7" descr="Ni62Ni6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051" y="1892754"/>
                <a:ext cx="6953250" cy="4265839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Text Box 9"/>
              <p:cNvSpPr txBox="1">
                <a:spLocks noChangeArrowheads="1"/>
              </p:cNvSpPr>
              <p:nvPr/>
            </p:nvSpPr>
            <p:spPr bwMode="auto">
              <a:xfrm>
                <a:off x="2281142" y="4160817"/>
                <a:ext cx="2208598" cy="128092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 sz="800" b="1" baseline="30000"/>
                  <a:t>63</a:t>
                </a:r>
                <a:r>
                  <a:rPr lang="de-DE" sz="800" b="1"/>
                  <a:t>Ni</a:t>
                </a:r>
              </a:p>
              <a:p>
                <a:pPr eaLnBrk="1" hangingPunct="1"/>
                <a:r>
                  <a:rPr lang="de-DE" sz="800" b="1" baseline="30000">
                    <a:solidFill>
                      <a:srgbClr val="FF0000"/>
                    </a:solidFill>
                  </a:rPr>
                  <a:t>62</a:t>
                </a:r>
                <a:r>
                  <a:rPr lang="de-DE" sz="800" b="1">
                    <a:solidFill>
                      <a:srgbClr val="FF0000"/>
                    </a:solidFill>
                  </a:rPr>
                  <a:t>Ni</a:t>
                </a:r>
              </a:p>
            </p:txBody>
          </p:sp>
        </p:grpSp>
        <p:grpSp>
          <p:nvGrpSpPr>
            <p:cNvPr id="77" name="Gruppo 51"/>
            <p:cNvGrpSpPr>
              <a:grpSpLocks/>
            </p:cNvGrpSpPr>
            <p:nvPr/>
          </p:nvGrpSpPr>
          <p:grpSpPr bwMode="auto">
            <a:xfrm>
              <a:off x="6661820" y="1132685"/>
              <a:ext cx="1654595" cy="2296315"/>
              <a:chOff x="6877845" y="1132685"/>
              <a:chExt cx="1654595" cy="2296315"/>
            </a:xfrm>
          </p:grpSpPr>
          <p:grpSp>
            <p:nvGrpSpPr>
              <p:cNvPr id="78" name="Group 59"/>
              <p:cNvGrpSpPr>
                <a:grpSpLocks/>
              </p:cNvGrpSpPr>
              <p:nvPr/>
            </p:nvGrpSpPr>
            <p:grpSpPr bwMode="auto">
              <a:xfrm>
                <a:off x="6877845" y="1132685"/>
                <a:ext cx="1654595" cy="2121711"/>
                <a:chOff x="6501909" y="3284427"/>
                <a:chExt cx="1654595" cy="2121711"/>
              </a:xfrm>
            </p:grpSpPr>
            <p:sp>
              <p:nvSpPr>
                <p:cNvPr id="80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6870303" y="4643847"/>
                  <a:ext cx="1286201" cy="762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b="1">
                      <a:solidFill>
                        <a:srgbClr val="FF0000"/>
                      </a:solidFill>
                      <a:latin typeface="Calibri" charset="0"/>
                    </a:rPr>
                    <a:t>Phase II</a:t>
                  </a:r>
                </a:p>
                <a:p>
                  <a:pPr eaLnBrk="1" hangingPunct="1"/>
                  <a:r>
                    <a:rPr lang="en-US" sz="1400" b="1">
                      <a:solidFill>
                        <a:srgbClr val="FF0000"/>
                      </a:solidFill>
                      <a:latin typeface="Calibri" charset="0"/>
                    </a:rPr>
                    <a:t>Measurement campaign</a:t>
                  </a:r>
                </a:p>
              </p:txBody>
            </p:sp>
            <p:sp>
              <p:nvSpPr>
                <p:cNvPr id="81" name="TextBox 3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134241" y="3652095"/>
                  <a:ext cx="1071972" cy="3366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b="1">
                      <a:solidFill>
                        <a:srgbClr val="800000"/>
                      </a:solidFill>
                      <a:latin typeface="Calibri" charset="0"/>
                      <a:cs typeface="Tahoma" charset="0"/>
                    </a:rPr>
                    <a:t>2009-2012</a:t>
                  </a:r>
                </a:p>
              </p:txBody>
            </p:sp>
          </p:grpSp>
          <p:cxnSp>
            <p:nvCxnSpPr>
              <p:cNvPr id="79" name="Straight Connector 28"/>
              <p:cNvCxnSpPr>
                <a:cxnSpLocks noChangeShapeType="1"/>
              </p:cNvCxnSpPr>
              <p:nvPr/>
            </p:nvCxnSpPr>
            <p:spPr bwMode="auto">
              <a:xfrm flipH="1">
                <a:off x="7162008" y="1196752"/>
                <a:ext cx="2280" cy="223224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84" name="Group 49"/>
          <p:cNvGrpSpPr>
            <a:grpSpLocks/>
          </p:cNvGrpSpPr>
          <p:nvPr/>
        </p:nvGrpSpPr>
        <p:grpSpPr bwMode="auto">
          <a:xfrm>
            <a:off x="7326313" y="3378919"/>
            <a:ext cx="1584325" cy="357187"/>
            <a:chOff x="285784" y="3423352"/>
            <a:chExt cx="8659458" cy="357190"/>
          </a:xfrm>
        </p:grpSpPr>
        <p:sp>
          <p:nvSpPr>
            <p:cNvPr id="85" name="Rounded Rectangle 40"/>
            <p:cNvSpPr>
              <a:spLocks noChangeArrowheads="1"/>
            </p:cNvSpPr>
            <p:nvPr/>
          </p:nvSpPr>
          <p:spPr bwMode="auto">
            <a:xfrm>
              <a:off x="285784" y="3423352"/>
              <a:ext cx="8572496" cy="3571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it-IT" sz="1800">
                <a:cs typeface="Times New Roman" charset="0"/>
              </a:endParaRPr>
            </a:p>
          </p:txBody>
        </p:sp>
        <p:sp>
          <p:nvSpPr>
            <p:cNvPr id="86" name="TextBox 42"/>
            <p:cNvSpPr txBox="1"/>
            <p:nvPr/>
          </p:nvSpPr>
          <p:spPr>
            <a:xfrm>
              <a:off x="5402742" y="3423352"/>
              <a:ext cx="354250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2014</a:t>
              </a:r>
              <a:endPara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7" name="Gruppo 81"/>
          <p:cNvGrpSpPr>
            <a:grpSpLocks/>
          </p:cNvGrpSpPr>
          <p:nvPr/>
        </p:nvGrpSpPr>
        <p:grpSpPr bwMode="auto">
          <a:xfrm>
            <a:off x="4662488" y="1888256"/>
            <a:ext cx="1778000" cy="1500188"/>
            <a:chOff x="4883104" y="1916832"/>
            <a:chExt cx="1777128" cy="1500144"/>
          </a:xfrm>
        </p:grpSpPr>
        <p:grpSp>
          <p:nvGrpSpPr>
            <p:cNvPr id="88" name="Gruppo 50"/>
            <p:cNvGrpSpPr>
              <a:grpSpLocks/>
            </p:cNvGrpSpPr>
            <p:nvPr/>
          </p:nvGrpSpPr>
          <p:grpSpPr bwMode="auto">
            <a:xfrm>
              <a:off x="4883104" y="1916832"/>
              <a:ext cx="1777128" cy="1500144"/>
              <a:chOff x="5099129" y="1916832"/>
              <a:chExt cx="1777128" cy="1500144"/>
            </a:xfrm>
          </p:grpSpPr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099129" y="1916832"/>
                <a:ext cx="1777128" cy="718357"/>
                <a:chOff x="6470591" y="2065278"/>
                <a:chExt cx="1777128" cy="718357"/>
              </a:xfrm>
            </p:grpSpPr>
            <p:sp>
              <p:nvSpPr>
                <p:cNvPr id="94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6747521" y="2065278"/>
                  <a:ext cx="150019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b="1">
                      <a:solidFill>
                        <a:schemeClr val="tx2"/>
                      </a:solidFill>
                      <a:latin typeface="Calibri" charset="0"/>
                    </a:rPr>
                    <a:t>Commissioning</a:t>
                  </a:r>
                  <a:endParaRPr lang="en-US" sz="1600">
                    <a:solidFill>
                      <a:schemeClr val="tx2"/>
                    </a:solidFill>
                    <a:latin typeface="Calibri" charset="0"/>
                  </a:endParaRPr>
                </a:p>
              </p:txBody>
            </p:sp>
            <p:sp>
              <p:nvSpPr>
                <p:cNvPr id="96" name="TextBox 3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317664" y="2294322"/>
                  <a:ext cx="642240" cy="3363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800000"/>
                      </a:solidFill>
                      <a:latin typeface="Calibri" charset="0"/>
                      <a:cs typeface="Tahoma" charset="0"/>
                    </a:rPr>
                    <a:t> </a:t>
                  </a:r>
                  <a:r>
                    <a:rPr lang="en-US" sz="1600" b="1">
                      <a:solidFill>
                        <a:srgbClr val="800000"/>
                      </a:solidFill>
                      <a:latin typeface="Calibri" charset="0"/>
                      <a:cs typeface="Tahoma" charset="0"/>
                    </a:rPr>
                    <a:t>2009</a:t>
                  </a:r>
                </a:p>
              </p:txBody>
            </p:sp>
          </p:grpSp>
          <p:cxnSp>
            <p:nvCxnSpPr>
              <p:cNvPr id="93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5364088" y="2060848"/>
                <a:ext cx="1" cy="135612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9" name="Gruppo 65"/>
            <p:cNvGrpSpPr>
              <a:grpSpLocks/>
            </p:cNvGrpSpPr>
            <p:nvPr/>
          </p:nvGrpSpPr>
          <p:grpSpPr bwMode="auto">
            <a:xfrm>
              <a:off x="5220072" y="2204864"/>
              <a:ext cx="1440160" cy="1008112"/>
              <a:chOff x="467544" y="908720"/>
              <a:chExt cx="2808312" cy="2018034"/>
            </a:xfrm>
          </p:grpSpPr>
          <p:pic>
            <p:nvPicPr>
              <p:cNvPr id="90" name="Picture 5" descr="nTOF_Flux2009_PTB-Allnorm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908720"/>
                <a:ext cx="2808312" cy="201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Rettangolo 70"/>
              <p:cNvSpPr/>
              <p:nvPr/>
            </p:nvSpPr>
            <p:spPr>
              <a:xfrm>
                <a:off x="2592058" y="2203839"/>
                <a:ext cx="349635" cy="1557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/>
              </a:p>
            </p:txBody>
          </p:sp>
        </p:grpSp>
      </p:grpSp>
      <p:grpSp>
        <p:nvGrpSpPr>
          <p:cNvPr id="97" name="Gruppo 84"/>
          <p:cNvGrpSpPr>
            <a:grpSpLocks/>
          </p:cNvGrpSpPr>
          <p:nvPr/>
        </p:nvGrpSpPr>
        <p:grpSpPr bwMode="auto">
          <a:xfrm>
            <a:off x="7696200" y="3751981"/>
            <a:ext cx="1271588" cy="2287588"/>
            <a:chOff x="7740355" y="3789040"/>
            <a:chExt cx="1272377" cy="2288413"/>
          </a:xfrm>
        </p:grpSpPr>
        <p:grpSp>
          <p:nvGrpSpPr>
            <p:cNvPr id="98" name="Group 57"/>
            <p:cNvGrpSpPr>
              <a:grpSpLocks/>
            </p:cNvGrpSpPr>
            <p:nvPr/>
          </p:nvGrpSpPr>
          <p:grpSpPr bwMode="auto">
            <a:xfrm>
              <a:off x="7740355" y="3789040"/>
              <a:ext cx="1272377" cy="815884"/>
              <a:chOff x="5743018" y="901362"/>
              <a:chExt cx="1234348" cy="815884"/>
            </a:xfrm>
          </p:grpSpPr>
          <p:sp>
            <p:nvSpPr>
              <p:cNvPr id="100" name="TextBox 14"/>
              <p:cNvSpPr txBox="1">
                <a:spLocks noChangeArrowheads="1"/>
              </p:cNvSpPr>
              <p:nvPr/>
            </p:nvSpPr>
            <p:spPr bwMode="auto">
              <a:xfrm>
                <a:off x="5743018" y="972792"/>
                <a:ext cx="1074083" cy="58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chemeClr val="tx2"/>
                    </a:solidFill>
                    <a:latin typeface="Calibri" charset="0"/>
                  </a:rPr>
                  <a:t>2</a:t>
                </a:r>
                <a:r>
                  <a:rPr lang="en-US" sz="1600" b="1" baseline="30000">
                    <a:solidFill>
                      <a:schemeClr val="tx2"/>
                    </a:solidFill>
                    <a:latin typeface="Calibri" charset="0"/>
                  </a:rPr>
                  <a:t>nd</a:t>
                </a:r>
                <a:r>
                  <a:rPr lang="en-US" sz="1600" b="1">
                    <a:solidFill>
                      <a:schemeClr val="tx2"/>
                    </a:solidFill>
                    <a:latin typeface="Calibri" charset="0"/>
                  </a:rPr>
                  <a:t> Exp. area</a:t>
                </a:r>
                <a:endParaRPr lang="en-US" sz="1600">
                  <a:solidFill>
                    <a:schemeClr val="tx2"/>
                  </a:solidFill>
                  <a:latin typeface="Calibri" charset="0"/>
                </a:endParaRPr>
              </a:p>
            </p:txBody>
          </p:sp>
          <p:cxnSp>
            <p:nvCxnSpPr>
              <p:cNvPr id="105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6718718" y="901362"/>
                <a:ext cx="2279" cy="7920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06" name="TextBox 33"/>
              <p:cNvSpPr txBox="1">
                <a:spLocks noChangeArrowheads="1"/>
              </p:cNvSpPr>
              <p:nvPr/>
            </p:nvSpPr>
            <p:spPr bwMode="auto">
              <a:xfrm rot="-5400000">
                <a:off x="6515602" y="1255482"/>
                <a:ext cx="596834" cy="32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800000"/>
                    </a:solidFill>
                    <a:latin typeface="Calibri" charset="0"/>
                    <a:cs typeface="Tahoma" charset="0"/>
                  </a:rPr>
                  <a:t>2014</a:t>
                </a:r>
              </a:p>
            </p:txBody>
          </p:sp>
        </p:grpSp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498" y="4653136"/>
              <a:ext cx="1106982" cy="142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uppo 88"/>
          <p:cNvGrpSpPr>
            <a:grpSpLocks/>
          </p:cNvGrpSpPr>
          <p:nvPr/>
        </p:nvGrpSpPr>
        <p:grpSpPr bwMode="auto">
          <a:xfrm>
            <a:off x="5670550" y="3748806"/>
            <a:ext cx="1695450" cy="2592388"/>
            <a:chOff x="5653707" y="3789040"/>
            <a:chExt cx="1695020" cy="2592288"/>
          </a:xfrm>
        </p:grpSpPr>
        <p:grpSp>
          <p:nvGrpSpPr>
            <p:cNvPr id="108" name="Group 60"/>
            <p:cNvGrpSpPr>
              <a:grpSpLocks/>
            </p:cNvGrpSpPr>
            <p:nvPr/>
          </p:nvGrpSpPr>
          <p:grpSpPr bwMode="auto">
            <a:xfrm>
              <a:off x="5653707" y="3789040"/>
              <a:ext cx="1572265" cy="1512168"/>
              <a:chOff x="7574048" y="3780544"/>
              <a:chExt cx="1572265" cy="1512168"/>
            </a:xfrm>
          </p:grpSpPr>
          <p:sp>
            <p:nvSpPr>
              <p:cNvPr id="110" name="TextBox 17"/>
              <p:cNvSpPr txBox="1">
                <a:spLocks noChangeArrowheads="1"/>
              </p:cNvSpPr>
              <p:nvPr/>
            </p:nvSpPr>
            <p:spPr bwMode="auto">
              <a:xfrm>
                <a:off x="7861212" y="4356532"/>
                <a:ext cx="1285101" cy="825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chemeClr val="tx2"/>
                    </a:solidFill>
                    <a:latin typeface="Calibri" charset="0"/>
                  </a:rPr>
                  <a:t>Upgrades</a:t>
                </a:r>
              </a:p>
              <a:p>
                <a:pPr eaLnBrk="1" hangingPunct="1"/>
                <a:r>
                  <a:rPr lang="en-US" sz="1600" baseline="30000">
                    <a:solidFill>
                      <a:schemeClr val="tx2"/>
                    </a:solidFill>
                    <a:latin typeface="Calibri" charset="0"/>
                  </a:rPr>
                  <a:t>10</a:t>
                </a:r>
                <a:r>
                  <a:rPr lang="en-US" sz="1600">
                    <a:solidFill>
                      <a:schemeClr val="tx2"/>
                    </a:solidFill>
                    <a:latin typeface="Calibri" charset="0"/>
                  </a:rPr>
                  <a:t>B-water </a:t>
                </a:r>
              </a:p>
              <a:p>
                <a:pPr eaLnBrk="1" hangingPunct="1"/>
                <a:r>
                  <a:rPr lang="en-US" sz="1600">
                    <a:solidFill>
                      <a:schemeClr val="tx2"/>
                    </a:solidFill>
                    <a:latin typeface="Calibri" charset="0"/>
                  </a:rPr>
                  <a:t>Class-A area</a:t>
                </a:r>
              </a:p>
            </p:txBody>
          </p:sp>
          <p:cxnSp>
            <p:nvCxnSpPr>
              <p:cNvPr id="115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7859831" y="3780544"/>
                <a:ext cx="662" cy="151216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16" name="TextBox 39"/>
              <p:cNvSpPr txBox="1">
                <a:spLocks noChangeArrowheads="1"/>
              </p:cNvSpPr>
              <p:nvPr/>
            </p:nvSpPr>
            <p:spPr bwMode="auto">
              <a:xfrm rot="-5400000">
                <a:off x="7443914" y="4824643"/>
                <a:ext cx="596616" cy="336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800000"/>
                    </a:solidFill>
                    <a:latin typeface="Calibri" charset="0"/>
                    <a:cs typeface="Tahoma" charset="0"/>
                  </a:rPr>
                  <a:t>2010</a:t>
                </a:r>
              </a:p>
            </p:txBody>
          </p:sp>
        </p:grpSp>
        <p:pic>
          <p:nvPicPr>
            <p:cNvPr id="109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5395716"/>
              <a:ext cx="1480583" cy="98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8" name="Text Box 76"/>
          <p:cNvSpPr txBox="1">
            <a:spLocks noChangeArrowheads="1"/>
          </p:cNvSpPr>
          <p:nvPr/>
        </p:nvSpPr>
        <p:spPr bwMode="auto">
          <a:xfrm>
            <a:off x="8077200" y="2456581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sng">
                <a:solidFill>
                  <a:schemeClr val="hlink"/>
                </a:solidFill>
                <a:latin typeface="Calibri" charset="0"/>
              </a:rPr>
              <a:t>Phase III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6408712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809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5857909" y="980728"/>
            <a:ext cx="2602523" cy="345735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EC1A60"/>
                </a:solidFill>
                <a:sym typeface="Symbol" pitchFamily="18" charset="2"/>
              </a:rPr>
              <a:t>151</a:t>
            </a:r>
            <a:r>
              <a:rPr lang="it-IT" sz="2400" dirty="0" smtClean="0">
                <a:solidFill>
                  <a:srgbClr val="EC1A60"/>
                </a:solidFill>
                <a:sym typeface="Symbol" pitchFamily="18" charset="2"/>
              </a:rPr>
              <a:t>Sm</a:t>
            </a:r>
            <a:endParaRPr lang="it-IT" sz="2400" dirty="0">
              <a:solidFill>
                <a:srgbClr val="EC1A6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204,206,207,208</a:t>
            </a:r>
            <a:r>
              <a:rPr lang="it-IT" sz="2400" dirty="0" smtClean="0">
                <a:sym typeface="Symbol" pitchFamily="18" charset="2"/>
              </a:rPr>
              <a:t>Pb</a:t>
            </a:r>
            <a:r>
              <a:rPr lang="it-IT" sz="2400" baseline="30000" dirty="0" smtClean="0">
                <a:sym typeface="Symbol" pitchFamily="18" charset="2"/>
              </a:rPr>
              <a:t>,209</a:t>
            </a:r>
            <a:r>
              <a:rPr lang="it-IT" sz="2400" dirty="0" smtClean="0">
                <a:sym typeface="Symbol" pitchFamily="18" charset="2"/>
              </a:rPr>
              <a:t>Bi</a:t>
            </a:r>
            <a:endParaRPr lang="it-IT" sz="2400" dirty="0">
              <a:solidFill>
                <a:srgbClr val="EC1A6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</a:rPr>
              <a:t>24,25,26</a:t>
            </a:r>
            <a:r>
              <a:rPr lang="it-IT" sz="2400" dirty="0">
                <a:sym typeface="Symbol" pitchFamily="18" charset="2"/>
              </a:rPr>
              <a:t>Mg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</a:rPr>
              <a:t>90,91,92,94,96</a:t>
            </a:r>
            <a:r>
              <a:rPr lang="it-IT" sz="2400" dirty="0">
                <a:sym typeface="Symbol" pitchFamily="18" charset="2"/>
              </a:rPr>
              <a:t>Zr,</a:t>
            </a:r>
            <a:r>
              <a:rPr lang="it-IT" sz="2400" dirty="0">
                <a:solidFill>
                  <a:srgbClr val="EC1A60"/>
                </a:solidFill>
                <a:sym typeface="Symbol" pitchFamily="18" charset="2"/>
              </a:rPr>
              <a:t> </a:t>
            </a:r>
            <a:r>
              <a:rPr lang="it-IT" sz="2400" baseline="30000" dirty="0">
                <a:solidFill>
                  <a:srgbClr val="EC1A60"/>
                </a:solidFill>
                <a:sym typeface="Symbol" pitchFamily="18" charset="2"/>
              </a:rPr>
              <a:t>93</a:t>
            </a:r>
            <a:r>
              <a:rPr lang="it-IT" sz="2400" dirty="0">
                <a:solidFill>
                  <a:srgbClr val="EC1A60"/>
                </a:solidFill>
                <a:sym typeface="Symbol" pitchFamily="18" charset="2"/>
              </a:rPr>
              <a:t>Zr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139</a:t>
            </a:r>
            <a:r>
              <a:rPr lang="it-IT" sz="2400" dirty="0" smtClean="0">
                <a:sym typeface="Symbol" pitchFamily="18" charset="2"/>
              </a:rPr>
              <a:t>La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</a:rPr>
              <a:t>186,187,188</a:t>
            </a:r>
            <a:r>
              <a:rPr lang="it-IT" sz="2400" dirty="0">
                <a:sym typeface="Symbol" pitchFamily="18" charset="2"/>
              </a:rPr>
              <a:t>Os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endParaRPr lang="it-IT" sz="1600" dirty="0">
              <a:solidFill>
                <a:srgbClr val="EC1A60"/>
              </a:solidFill>
              <a:sym typeface="Symbol" pitchFamily="18" charset="2"/>
            </a:endParaRPr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205490" y="1475905"/>
            <a:ext cx="5518638" cy="224112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sz="2000" b="1" dirty="0">
                <a:solidFill>
                  <a:srgbClr val="ED181E"/>
                </a:solidFill>
              </a:rPr>
              <a:t>C</a:t>
            </a:r>
            <a:r>
              <a:rPr lang="en-US" sz="2000" dirty="0"/>
              <a:t>ross sections relevant in</a:t>
            </a:r>
            <a:br>
              <a:rPr lang="en-US" sz="2000" dirty="0"/>
            </a:br>
            <a:r>
              <a:rPr lang="en-US" sz="2000" dirty="0"/>
              <a:t>Nuclear Astrophysics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/>
              <a:t>s-process</a:t>
            </a:r>
            <a:r>
              <a:rPr lang="it-IT" sz="2000" dirty="0"/>
              <a:t>: </a:t>
            </a:r>
            <a:r>
              <a:rPr lang="it-IT" sz="2000" dirty="0" err="1"/>
              <a:t>branchings</a:t>
            </a:r>
            <a:endParaRPr lang="it-IT" sz="20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/>
              <a:t>abundancies</a:t>
            </a:r>
            <a:r>
              <a:rPr lang="it-IT" sz="2000" dirty="0"/>
              <a:t> in </a:t>
            </a:r>
            <a:r>
              <a:rPr lang="it-IT" sz="2000" dirty="0" err="1"/>
              <a:t>presolar</a:t>
            </a:r>
            <a:r>
              <a:rPr lang="it-IT" sz="2000" dirty="0"/>
              <a:t> </a:t>
            </a:r>
            <a:r>
              <a:rPr lang="it-IT" sz="2000" dirty="0" err="1" smtClean="0"/>
              <a:t>grains</a:t>
            </a:r>
            <a:endParaRPr lang="it-IT" sz="2000" dirty="0" smtClean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smtClean="0"/>
              <a:t>Magic nuclei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 smtClean="0"/>
              <a:t>Isotopes</a:t>
            </a:r>
            <a:r>
              <a:rPr lang="it-IT" sz="2000" dirty="0" smtClean="0"/>
              <a:t> of </a:t>
            </a:r>
            <a:r>
              <a:rPr lang="it-IT" sz="2000" dirty="0" err="1" smtClean="0"/>
              <a:t>particular</a:t>
            </a:r>
            <a:r>
              <a:rPr lang="it-IT" sz="2000" dirty="0" smtClean="0"/>
              <a:t> </a:t>
            </a:r>
            <a:r>
              <a:rPr lang="it-IT" sz="2000" dirty="0" err="1" smtClean="0"/>
              <a:t>interess</a:t>
            </a:r>
            <a:endParaRPr lang="en-US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</a:pPr>
            <a:endParaRPr lang="en-US" sz="1400" dirty="0"/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1331640" y="4494012"/>
            <a:ext cx="5644662" cy="2103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0462" tIns="40231" rIns="80462" bIns="40231">
            <a:spAutoFit/>
          </a:bodyPr>
          <a:lstStyle/>
          <a:p>
            <a:pPr marL="266700" indent="-266700" algn="just" defTabSz="804863" eaLnBrk="0" hangingPunct="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In the period 2002-2004 measured long-needed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capture and fission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 cross-sections for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36 isotopes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, 18 of which radioactive.</a:t>
            </a:r>
          </a:p>
          <a:p>
            <a:pPr marL="266700" indent="-266700" algn="just" defTabSz="804863" eaLnBrk="0" hangingPunct="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The unprecedented combination of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excellent resolution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unique brightness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and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low background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has allowed to collect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high-accuracy data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, in some cases for the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first time ever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1331640" y="6520259"/>
            <a:ext cx="6552728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0126" y="4462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activity at </a:t>
            </a:r>
            <a:r>
              <a:rPr lang="en-GB" sz="3200" b="1" dirty="0" err="1" smtClean="0"/>
              <a:t>n_TOF</a:t>
            </a:r>
            <a:r>
              <a:rPr lang="en-GB" sz="3200" b="1" dirty="0" smtClean="0"/>
              <a:t>: </a:t>
            </a:r>
            <a:r>
              <a:rPr lang="en-GB" sz="3200" b="1" dirty="0" err="1" smtClean="0"/>
              <a:t>Ph</a:t>
            </a:r>
            <a:r>
              <a:rPr lang="en-GB" sz="3200" b="1" dirty="0" smtClean="0"/>
              <a:t> I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3029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6408712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0126" y="2852936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err="1" smtClean="0"/>
              <a:t>n_TOF</a:t>
            </a:r>
            <a:r>
              <a:rPr lang="en-GB" sz="3200" b="1" dirty="0" smtClean="0"/>
              <a:t> Phase II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7695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/>
        </p:nvCxnSpPr>
        <p:spPr>
          <a:xfrm>
            <a:off x="142844" y="850859"/>
            <a:ext cx="8786842" cy="1588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881058" y="6429396"/>
            <a:ext cx="7691470" cy="1588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magine 4" descr="n_tof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9678"/>
            <a:ext cx="1000100" cy="70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\\cern.ch\dfs\Services\MechanicalCAD\Catia\CERN\TOF\TOFLCT__\Image pour Physiciens et D Grenier\Target Bottom 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928670"/>
            <a:ext cx="2901957" cy="5426498"/>
          </a:xfrm>
          <a:prstGeom prst="rect">
            <a:avLst/>
          </a:prstGeom>
          <a:noFill/>
        </p:spPr>
      </p:pic>
      <p:sp>
        <p:nvSpPr>
          <p:cNvPr id="23" name="CasellaDiTesto 22"/>
          <p:cNvSpPr txBox="1"/>
          <p:nvPr/>
        </p:nvSpPr>
        <p:spPr>
          <a:xfrm>
            <a:off x="1115616" y="973759"/>
            <a:ext cx="7272808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The </a:t>
            </a:r>
            <a:r>
              <a:rPr lang="it-IT" sz="1600" dirty="0" err="1" smtClean="0"/>
              <a:t>cooling</a:t>
            </a:r>
            <a:r>
              <a:rPr lang="it-IT" sz="1600" dirty="0" smtClean="0"/>
              <a:t> and the moderator </a:t>
            </a:r>
            <a:r>
              <a:rPr lang="it-IT" sz="1600" dirty="0" err="1" smtClean="0"/>
              <a:t>systems</a:t>
            </a:r>
            <a:r>
              <a:rPr lang="it-IT" sz="1600" dirty="0" smtClean="0"/>
              <a:t> in the target are </a:t>
            </a:r>
            <a:r>
              <a:rPr lang="it-IT" sz="1600" dirty="0" err="1" smtClean="0"/>
              <a:t>separated</a:t>
            </a:r>
            <a:r>
              <a:rPr lang="it-IT" sz="1600" dirty="0" smtClean="0"/>
              <a:t>, so </a:t>
            </a:r>
            <a:r>
              <a:rPr lang="it-IT" sz="1600" dirty="0" err="1" smtClean="0"/>
              <a:t>to</a:t>
            </a:r>
            <a:r>
              <a:rPr lang="it-IT" sz="1600" dirty="0" smtClean="0"/>
              <a:t> </a:t>
            </a:r>
            <a:r>
              <a:rPr lang="it-IT" sz="1600" dirty="0" err="1" smtClean="0"/>
              <a:t>optimize</a:t>
            </a:r>
            <a:r>
              <a:rPr lang="it-IT" sz="1600" dirty="0" smtClean="0"/>
              <a:t> </a:t>
            </a:r>
            <a:r>
              <a:rPr lang="it-IT" sz="1600" dirty="0" err="1" smtClean="0"/>
              <a:t>neutron</a:t>
            </a:r>
            <a:r>
              <a:rPr lang="it-IT" sz="1600" dirty="0" smtClean="0"/>
              <a:t> </a:t>
            </a:r>
            <a:r>
              <a:rPr lang="it-IT" sz="1600" dirty="0" err="1" smtClean="0"/>
              <a:t>spectrum</a:t>
            </a:r>
            <a:r>
              <a:rPr lang="it-IT" sz="1600" dirty="0" smtClean="0"/>
              <a:t> or </a:t>
            </a:r>
            <a:r>
              <a:rPr lang="it-IT" sz="1600" dirty="0" err="1" smtClean="0"/>
              <a:t>minimize</a:t>
            </a:r>
            <a:r>
              <a:rPr lang="it-IT" sz="1600" dirty="0" smtClean="0"/>
              <a:t> background</a:t>
            </a:r>
          </a:p>
        </p:txBody>
      </p:sp>
      <p:pic>
        <p:nvPicPr>
          <p:cNvPr id="24" name="Immagine 23" descr="le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9646" y="1700807"/>
            <a:ext cx="2976330" cy="2232248"/>
          </a:xfrm>
          <a:prstGeom prst="rect">
            <a:avLst/>
          </a:prstGeom>
        </p:spPr>
      </p:pic>
      <p:pic>
        <p:nvPicPr>
          <p:cNvPr id="29" name="Immagine 28" descr="Finished_vess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4005064"/>
            <a:ext cx="3072341" cy="230425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700808"/>
            <a:ext cx="3240360" cy="455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619672" y="6429396"/>
            <a:ext cx="6500858" cy="365125"/>
          </a:xfrm>
        </p:spPr>
        <p:txBody>
          <a:bodyPr/>
          <a:lstStyle/>
          <a:p>
            <a:pPr algn="r"/>
            <a:r>
              <a:rPr lang="it-IT" smtClean="0">
                <a:solidFill>
                  <a:schemeClr val="tx1"/>
                </a:solidFill>
              </a:rPr>
              <a:t>International School of Nuclear Physics – Erice, September 16-24, 2014 G. Tagliente – INFN Bari</a:t>
            </a:r>
            <a:endParaRPr lang="it-IT" dirty="0"/>
          </a:p>
        </p:txBody>
      </p:sp>
      <p:grpSp>
        <p:nvGrpSpPr>
          <p:cNvPr id="33" name="Gruppo 32"/>
          <p:cNvGrpSpPr/>
          <p:nvPr/>
        </p:nvGrpSpPr>
        <p:grpSpPr>
          <a:xfrm>
            <a:off x="2411760" y="1556413"/>
            <a:ext cx="5143536" cy="4536883"/>
            <a:chOff x="2411760" y="1556413"/>
            <a:chExt cx="5143536" cy="4536883"/>
          </a:xfrm>
        </p:grpSpPr>
        <p:grpSp>
          <p:nvGrpSpPr>
            <p:cNvPr id="17" name="Gruppo 26"/>
            <p:cNvGrpSpPr/>
            <p:nvPr/>
          </p:nvGrpSpPr>
          <p:grpSpPr>
            <a:xfrm>
              <a:off x="2411760" y="1556413"/>
              <a:ext cx="5143536" cy="4536883"/>
              <a:chOff x="500034" y="928670"/>
              <a:chExt cx="5143536" cy="4536883"/>
            </a:xfrm>
          </p:grpSpPr>
          <p:pic>
            <p:nvPicPr>
              <p:cNvPr id="18" name="Picture 18" descr="LeadTarget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00034" y="928670"/>
                <a:ext cx="4783203" cy="4536883"/>
              </a:xfrm>
              <a:prstGeom prst="rect">
                <a:avLst/>
              </a:prstGeom>
            </p:spPr>
          </p:pic>
          <p:sp>
            <p:nvSpPr>
              <p:cNvPr id="19" name="CasellaDiTesto 18"/>
              <p:cNvSpPr txBox="1"/>
              <p:nvPr/>
            </p:nvSpPr>
            <p:spPr>
              <a:xfrm>
                <a:off x="644050" y="1505113"/>
                <a:ext cx="100811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Vessel</a:t>
                </a:r>
              </a:p>
              <a:p>
                <a:endParaRPr lang="it-IT" sz="1400" dirty="0"/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4071934" y="1465025"/>
                <a:ext cx="114300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smtClean="0"/>
                  <a:t>Moderator (4 cm)</a:t>
                </a:r>
                <a:endParaRPr lang="it-IT" sz="1400" dirty="0"/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4143372" y="2214554"/>
                <a:ext cx="150019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 smtClean="0"/>
                  <a:t>Cooling</a:t>
                </a:r>
                <a:r>
                  <a:rPr lang="it-IT" sz="1400" dirty="0" smtClean="0"/>
                  <a:t> water</a:t>
                </a:r>
              </a:p>
              <a:p>
                <a:r>
                  <a:rPr lang="it-IT" sz="1400" dirty="0" smtClean="0"/>
                  <a:t> (1 cm)</a:t>
                </a:r>
                <a:endParaRPr lang="it-IT" sz="1400" dirty="0"/>
              </a:p>
            </p:txBody>
          </p:sp>
          <p:sp>
            <p:nvSpPr>
              <p:cNvPr id="27" name="CasellaDiTesto 26"/>
              <p:cNvSpPr txBox="1"/>
              <p:nvPr/>
            </p:nvSpPr>
            <p:spPr>
              <a:xfrm>
                <a:off x="612130" y="3574181"/>
                <a:ext cx="99899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 smtClean="0"/>
                  <a:t>Retention</a:t>
                </a:r>
                <a:r>
                  <a:rPr lang="it-IT" sz="1400" dirty="0" smtClean="0"/>
                  <a:t> vessel</a:t>
                </a:r>
                <a:endParaRPr lang="it-IT" sz="1400" dirty="0"/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2143108" y="2536595"/>
                <a:ext cx="1021433" cy="830997"/>
              </a:xfrm>
              <a:prstGeom prst="rect">
                <a:avLst/>
              </a:prstGeom>
              <a:solidFill>
                <a:srgbClr val="A3A6B3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 smtClean="0"/>
                  <a:t>Pb</a:t>
                </a:r>
                <a:endParaRPr lang="it-IT" sz="1600" b="1" dirty="0" smtClean="0"/>
              </a:p>
              <a:p>
                <a:r>
                  <a:rPr lang="it-IT" sz="1600" b="1" dirty="0" smtClean="0"/>
                  <a:t>Ø = 60 cm</a:t>
                </a:r>
              </a:p>
              <a:p>
                <a:r>
                  <a:rPr lang="it-IT" sz="1600" b="1" dirty="0" smtClean="0"/>
                  <a:t>L = 40 cm</a:t>
                </a:r>
                <a:endParaRPr lang="it-IT" sz="1600" b="1" dirty="0"/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906045" y="3108099"/>
                <a:ext cx="80432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 err="1" smtClean="0">
                    <a:solidFill>
                      <a:srgbClr val="FF0000"/>
                    </a:solidFill>
                  </a:rPr>
                  <a:t>protons</a:t>
                </a:r>
                <a:r>
                  <a:rPr lang="it-IT" sz="1400" b="1" dirty="0" smtClean="0">
                    <a:solidFill>
                      <a:srgbClr val="FF0000"/>
                    </a:solidFill>
                  </a:rPr>
                  <a:t> </a:t>
                </a:r>
                <a:endParaRPr lang="it-IT" sz="1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5" name="Rettangolo 24"/>
            <p:cNvSpPr/>
            <p:nvPr/>
          </p:nvSpPr>
          <p:spPr>
            <a:xfrm>
              <a:off x="6084168" y="3789040"/>
              <a:ext cx="100811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>
            <a:xfrm rot="19301257">
              <a:off x="5632851" y="4083630"/>
              <a:ext cx="100811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1140126" y="-2738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new spallation Target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37785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1835696" y="1124744"/>
            <a:ext cx="5976664" cy="51768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F7D68"/>
              </a:buClr>
            </a:pPr>
            <a:r>
              <a:rPr lang="en-US" i="1" dirty="0" smtClean="0">
                <a:latin typeface="Calibri" pitchFamily="34" charset="0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~</a:t>
            </a:r>
            <a:r>
              <a:rPr lang="en-US" i="1" dirty="0" smtClean="0">
                <a:latin typeface="Calibri" pitchFamily="34" charset="0"/>
              </a:rPr>
              <a:t>100 Researchers from 30 Institutes)</a:t>
            </a:r>
          </a:p>
          <a:p>
            <a:pPr>
              <a:spcBef>
                <a:spcPts val="1200"/>
              </a:spcBef>
              <a:buClr>
                <a:srgbClr val="0F7D68"/>
              </a:buClr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CERN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Technische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Universitat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Wien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 			Austria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IRMM EC-Joint Research Center,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Geel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Belgium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Charles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(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Prague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)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Czech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 Republic</a:t>
            </a:r>
            <a:endParaRPr lang="it-IT" sz="14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IN2P3-Orsay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CEA-Saclay		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France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KIT –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Karlsruhe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,</a:t>
            </a:r>
            <a:r>
              <a:rPr lang="it-IT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Goethe University, Frankfurt	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Germany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Univ. of Athens,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Ioannina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Demokritos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Greece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INFN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Bari,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Bologna, LNL, LNS, Trieste, ENEA – Bologna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Italy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Tokio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Japan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of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Lodz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Poland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ITN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Lisbon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Portugal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IFIN – Bucarest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Rumania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CIEMAT, Univ. of Valencia, Santiago de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Compostela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</a:p>
          <a:p>
            <a:pPr eaLnBrk="0" hangingPunct="0"/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University of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Cataluna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Sevilla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Spain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University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of Basel, PSI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Switzerland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Manchester,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of York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UK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120680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0126" y="116632"/>
            <a:ext cx="7104282" cy="9836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smtClean="0"/>
              <a:t>The </a:t>
            </a:r>
            <a:r>
              <a:rPr lang="en-US" sz="3200" dirty="0" err="1" smtClean="0"/>
              <a:t>n_TOF</a:t>
            </a:r>
            <a:r>
              <a:rPr lang="en-US" sz="3200" dirty="0"/>
              <a:t> </a:t>
            </a:r>
            <a:r>
              <a:rPr lang="en-US" sz="3200" dirty="0" smtClean="0"/>
              <a:t>Collaboration</a:t>
            </a:r>
            <a:endParaRPr lang="it-IT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53137742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6288030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51845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80112" y="227687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Moderator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2009 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  </a:t>
            </a:r>
          </a:p>
          <a:p>
            <a:r>
              <a:rPr lang="en-US" dirty="0" smtClean="0"/>
              <a:t>2010 H</a:t>
            </a:r>
            <a:r>
              <a:rPr lang="en-US" baseline="-25000" dirty="0" smtClean="0"/>
              <a:t>2</a:t>
            </a:r>
            <a:r>
              <a:rPr lang="en-US" dirty="0" smtClean="0"/>
              <a:t>0 + H</a:t>
            </a:r>
            <a:r>
              <a:rPr lang="en-US" baseline="-25000" dirty="0" smtClean="0"/>
              <a:t>3</a:t>
            </a:r>
            <a:r>
              <a:rPr lang="en-US" dirty="0" smtClean="0"/>
              <a:t>BO</a:t>
            </a:r>
            <a:r>
              <a:rPr lang="en-US" baseline="-25000" dirty="0" smtClean="0"/>
              <a:t>3</a:t>
            </a:r>
            <a:r>
              <a:rPr lang="en-US" dirty="0" smtClean="0"/>
              <a:t> (borated water)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5157192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borated water as moderator reduces the background of a factor 10!!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In the energy region  1-100 </a:t>
            </a:r>
            <a:r>
              <a:rPr lang="en-US" sz="2000" b="1" dirty="0" err="1" smtClean="0">
                <a:solidFill>
                  <a:srgbClr val="FF0000"/>
                </a:solidFill>
              </a:rPr>
              <a:t>keV</a:t>
            </a:r>
            <a:r>
              <a:rPr lang="en-US" sz="2000" b="1" dirty="0" smtClean="0">
                <a:solidFill>
                  <a:srgbClr val="FF0000"/>
                </a:solidFill>
              </a:rPr>
              <a:t> 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40126" y="-2738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new spallation Target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6155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_TOF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98" y="1143000"/>
            <a:ext cx="8184302" cy="3178671"/>
          </a:xfrm>
          <a:prstGeom prst="rect">
            <a:avLst/>
          </a:prstGeom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1691680" y="6453336"/>
            <a:ext cx="6336704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Since 2010 the </a:t>
            </a:r>
            <a:r>
              <a:rPr lang="en-US" sz="1900" dirty="0" err="1"/>
              <a:t>n_TOF</a:t>
            </a:r>
            <a:r>
              <a:rPr lang="en-US" sz="1900" dirty="0"/>
              <a:t> experimental area was transformed in work sector type A.</a:t>
            </a:r>
          </a:p>
          <a:p>
            <a:r>
              <a:rPr lang="en-US" sz="1900" dirty="0"/>
              <a:t>It </a:t>
            </a:r>
            <a:r>
              <a:rPr lang="en-US" sz="1900" dirty="0" smtClean="0"/>
              <a:t>allows to </a:t>
            </a:r>
            <a:r>
              <a:rPr lang="en-US" sz="1900" dirty="0"/>
              <a:t>measure </a:t>
            </a:r>
            <a:r>
              <a:rPr lang="en-US" sz="1900" dirty="0" smtClean="0"/>
              <a:t>sample with very high activity.</a:t>
            </a:r>
            <a:endParaRPr lang="en-US" sz="19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0126" y="-2738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Work Sector of Type A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5414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6228184" y="1196752"/>
            <a:ext cx="2602523" cy="242322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000000"/>
                </a:solidFill>
                <a:sym typeface="Symbol" pitchFamily="18" charset="2"/>
              </a:rPr>
              <a:t>54,56,57</a:t>
            </a:r>
            <a:r>
              <a:rPr lang="it-IT" sz="2400" dirty="0" smtClean="0">
                <a:solidFill>
                  <a:srgbClr val="000000"/>
                </a:solidFill>
                <a:sym typeface="Symbol" pitchFamily="18" charset="2"/>
              </a:rPr>
              <a:t>Fe</a:t>
            </a:r>
            <a:endParaRPr lang="it-IT" sz="2400" dirty="0">
              <a:solidFill>
                <a:srgbClr val="00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58,60,62</a:t>
            </a:r>
            <a:r>
              <a:rPr lang="it-IT" sz="2400" dirty="0" smtClean="0">
                <a:sym typeface="Symbol" pitchFamily="18" charset="2"/>
              </a:rPr>
              <a:t>Ni,</a:t>
            </a: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</a:rPr>
              <a:t>63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</a:rPr>
              <a:t>Ni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25</a:t>
            </a:r>
            <a:r>
              <a:rPr lang="it-IT" sz="2400" dirty="0" smtClean="0">
                <a:sym typeface="Symbol" pitchFamily="18" charset="2"/>
              </a:rPr>
              <a:t>Mg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</a:rPr>
              <a:t>93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</a:rPr>
              <a:t>Zr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endParaRPr lang="it-IT" sz="1600" dirty="0">
              <a:solidFill>
                <a:srgbClr val="EC1A60"/>
              </a:solidFill>
              <a:sym typeface="Symbol" pitchFamily="18" charset="2"/>
            </a:endParaRPr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323528" y="1844824"/>
            <a:ext cx="5518638" cy="65094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/>
              <a:t>ross sections relevant </a:t>
            </a:r>
            <a:r>
              <a:rPr lang="en-US" dirty="0" smtClean="0"/>
              <a:t>in Nuclear </a:t>
            </a:r>
            <a:r>
              <a:rPr lang="en-US" dirty="0"/>
              <a:t>Astrophysics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dirty="0" err="1"/>
              <a:t>s-process</a:t>
            </a:r>
            <a:r>
              <a:rPr lang="it-IT" dirty="0"/>
              <a:t>: </a:t>
            </a:r>
            <a:r>
              <a:rPr lang="it-IT" dirty="0" err="1" smtClean="0"/>
              <a:t>seeds</a:t>
            </a:r>
            <a:r>
              <a:rPr lang="it-IT" dirty="0" smtClean="0"/>
              <a:t> </a:t>
            </a:r>
            <a:r>
              <a:rPr lang="it-IT" dirty="0" err="1" smtClean="0"/>
              <a:t>isotopes</a:t>
            </a:r>
            <a:endParaRPr lang="it-IT" dirty="0"/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2051720" y="4572001"/>
            <a:ext cx="5665477" cy="9122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80462" tIns="40231" rIns="80462" bIns="40231">
            <a:spAutoFit/>
          </a:bodyPr>
          <a:lstStyle/>
          <a:p>
            <a:pPr algn="just" defTabSz="804863" eaLnBrk="0" hangingPunct="0">
              <a:spcBef>
                <a:spcPct val="30000"/>
              </a:spcBef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In the period 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2009-2012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measured long-needed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capture and fission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 cross-sections for </a:t>
            </a:r>
            <a:r>
              <a:rPr lang="en-US" b="1" dirty="0" smtClean="0">
                <a:solidFill>
                  <a:srgbClr val="003399"/>
                </a:solidFill>
                <a:latin typeface="Times New Roman" pitchFamily="18" charset="0"/>
              </a:rPr>
              <a:t>22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isotopes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14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of which radioactive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6624736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activity @ </a:t>
            </a:r>
            <a:r>
              <a:rPr lang="en-GB" sz="3200" b="1" dirty="0" err="1" smtClean="0"/>
              <a:t>n_TOF</a:t>
            </a:r>
            <a:r>
              <a:rPr lang="en-GB" sz="3200" b="1" dirty="0" smtClean="0"/>
              <a:t>: </a:t>
            </a:r>
            <a:r>
              <a:rPr lang="en-GB" sz="3200" b="1" dirty="0" err="1" smtClean="0"/>
              <a:t>Ph</a:t>
            </a:r>
            <a:r>
              <a:rPr lang="en-GB" sz="3200" b="1" dirty="0" smtClean="0"/>
              <a:t> II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90726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6408712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0126" y="2852936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Experimental results</a:t>
            </a:r>
            <a:r>
              <a:rPr lang="en-GB" sz="3200" b="1" dirty="0" smtClean="0"/>
              <a:t>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3607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65527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>
            <a:off x="899592" y="6021288"/>
            <a:ext cx="720080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763688" y="602128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691680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0800000">
            <a:off x="1835696" y="5445224"/>
            <a:ext cx="720080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248376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3923928" y="5299620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320384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464400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99593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71601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43609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615617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436096" y="5299620"/>
            <a:ext cx="576064" cy="1588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rot="10800000">
            <a:off x="4716017" y="4581128"/>
            <a:ext cx="648075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rot="16200000" flipV="1">
            <a:off x="3923928" y="3789040"/>
            <a:ext cx="648072" cy="648072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rot="10800000">
            <a:off x="6084168" y="2996952"/>
            <a:ext cx="720080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6228184" y="5301208"/>
            <a:ext cx="576064" cy="1588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rot="10800000">
            <a:off x="5364088" y="3789042"/>
            <a:ext cx="648072" cy="648071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0800000">
            <a:off x="6156176" y="4581128"/>
            <a:ext cx="648072" cy="576064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03648" y="188641"/>
            <a:ext cx="6267327" cy="2882251"/>
            <a:chOff x="144" y="2396"/>
            <a:chExt cx="2382" cy="1493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144" y="2396"/>
              <a:ext cx="2382" cy="1493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" y="2521"/>
              <a:ext cx="2195" cy="13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51" name="Connettore 1 50"/>
          <p:cNvCxnSpPr/>
          <p:nvPr/>
        </p:nvCxnSpPr>
        <p:spPr>
          <a:xfrm>
            <a:off x="363589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3707904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37799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>
            <a:off x="399593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40847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413995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3851920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>
            <a:off x="435597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2371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6768752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6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00827"/>
              </p:ext>
            </p:extLst>
          </p:nvPr>
        </p:nvGraphicFramePr>
        <p:xfrm>
          <a:off x="1271499" y="1268760"/>
          <a:ext cx="6684877" cy="3288975"/>
        </p:xfrm>
        <a:graphic>
          <a:graphicData uri="http://schemas.openxmlformats.org/drawingml/2006/table">
            <a:tbl>
              <a:tblPr/>
              <a:tblGrid>
                <a:gridCol w="1135755"/>
                <a:gridCol w="1858734"/>
                <a:gridCol w="1858734"/>
                <a:gridCol w="1831654"/>
              </a:tblGrid>
              <a:tr h="146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Nucleus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Normalized to N(Si)=10</a:t>
                      </a: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atoms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Old 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_TOF 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5.546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0.789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0.844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1.21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1.066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1.024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1.848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1.052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0.981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1.873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1.217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1.152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0.302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0.842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0.321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5302949"/>
            <a:ext cx="80836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 smtClean="0"/>
              <a:t>The s-abundances, N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, are calculated using the TP stellar model for low mass AGB star (1.5 - 3 M</a:t>
            </a:r>
            <a:r>
              <a:rPr lang="en-US" sz="1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 smtClean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1892" y="4724400"/>
            <a:ext cx="618570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Solar abundances, N</a:t>
            </a:r>
            <a:r>
              <a:rPr lang="en-US" sz="1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 smtClean="0"/>
              <a:t>, from  </a:t>
            </a:r>
            <a:r>
              <a:rPr lang="en-US" sz="1800" dirty="0" err="1" smtClean="0"/>
              <a:t>Lodders</a:t>
            </a:r>
            <a:r>
              <a:rPr lang="en-US" sz="1800" dirty="0" smtClean="0"/>
              <a:t> 2009, accuracy 10%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264696" cy="365125"/>
          </a:xfrm>
        </p:spPr>
        <p:txBody>
          <a:bodyPr/>
          <a:lstStyle/>
          <a:p>
            <a:r>
              <a:rPr lang="en-US" dirty="0" smtClean="0"/>
              <a:t>International School of Nuclear Physics – </a:t>
            </a:r>
            <a:r>
              <a:rPr lang="en-US" dirty="0" err="1" smtClean="0"/>
              <a:t>Erice</a:t>
            </a:r>
            <a:r>
              <a:rPr lang="en-US" dirty="0" smtClean="0"/>
              <a:t>, September 16-24, 2014 G. Tagliente – INFN Bari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5157" y="990600"/>
            <a:ext cx="3000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Courtesy </a:t>
            </a:r>
            <a:r>
              <a:rPr lang="en-US" sz="1400" dirty="0" smtClean="0"/>
              <a:t>of R. </a:t>
            </a:r>
            <a:r>
              <a:rPr lang="en-US" sz="1400" dirty="0" err="1" smtClean="0"/>
              <a:t>Gallino</a:t>
            </a:r>
            <a:r>
              <a:rPr lang="en-US" sz="1400" dirty="0" smtClean="0"/>
              <a:t> and S. </a:t>
            </a:r>
            <a:r>
              <a:rPr lang="en-US" sz="1400" dirty="0" err="1" smtClean="0"/>
              <a:t>Bisterzio</a:t>
            </a:r>
            <a:endParaRPr lang="en-US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0126" y="4462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dirty="0" err="1" smtClean="0"/>
              <a:t>Zr</a:t>
            </a:r>
            <a:r>
              <a:rPr lang="en-GB" sz="3200" b="1" dirty="0" smtClean="0"/>
              <a:t> isotopes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84777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6264696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72350" r="35750"/>
          <a:stretch>
            <a:fillRect/>
          </a:stretch>
        </p:blipFill>
        <p:spPr bwMode="auto">
          <a:xfrm>
            <a:off x="4285496" y="1003300"/>
            <a:ext cx="3639304" cy="22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72350" r="35750"/>
          <a:stretch>
            <a:fillRect/>
          </a:stretch>
        </p:blipFill>
        <p:spPr bwMode="auto">
          <a:xfrm>
            <a:off x="551696" y="1003300"/>
            <a:ext cx="3639304" cy="22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33400" y="4033837"/>
          <a:ext cx="35385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Equation" r:id="rId5" imgW="1803240" imgH="419040" progId="Equation.3">
                  <p:embed/>
                </p:oleObj>
              </mc:Choice>
              <mc:Fallback>
                <p:oleObj name="Equation" r:id="rId5" imgW="1803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3837"/>
                        <a:ext cx="3538538" cy="779463"/>
                      </a:xfrm>
                      <a:prstGeom prst="rect">
                        <a:avLst/>
                      </a:prstGeom>
                      <a:solidFill>
                        <a:srgbClr val="0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ED181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33400" y="5003800"/>
          <a:ext cx="35147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Formel" r:id="rId7" imgW="1333440" imgH="419040" progId="Equation.3">
                  <p:embed/>
                </p:oleObj>
              </mc:Choice>
              <mc:Fallback>
                <p:oleObj name="Formel" r:id="rId7" imgW="1333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03800"/>
                        <a:ext cx="3514725" cy="1104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ED181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289300"/>
            <a:ext cx="4953000" cy="3035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186,187</a:t>
            </a:r>
            <a:r>
              <a:rPr lang="en-GB" sz="3200" b="1" dirty="0" smtClean="0"/>
              <a:t>Os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13828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040188" y="60594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2400">
              <a:latin typeface="SimSun" pitchFamily="2" charset="-122"/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80988" y="1692374"/>
            <a:ext cx="8510587" cy="375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FontTx/>
              <a:buChar char="•"/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Cosmological way</a:t>
            </a:r>
            <a:r>
              <a:rPr lang="en-US" sz="2400">
                <a:latin typeface="Arial" pitchFamily="34" charset="0"/>
                <a:cs typeface="Arial" pitchFamily="34" charset="0"/>
              </a:rPr>
              <a:t> </a:t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endParaRPr lang="en-US" sz="240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 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Astronomical way</a:t>
            </a:r>
            <a:r>
              <a:rPr lang="en-US" sz="2400">
                <a:latin typeface="Arial" pitchFamily="34" charset="0"/>
                <a:cs typeface="Arial" pitchFamily="34" charset="0"/>
              </a:rPr>
              <a:t/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endParaRPr lang="en-US" sz="240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 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Nuclear way: Re/Os clock                 Th/U clock</a:t>
            </a:r>
            <a:r>
              <a:rPr lang="en-US" sz="240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617663" y="2286000"/>
            <a:ext cx="4783137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13.7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0.2 Gyr</a:t>
            </a:r>
            <a:r>
              <a:rPr lang="en-US" sz="2400"/>
              <a:t> 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547813" y="3573463"/>
            <a:ext cx="4783137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14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2 Gyr</a:t>
            </a:r>
            <a:r>
              <a:rPr lang="en-US" sz="2400"/>
              <a:t> 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619250" y="5157788"/>
            <a:ext cx="2592388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14.9 </a:t>
            </a:r>
            <a:r>
              <a:rPr lang="en-US" sz="2400" b="1">
                <a:sym typeface="Symbol" pitchFamily="18" charset="2"/>
              </a:rPr>
              <a:t> 2</a:t>
            </a:r>
            <a:r>
              <a:rPr lang="en-US" sz="2400" b="1"/>
              <a:t> Gyr(*)</a:t>
            </a:r>
            <a:r>
              <a:rPr lang="en-US" sz="2400"/>
              <a:t> 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9850" y="5949280"/>
            <a:ext cx="3866864" cy="31803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dirty="0"/>
              <a:t>(*) 0.4 </a:t>
            </a:r>
            <a:r>
              <a:rPr lang="en-US" sz="1600" dirty="0" err="1"/>
              <a:t>Gyr</a:t>
            </a:r>
            <a:r>
              <a:rPr lang="en-US" sz="1600" dirty="0"/>
              <a:t> uncertainty due to </a:t>
            </a:r>
            <a:r>
              <a:rPr lang="en-US" sz="1600" dirty="0" smtClean="0"/>
              <a:t>cross-</a:t>
            </a:r>
            <a:r>
              <a:rPr lang="en-US" sz="1600" dirty="0"/>
              <a:t>sections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364163" y="5153025"/>
            <a:ext cx="2532062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14.5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2.5 Gyr</a:t>
            </a:r>
            <a:r>
              <a:rPr lang="en-US" sz="2400"/>
              <a:t> 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116632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186,187</a:t>
            </a:r>
            <a:r>
              <a:rPr lang="en-GB" sz="3200" b="1" dirty="0" smtClean="0"/>
              <a:t>Os</a:t>
            </a:r>
            <a:endParaRPr lang="en-GB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75656" y="6376243"/>
            <a:ext cx="6696744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2057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2089150" y="1476375"/>
            <a:ext cx="611188" cy="17938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135"/>
          <p:cNvSpPr>
            <a:spLocks noChangeShapeType="1"/>
          </p:cNvSpPr>
          <p:nvPr/>
        </p:nvSpPr>
        <p:spPr bwMode="auto">
          <a:xfrm flipH="1" flipV="1">
            <a:off x="5678488" y="3038475"/>
            <a:ext cx="571500" cy="357188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4" name="Line 135"/>
          <p:cNvSpPr>
            <a:spLocks noChangeShapeType="1"/>
          </p:cNvSpPr>
          <p:nvPr/>
        </p:nvSpPr>
        <p:spPr bwMode="auto">
          <a:xfrm flipH="1" flipV="1">
            <a:off x="5678488" y="2252663"/>
            <a:ext cx="571500" cy="357187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3" name="Line 135"/>
          <p:cNvSpPr>
            <a:spLocks noChangeShapeType="1"/>
          </p:cNvSpPr>
          <p:nvPr/>
        </p:nvSpPr>
        <p:spPr bwMode="auto">
          <a:xfrm flipH="1" flipV="1">
            <a:off x="3678238" y="3038475"/>
            <a:ext cx="571500" cy="357188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22"/>
          <p:cNvSpPr>
            <a:spLocks noChangeShapeType="1"/>
          </p:cNvSpPr>
          <p:nvPr/>
        </p:nvSpPr>
        <p:spPr bwMode="auto">
          <a:xfrm rot="300000" flipV="1">
            <a:off x="5607050" y="2824163"/>
            <a:ext cx="500063" cy="46037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Line 119"/>
          <p:cNvSpPr>
            <a:spLocks noChangeShapeType="1"/>
          </p:cNvSpPr>
          <p:nvPr/>
        </p:nvSpPr>
        <p:spPr bwMode="auto">
          <a:xfrm rot="-240000">
            <a:off x="2392363" y="3494088"/>
            <a:ext cx="719137" cy="44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0"/>
          <p:cNvSpPr>
            <a:spLocks noChangeShapeType="1"/>
          </p:cNvSpPr>
          <p:nvPr/>
        </p:nvSpPr>
        <p:spPr bwMode="auto">
          <a:xfrm>
            <a:off x="3678238" y="3538538"/>
            <a:ext cx="36036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21"/>
          <p:cNvSpPr>
            <a:spLocks noChangeShapeType="1"/>
          </p:cNvSpPr>
          <p:nvPr/>
        </p:nvSpPr>
        <p:spPr bwMode="auto">
          <a:xfrm>
            <a:off x="4606925" y="3538538"/>
            <a:ext cx="433388" cy="0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Line 122"/>
          <p:cNvSpPr>
            <a:spLocks noChangeShapeType="1"/>
          </p:cNvSpPr>
          <p:nvPr/>
        </p:nvSpPr>
        <p:spPr bwMode="auto">
          <a:xfrm>
            <a:off x="5530850" y="3538538"/>
            <a:ext cx="576263" cy="0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3563" name="Line 135"/>
          <p:cNvSpPr>
            <a:spLocks noChangeShapeType="1"/>
          </p:cNvSpPr>
          <p:nvPr/>
        </p:nvSpPr>
        <p:spPr bwMode="auto">
          <a:xfrm flipH="1" flipV="1">
            <a:off x="3678238" y="2252663"/>
            <a:ext cx="571500" cy="357187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8" name="Text Box 142"/>
          <p:cNvSpPr txBox="1">
            <a:spLocks noChangeArrowheads="1"/>
          </p:cNvSpPr>
          <p:nvPr/>
        </p:nvSpPr>
        <p:spPr bwMode="auto">
          <a:xfrm>
            <a:off x="2168525" y="3090863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latin typeface="Calibri" charset="0"/>
                <a:cs typeface="Arial" charset="0"/>
              </a:rPr>
              <a:t>s-Process</a:t>
            </a:r>
          </a:p>
        </p:txBody>
      </p:sp>
      <p:sp>
        <p:nvSpPr>
          <p:cNvPr id="97319" name="Rectangle 103"/>
          <p:cNvSpPr>
            <a:spLocks noChangeArrowheads="1"/>
          </p:cNvSpPr>
          <p:nvPr/>
        </p:nvSpPr>
        <p:spPr bwMode="auto">
          <a:xfrm>
            <a:off x="3106738" y="3324225"/>
            <a:ext cx="552450" cy="500063"/>
          </a:xfrm>
          <a:prstGeom prst="rect">
            <a:avLst/>
          </a:prstGeom>
          <a:solidFill>
            <a:srgbClr val="4F81BD">
              <a:alpha val="50195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150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sp>
        <p:nvSpPr>
          <p:cNvPr id="97320" name="Rectangle 105"/>
          <p:cNvSpPr>
            <a:spLocks noChangeArrowheads="1"/>
          </p:cNvSpPr>
          <p:nvPr/>
        </p:nvSpPr>
        <p:spPr bwMode="auto">
          <a:xfrm>
            <a:off x="5081588" y="3322638"/>
            <a:ext cx="552450" cy="500062"/>
          </a:xfrm>
          <a:prstGeom prst="rect">
            <a:avLst/>
          </a:prstGeom>
          <a:solidFill>
            <a:srgbClr val="4F81BD">
              <a:alpha val="7097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</a:t>
            </a:r>
          </a:p>
        </p:txBody>
      </p:sp>
      <p:sp>
        <p:nvSpPr>
          <p:cNvPr id="97321" name="Rectangle 107"/>
          <p:cNvSpPr>
            <a:spLocks noChangeArrowheads="1"/>
          </p:cNvSpPr>
          <p:nvPr/>
        </p:nvSpPr>
        <p:spPr bwMode="auto">
          <a:xfrm>
            <a:off x="3106738" y="2573338"/>
            <a:ext cx="552450" cy="500062"/>
          </a:xfrm>
          <a:prstGeom prst="rect">
            <a:avLst/>
          </a:prstGeom>
          <a:solidFill>
            <a:srgbClr val="800080">
              <a:alpha val="4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151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 </a:t>
            </a:r>
          </a:p>
        </p:txBody>
      </p:sp>
      <p:sp>
        <p:nvSpPr>
          <p:cNvPr id="97322" name="Rectangle 109"/>
          <p:cNvSpPr>
            <a:spLocks noChangeArrowheads="1"/>
          </p:cNvSpPr>
          <p:nvPr/>
        </p:nvSpPr>
        <p:spPr bwMode="auto">
          <a:xfrm>
            <a:off x="5081588" y="2573338"/>
            <a:ext cx="552450" cy="500062"/>
          </a:xfrm>
          <a:prstGeom prst="rect">
            <a:avLst/>
          </a:prstGeom>
          <a:solidFill>
            <a:srgbClr val="800080">
              <a:alpha val="4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153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 </a:t>
            </a:r>
          </a:p>
        </p:txBody>
      </p:sp>
      <p:sp>
        <p:nvSpPr>
          <p:cNvPr id="97323" name="Rectangle 112"/>
          <p:cNvSpPr>
            <a:spLocks noChangeArrowheads="1"/>
          </p:cNvSpPr>
          <p:nvPr/>
        </p:nvSpPr>
        <p:spPr bwMode="auto">
          <a:xfrm>
            <a:off x="3106738" y="1824038"/>
            <a:ext cx="552450" cy="500062"/>
          </a:xfrm>
          <a:prstGeom prst="rect">
            <a:avLst/>
          </a:prstGeom>
          <a:solidFill>
            <a:srgbClr val="FF66CC">
              <a:alpha val="49019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Gd </a:t>
            </a:r>
          </a:p>
        </p:txBody>
      </p:sp>
      <p:sp>
        <p:nvSpPr>
          <p:cNvPr id="97324" name="Rectangle 114"/>
          <p:cNvSpPr>
            <a:spLocks noChangeArrowheads="1"/>
          </p:cNvSpPr>
          <p:nvPr/>
        </p:nvSpPr>
        <p:spPr bwMode="auto">
          <a:xfrm>
            <a:off x="5081588" y="1824038"/>
            <a:ext cx="552450" cy="500062"/>
          </a:xfrm>
          <a:prstGeom prst="rect">
            <a:avLst/>
          </a:prstGeom>
          <a:solidFill>
            <a:srgbClr val="FF66CC">
              <a:alpha val="49019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154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Gd </a:t>
            </a:r>
          </a:p>
        </p:txBody>
      </p:sp>
      <p:sp>
        <p:nvSpPr>
          <p:cNvPr id="90" name="Line 120"/>
          <p:cNvSpPr>
            <a:spLocks noChangeShapeType="1"/>
          </p:cNvSpPr>
          <p:nvPr/>
        </p:nvSpPr>
        <p:spPr bwMode="auto">
          <a:xfrm>
            <a:off x="3678238" y="2824163"/>
            <a:ext cx="36036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CasellaDiTesto 98"/>
          <p:cNvSpPr txBox="1">
            <a:spLocks noChangeArrowheads="1"/>
          </p:cNvSpPr>
          <p:nvPr/>
        </p:nvSpPr>
        <p:spPr bwMode="auto">
          <a:xfrm>
            <a:off x="860425" y="4329113"/>
            <a:ext cx="4143375" cy="169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603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sz="1800">
                <a:latin typeface="Calibri" charset="0"/>
                <a:cs typeface="Arial" charset="0"/>
              </a:rPr>
              <a:t>The branching ratio for </a:t>
            </a:r>
            <a:r>
              <a:rPr lang="it-IT" sz="1800" b="1" baseline="30000">
                <a:solidFill>
                  <a:srgbClr val="FF0000"/>
                </a:solidFill>
                <a:latin typeface="Calibri" charset="0"/>
                <a:cs typeface="Arial" charset="0"/>
              </a:rPr>
              <a:t>151</a:t>
            </a:r>
            <a:r>
              <a:rPr lang="it-IT" sz="1800" b="1">
                <a:solidFill>
                  <a:srgbClr val="FF0000"/>
                </a:solidFill>
                <a:latin typeface="Calibri" charset="0"/>
                <a:cs typeface="Arial" charset="0"/>
              </a:rPr>
              <a:t>Sm</a:t>
            </a:r>
            <a:r>
              <a:rPr lang="it-IT" sz="1800">
                <a:latin typeface="Calibri" charset="0"/>
                <a:cs typeface="Arial" charset="0"/>
              </a:rPr>
              <a:t> depends on: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Termodynamical  condition</a:t>
            </a:r>
            <a:r>
              <a:rPr lang="it-IT" sz="1600" b="1">
                <a:latin typeface="Calibri" charset="0"/>
                <a:cs typeface="Arial" charset="0"/>
              </a:rPr>
              <a:t> </a:t>
            </a:r>
            <a:r>
              <a:rPr lang="it-IT" sz="1600">
                <a:latin typeface="Calibri" charset="0"/>
                <a:cs typeface="Arial" charset="0"/>
              </a:rPr>
              <a:t>of the stellar site (temperature, neutron density, etc…) </a:t>
            </a:r>
            <a:endParaRPr lang="it-IT" sz="1600" b="1">
              <a:latin typeface="Calibri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sz="1600">
                <a:latin typeface="Calibri" charset="0"/>
                <a:cs typeface="Arial" charset="0"/>
              </a:rPr>
              <a:t>Cross-section of </a:t>
            </a:r>
            <a:r>
              <a:rPr lang="it-IT" sz="1600" b="1" baseline="30000">
                <a:solidFill>
                  <a:srgbClr val="FF0000"/>
                </a:solidFill>
                <a:latin typeface="Calibri" charset="0"/>
                <a:cs typeface="Arial" charset="0"/>
              </a:rPr>
              <a:t>151</a:t>
            </a: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Sm(n,</a:t>
            </a:r>
            <a:r>
              <a:rPr lang="it-IT" sz="1600" b="1">
                <a:solidFill>
                  <a:srgbClr val="FF0000"/>
                </a:solidFill>
                <a:latin typeface="Symbol" charset="0"/>
                <a:cs typeface="Arial" charset="0"/>
              </a:rPr>
              <a:t>g</a:t>
            </a: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)</a:t>
            </a:r>
            <a:endParaRPr lang="it-IT" sz="1800" baseline="30000">
              <a:latin typeface="Calibri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it-IT" sz="1800" baseline="30000">
                <a:latin typeface="Calibri" charset="0"/>
                <a:cs typeface="Arial" charset="0"/>
              </a:rPr>
              <a:t>151</a:t>
            </a:r>
            <a:r>
              <a:rPr lang="it-IT" sz="1800">
                <a:latin typeface="Calibri" charset="0"/>
                <a:cs typeface="Arial" charset="0"/>
              </a:rPr>
              <a:t>Sm used as </a:t>
            </a:r>
            <a:r>
              <a:rPr lang="it-IT" sz="1800" b="1">
                <a:solidFill>
                  <a:srgbClr val="FF0000"/>
                </a:solidFill>
                <a:latin typeface="Calibri" charset="0"/>
                <a:cs typeface="Arial" charset="0"/>
              </a:rPr>
              <a:t>stellar thermometer</a:t>
            </a:r>
            <a:r>
              <a:rPr lang="it-IT" sz="1800">
                <a:latin typeface="Calibri" charset="0"/>
                <a:cs typeface="Arial" charset="0"/>
              </a:rPr>
              <a:t> !!</a:t>
            </a:r>
          </a:p>
        </p:txBody>
      </p:sp>
      <p:sp>
        <p:nvSpPr>
          <p:cNvPr id="92" name="Ovale 91"/>
          <p:cNvSpPr/>
          <p:nvPr/>
        </p:nvSpPr>
        <p:spPr>
          <a:xfrm>
            <a:off x="3857625" y="3148013"/>
            <a:ext cx="928688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97330" name="Rectangle 103"/>
          <p:cNvSpPr>
            <a:spLocks noChangeArrowheads="1"/>
          </p:cNvSpPr>
          <p:nvPr/>
        </p:nvSpPr>
        <p:spPr bwMode="auto">
          <a:xfrm>
            <a:off x="4054475" y="3362325"/>
            <a:ext cx="552450" cy="500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151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sp>
        <p:nvSpPr>
          <p:cNvPr id="97331" name="Rectangle 103"/>
          <p:cNvSpPr>
            <a:spLocks noChangeArrowheads="1"/>
          </p:cNvSpPr>
          <p:nvPr/>
        </p:nvSpPr>
        <p:spPr bwMode="auto">
          <a:xfrm>
            <a:off x="4035425" y="2576513"/>
            <a:ext cx="552450" cy="500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</a:t>
            </a:r>
          </a:p>
        </p:txBody>
      </p:sp>
      <p:sp>
        <p:nvSpPr>
          <p:cNvPr id="97332" name="Rectangle 103"/>
          <p:cNvSpPr>
            <a:spLocks noChangeArrowheads="1"/>
          </p:cNvSpPr>
          <p:nvPr/>
        </p:nvSpPr>
        <p:spPr bwMode="auto">
          <a:xfrm>
            <a:off x="6054725" y="2576513"/>
            <a:ext cx="552450" cy="500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154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</a:t>
            </a:r>
          </a:p>
        </p:txBody>
      </p:sp>
      <p:sp>
        <p:nvSpPr>
          <p:cNvPr id="97333" name="Rectangle 103"/>
          <p:cNvSpPr>
            <a:spLocks noChangeArrowheads="1"/>
          </p:cNvSpPr>
          <p:nvPr/>
        </p:nvSpPr>
        <p:spPr bwMode="auto">
          <a:xfrm>
            <a:off x="6107113" y="3290888"/>
            <a:ext cx="552450" cy="5000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153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grpSp>
        <p:nvGrpSpPr>
          <p:cNvPr id="2" name="Group 982"/>
          <p:cNvGrpSpPr>
            <a:grpSpLocks/>
          </p:cNvGrpSpPr>
          <p:nvPr/>
        </p:nvGrpSpPr>
        <p:grpSpPr bwMode="auto">
          <a:xfrm>
            <a:off x="6300788" y="4437063"/>
            <a:ext cx="1492250" cy="1485900"/>
            <a:chOff x="4032" y="48"/>
            <a:chExt cx="1722" cy="1824"/>
          </a:xfrm>
        </p:grpSpPr>
        <p:pic>
          <p:nvPicPr>
            <p:cNvPr id="97335" name="Picture 983" descr="redgiant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1" b="7201"/>
            <a:stretch>
              <a:fillRect/>
            </a:stretch>
          </p:blipFill>
          <p:spPr bwMode="auto">
            <a:xfrm>
              <a:off x="4032" y="48"/>
              <a:ext cx="172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7336" name="Object 984"/>
            <p:cNvGraphicFramePr>
              <a:graphicFrameLocks noChangeAspect="1"/>
            </p:cNvGraphicFramePr>
            <p:nvPr/>
          </p:nvGraphicFramePr>
          <p:xfrm>
            <a:off x="4992" y="48"/>
            <a:ext cx="676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5" name="Photo Editor Photo" r:id="rId8" imgW="819048" imgH="1104762" progId="">
                    <p:embed/>
                  </p:oleObj>
                </mc:Choice>
                <mc:Fallback>
                  <p:oleObj name="Photo Editor Photo" r:id="rId8" imgW="819048" imgH="110476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48"/>
                          <a:ext cx="676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itle 1"/>
          <p:cNvSpPr txBox="1">
            <a:spLocks/>
          </p:cNvSpPr>
          <p:nvPr/>
        </p:nvSpPr>
        <p:spPr>
          <a:xfrm>
            <a:off x="1140126" y="4462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151</a:t>
            </a:r>
            <a:r>
              <a:rPr lang="en-GB" sz="3200" b="1" dirty="0" smtClean="0"/>
              <a:t>Sm</a:t>
            </a:r>
            <a:endParaRPr lang="en-GB" sz="3200" b="1" dirty="0"/>
          </a:p>
        </p:txBody>
      </p:sp>
      <p:sp>
        <p:nvSpPr>
          <p:cNvPr id="40" name="Text Box 253"/>
          <p:cNvSpPr txBox="1">
            <a:spLocks noChangeArrowheads="1"/>
          </p:cNvSpPr>
          <p:nvPr/>
        </p:nvSpPr>
        <p:spPr bwMode="auto">
          <a:xfrm>
            <a:off x="6163941" y="1196752"/>
            <a:ext cx="2245739" cy="92333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Laboratory t</a:t>
            </a:r>
            <a:r>
              <a:rPr lang="de-DE" baseline="-25000" dirty="0"/>
              <a:t>1/2</a:t>
            </a:r>
            <a:r>
              <a:rPr lang="de-DE" dirty="0"/>
              <a:t> </a:t>
            </a:r>
            <a:r>
              <a:rPr lang="de-DE" dirty="0" smtClean="0"/>
              <a:t>= </a:t>
            </a:r>
            <a:r>
              <a:rPr lang="de-DE" dirty="0" smtClean="0"/>
              <a:t>93 </a:t>
            </a:r>
            <a:r>
              <a:rPr lang="de-DE" dirty="0"/>
              <a:t>yr</a:t>
            </a:r>
          </a:p>
          <a:p>
            <a:r>
              <a:rPr lang="de-DE" dirty="0"/>
              <a:t>reduced to  t</a:t>
            </a:r>
            <a:r>
              <a:rPr lang="de-DE" baseline="-25000" dirty="0"/>
              <a:t>1/2</a:t>
            </a:r>
            <a:r>
              <a:rPr lang="de-DE" dirty="0"/>
              <a:t> = 3 yr </a:t>
            </a:r>
          </a:p>
          <a:p>
            <a:r>
              <a:rPr lang="de-DE" dirty="0"/>
              <a:t>at </a:t>
            </a:r>
            <a:r>
              <a:rPr lang="de-DE" i="1" dirty="0"/>
              <a:t>s</a:t>
            </a:r>
            <a:r>
              <a:rPr lang="de-DE" dirty="0"/>
              <a:t>-process </a:t>
            </a:r>
            <a:r>
              <a:rPr lang="de-DE" dirty="0" smtClean="0"/>
              <a:t>site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47664" y="6376243"/>
            <a:ext cx="6120680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220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23" grpId="0" animBg="1"/>
      <p:bldP spid="24" grpId="0" animBg="1"/>
      <p:bldP spid="23563" grpId="0" animBg="1"/>
      <p:bldP spid="90" grpId="0" animBg="1"/>
      <p:bldP spid="225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6336704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5" name="Text Box 973"/>
          <p:cNvSpPr txBox="1">
            <a:spLocks noChangeArrowheads="1"/>
          </p:cNvSpPr>
          <p:nvPr/>
        </p:nvSpPr>
        <p:spPr bwMode="auto">
          <a:xfrm>
            <a:off x="785613" y="5027285"/>
            <a:ext cx="35226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>
              <a:latin typeface="Tahoma" pitchFamily="34" charset="0"/>
              <a:cs typeface="Arial" charset="0"/>
            </a:endParaRPr>
          </a:p>
        </p:txBody>
      </p:sp>
      <p:sp>
        <p:nvSpPr>
          <p:cNvPr id="6" name="Text Box 974"/>
          <p:cNvSpPr txBox="1">
            <a:spLocks noChangeArrowheads="1"/>
          </p:cNvSpPr>
          <p:nvPr/>
        </p:nvSpPr>
        <p:spPr bwMode="auto">
          <a:xfrm>
            <a:off x="4516238" y="3163341"/>
            <a:ext cx="44815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1200" dirty="0" smtClean="0">
                <a:latin typeface="Verdana" pitchFamily="34" charset="0"/>
                <a:cs typeface="Arial" charset="0"/>
              </a:rPr>
              <a:t>Measured </a:t>
            </a:r>
            <a:r>
              <a:rPr lang="en-US" sz="1200" dirty="0">
                <a:latin typeface="Verdana" pitchFamily="34" charset="0"/>
                <a:cs typeface="Arial" charset="0"/>
              </a:rPr>
              <a:t>for the first time at a time-of-flight facility </a:t>
            </a:r>
          </a:p>
          <a:p>
            <a:pPr algn="just" eaLnBrk="1" hangingPunct="1"/>
            <a:r>
              <a:rPr lang="en-US" sz="1200" dirty="0" smtClean="0">
                <a:latin typeface="Verdana" pitchFamily="34" charset="0"/>
                <a:cs typeface="Arial" charset="0"/>
              </a:rPr>
              <a:t>Resonance </a:t>
            </a:r>
            <a:r>
              <a:rPr lang="en-US" sz="1200" dirty="0">
                <a:latin typeface="Verdana" pitchFamily="34" charset="0"/>
                <a:cs typeface="Arial" charset="0"/>
              </a:rPr>
              <a:t>analysis with SAMMY </a:t>
            </a:r>
            <a:r>
              <a:rPr lang="en-US" sz="1200" dirty="0" smtClean="0">
                <a:latin typeface="Verdana" pitchFamily="34" charset="0"/>
                <a:cs typeface="Arial" charset="0"/>
              </a:rPr>
              <a:t>code</a:t>
            </a:r>
            <a:r>
              <a:rPr lang="en-US" sz="12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.</a:t>
            </a:r>
            <a:endParaRPr lang="en-US" sz="1200" dirty="0">
              <a:latin typeface="Verdana" pitchFamily="34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6400" t="6485" r="3200"/>
          <a:stretch>
            <a:fillRect/>
          </a:stretch>
        </p:blipFill>
        <p:spPr bwMode="auto">
          <a:xfrm>
            <a:off x="912613" y="4463722"/>
            <a:ext cx="32273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73351" y="5714672"/>
            <a:ext cx="42672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Maxwellian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averaged (n,</a:t>
            </a:r>
            <a:r>
              <a:rPr lang="el-GR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γ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) cross section of the </a:t>
            </a:r>
            <a:r>
              <a:rPr lang="en-US" sz="1200" b="1" baseline="300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151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Sm and previous calculation (symbol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)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12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NO PREVIOUS MEASUREMENTS!</a:t>
            </a:r>
            <a:endParaRPr lang="en-US" sz="1200" b="1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44351" y="3823959"/>
            <a:ext cx="5562600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Maxwellian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averaged cross-section experimentally determined for the first time</a:t>
            </a:r>
            <a:r>
              <a:rPr lang="it-IT" sz="20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10" name="Text Box 177"/>
          <p:cNvSpPr txBox="1">
            <a:spLocks noChangeArrowheads="1"/>
          </p:cNvSpPr>
          <p:nvPr/>
        </p:nvSpPr>
        <p:spPr bwMode="auto">
          <a:xfrm>
            <a:off x="5789413" y="4571672"/>
            <a:ext cx="25225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charset="0"/>
              </a:rPr>
              <a:t>s-process in AGB stars produces 77% of </a:t>
            </a:r>
            <a:r>
              <a:rPr lang="en-US" b="1" baseline="30000" dirty="0">
                <a:cs typeface="Arial" charset="0"/>
              </a:rPr>
              <a:t>152</a:t>
            </a:r>
            <a:r>
              <a:rPr lang="en-US" b="1" dirty="0">
                <a:cs typeface="Arial" charset="0"/>
              </a:rPr>
              <a:t>Gd,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charset="0"/>
              </a:rPr>
              <a:t>23% from p process</a:t>
            </a:r>
            <a:endParaRPr lang="it-IT" b="1" dirty="0">
              <a:cs typeface="Arial" charset="0"/>
            </a:endParaRPr>
          </a:p>
        </p:txBody>
      </p:sp>
      <p:sp>
        <p:nvSpPr>
          <p:cNvPr id="11" name="AutoShape 961"/>
          <p:cNvSpPr>
            <a:spLocks noChangeArrowheads="1"/>
          </p:cNvSpPr>
          <p:nvPr/>
        </p:nvSpPr>
        <p:spPr bwMode="auto">
          <a:xfrm>
            <a:off x="4584501" y="487647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18859"/>
            <a:ext cx="3886200" cy="27308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151</a:t>
            </a:r>
            <a:r>
              <a:rPr lang="en-GB" sz="3200" b="1" dirty="0" smtClean="0"/>
              <a:t>Sm</a:t>
            </a:r>
            <a:endParaRPr lang="en-GB" sz="3200" b="1" dirty="0"/>
          </a:p>
        </p:txBody>
      </p:sp>
      <p:pic>
        <p:nvPicPr>
          <p:cNvPr id="14" name="Picture 3" descr="RES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430" y="980728"/>
            <a:ext cx="3231938" cy="2209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7704" y="2996952"/>
            <a:ext cx="1047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background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2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3263" y="1905000"/>
            <a:ext cx="7772400" cy="4114800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it-IT" sz="2400" dirty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Neutron cross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sections relevant for Nuclear Astrophysics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Measurements of neutron cross sections relevant for Nuclear Waste Transmutation and related Nuclear Technologies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(ADS)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Neutrons as probes for fundamental Nuclear Physics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6552728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0126" y="548680"/>
            <a:ext cx="7104282" cy="9836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err="1" smtClean="0"/>
              <a:t>n_TOF</a:t>
            </a:r>
            <a:r>
              <a:rPr lang="en-US" sz="3200" dirty="0" smtClean="0"/>
              <a:t> Scientific Motivations</a:t>
            </a:r>
            <a:endParaRPr lang="it-IT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1497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68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79388" y="1008063"/>
            <a:ext cx="2160587" cy="252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095625" y="981075"/>
            <a:ext cx="5797550" cy="647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1600" baseline="30000" dirty="0" smtClean="0"/>
              <a:t>63</a:t>
            </a:r>
            <a:r>
              <a:rPr lang="en-GB" sz="1600" dirty="0" smtClean="0"/>
              <a:t>Ni (t</a:t>
            </a:r>
            <a:r>
              <a:rPr lang="en-GB" sz="1600" baseline="-25000" dirty="0" smtClean="0"/>
              <a:t>1/2</a:t>
            </a:r>
            <a:r>
              <a:rPr lang="en-GB" sz="1600" dirty="0" smtClean="0"/>
              <a:t>=100 y) represents the </a:t>
            </a:r>
            <a:r>
              <a:rPr lang="en-GB" sz="1600" b="1" dirty="0" smtClean="0">
                <a:solidFill>
                  <a:srgbClr val="FF0000"/>
                </a:solidFill>
              </a:rPr>
              <a:t>first branching point</a:t>
            </a:r>
            <a:r>
              <a:rPr lang="en-GB" sz="1600" dirty="0" smtClean="0"/>
              <a:t> in the s-process, and determines the </a:t>
            </a:r>
            <a:r>
              <a:rPr lang="en-GB" sz="1600" b="1" dirty="0" smtClean="0">
                <a:solidFill>
                  <a:srgbClr val="FF0000"/>
                </a:solidFill>
              </a:rPr>
              <a:t>abundance</a:t>
            </a:r>
            <a:r>
              <a:rPr lang="en-GB" sz="1600" dirty="0" smtClean="0"/>
              <a:t> of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63,65</a:t>
            </a:r>
            <a:r>
              <a:rPr lang="en-GB" sz="1600" b="1" dirty="0" smtClean="0">
                <a:solidFill>
                  <a:srgbClr val="FF0000"/>
                </a:solidFill>
              </a:rPr>
              <a:t>Cu</a:t>
            </a:r>
            <a:endParaRPr lang="en-GB" sz="1600" dirty="0"/>
          </a:p>
        </p:txBody>
      </p:sp>
      <p:pic>
        <p:nvPicPr>
          <p:cNvPr id="1096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908050"/>
            <a:ext cx="2924176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IMGP36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5"/>
          <a:stretch>
            <a:fillRect/>
          </a:stretch>
        </p:blipFill>
        <p:spPr bwMode="auto">
          <a:xfrm>
            <a:off x="179388" y="3141663"/>
            <a:ext cx="144145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>
            <a:spLocks/>
          </p:cNvSpPr>
          <p:nvPr/>
        </p:nvSpPr>
        <p:spPr bwMode="auto">
          <a:xfrm>
            <a:off x="228600" y="5486400"/>
            <a:ext cx="4572000" cy="685800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800" b="1" u="sng">
                <a:solidFill>
                  <a:srgbClr val="FF0000"/>
                </a:solidFill>
                <a:latin typeface="Calibri" charset="0"/>
              </a:rPr>
              <a:t>First</a:t>
            </a:r>
            <a:r>
              <a:rPr lang="en-GB" sz="1800" b="1">
                <a:solidFill>
                  <a:srgbClr val="FF0000"/>
                </a:solidFill>
                <a:latin typeface="Calibri" charset="0"/>
              </a:rPr>
              <a:t> high-resolution </a:t>
            </a:r>
            <a:r>
              <a:rPr lang="en-GB" sz="1800">
                <a:latin typeface="Calibri" charset="0"/>
              </a:rPr>
              <a:t>measurement of </a:t>
            </a:r>
            <a:r>
              <a:rPr lang="en-GB" sz="1800" baseline="30000">
                <a:latin typeface="Calibri" charset="0"/>
              </a:rPr>
              <a:t>63</a:t>
            </a:r>
            <a:r>
              <a:rPr lang="en-GB" sz="1800">
                <a:latin typeface="Calibri" charset="0"/>
              </a:rPr>
              <a:t>Ni(n,</a:t>
            </a:r>
            <a:r>
              <a:rPr lang="en-GB" sz="1800">
                <a:latin typeface="Symbol" charset="0"/>
              </a:rPr>
              <a:t>g</a:t>
            </a:r>
            <a:r>
              <a:rPr lang="en-GB" sz="1800">
                <a:latin typeface="Calibri" charset="0"/>
              </a:rPr>
              <a:t>) in the astrophysical energy range.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090863" y="1752600"/>
            <a:ext cx="5824537" cy="606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000000"/>
              </a:buClr>
              <a:buSzPct val="100000"/>
            </a:pPr>
            <a:r>
              <a:rPr lang="de-DE" sz="1600" b="1" baseline="3000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62</a:t>
            </a:r>
            <a:r>
              <a:rPr lang="de-DE" sz="1600" b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Ni sample </a:t>
            </a:r>
            <a:r>
              <a:rPr lang="de-DE" sz="16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(1g)</a:t>
            </a:r>
            <a:r>
              <a:rPr lang="de-DE" sz="1600" b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irradiated </a:t>
            </a:r>
            <a:r>
              <a:rPr lang="de-DE" sz="1600" b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in thermal reactor</a:t>
            </a:r>
            <a:r>
              <a:rPr lang="de-DE" sz="16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(1984 and 1992), leading to enrichment in </a:t>
            </a:r>
            <a:r>
              <a:rPr lang="de-DE" sz="1600" b="1" baseline="3000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63</a:t>
            </a:r>
            <a:r>
              <a:rPr lang="de-DE" sz="1600" b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Ni </a:t>
            </a:r>
            <a:r>
              <a:rPr lang="de-DE" sz="16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of</a:t>
            </a:r>
            <a:r>
              <a:rPr lang="de-DE" sz="1600" b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 ~13 % </a:t>
            </a:r>
            <a:r>
              <a:rPr lang="de-DE" sz="16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(131 mg)</a:t>
            </a:r>
          </a:p>
        </p:txBody>
      </p:sp>
      <p:grpSp>
        <p:nvGrpSpPr>
          <p:cNvPr id="3" name="Gruppo 24"/>
          <p:cNvGrpSpPr>
            <a:grpSpLocks/>
          </p:cNvGrpSpPr>
          <p:nvPr/>
        </p:nvGrpSpPr>
        <p:grpSpPr bwMode="auto">
          <a:xfrm>
            <a:off x="4419600" y="2574925"/>
            <a:ext cx="4608513" cy="2987675"/>
            <a:chOff x="4355977" y="2458063"/>
            <a:chExt cx="4608511" cy="2987161"/>
          </a:xfrm>
        </p:grpSpPr>
        <p:pic>
          <p:nvPicPr>
            <p:cNvPr id="10960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7" y="2458063"/>
              <a:ext cx="4608511" cy="2987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ttangolo 22"/>
            <p:cNvSpPr/>
            <p:nvPr/>
          </p:nvSpPr>
          <p:spPr>
            <a:xfrm>
              <a:off x="6876926" y="3069146"/>
              <a:ext cx="287338" cy="36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692275" y="3294063"/>
            <a:ext cx="2735263" cy="164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de-DE" sz="1600"/>
              <a:t>In 2011 ~</a:t>
            </a:r>
            <a:r>
              <a:rPr lang="de-DE" sz="1600" b="1">
                <a:solidFill>
                  <a:srgbClr val="FF0000"/>
                </a:solidFill>
              </a:rPr>
              <a:t>15.4 mg </a:t>
            </a:r>
            <a:r>
              <a:rPr lang="de-DE" sz="1600" b="1" baseline="30000">
                <a:solidFill>
                  <a:srgbClr val="FF0000"/>
                </a:solidFill>
              </a:rPr>
              <a:t>63</a:t>
            </a:r>
            <a:r>
              <a:rPr lang="de-DE" sz="1600" b="1">
                <a:solidFill>
                  <a:srgbClr val="FF0000"/>
                </a:solidFill>
              </a:rPr>
              <a:t>Cu </a:t>
            </a:r>
            <a:r>
              <a:rPr lang="de-DE" sz="1600"/>
              <a:t>in the sample (from </a:t>
            </a:r>
            <a:r>
              <a:rPr lang="de-DE" sz="1600" baseline="30000"/>
              <a:t>63</a:t>
            </a:r>
            <a:r>
              <a:rPr lang="de-DE" sz="1600"/>
              <a:t>Ni decay).  </a:t>
            </a:r>
            <a:endParaRPr lang="de-DE" sz="1600" b="1">
              <a:solidFill>
                <a:srgbClr val="FF0000"/>
              </a:solidFill>
              <a:sym typeface="Wingdings" charset="0"/>
            </a:endParaRPr>
          </a:p>
          <a:p>
            <a:pPr algn="just" eaLnBrk="0" hangingPunct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de-DE" sz="1600">
                <a:sym typeface="Wingdings" charset="0"/>
              </a:rPr>
              <a:t>After </a:t>
            </a:r>
            <a:r>
              <a:rPr lang="de-DE" sz="1600" b="1">
                <a:solidFill>
                  <a:srgbClr val="FF0000"/>
                </a:solidFill>
                <a:sym typeface="Wingdings" charset="0"/>
              </a:rPr>
              <a:t>chemical </a:t>
            </a:r>
            <a:r>
              <a:rPr lang="de-DE" sz="1600">
                <a:sym typeface="Wingdings" charset="0"/>
              </a:rPr>
              <a:t>separation at PSI, </a:t>
            </a:r>
            <a:r>
              <a:rPr lang="de-DE" sz="1600" b="1" baseline="30000">
                <a:solidFill>
                  <a:srgbClr val="FF0000"/>
                </a:solidFill>
                <a:sym typeface="Wingdings" charset="0"/>
              </a:rPr>
              <a:t>63</a:t>
            </a:r>
            <a:r>
              <a:rPr lang="de-DE" sz="1600" b="1">
                <a:solidFill>
                  <a:srgbClr val="FF0000"/>
                </a:solidFill>
                <a:sym typeface="Wingdings" charset="0"/>
              </a:rPr>
              <a:t>Cu</a:t>
            </a:r>
            <a:r>
              <a:rPr lang="de-DE" sz="1600">
                <a:sym typeface="Wingdings" charset="0"/>
              </a:rPr>
              <a:t> contamination &lt;</a:t>
            </a:r>
            <a:r>
              <a:rPr lang="de-DE" sz="1600" b="1">
                <a:solidFill>
                  <a:srgbClr val="FF0000"/>
                </a:solidFill>
                <a:sym typeface="Wingdings" charset="0"/>
              </a:rPr>
              <a:t>0.01 mg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605">
            <a:off x="4876800" y="5648325"/>
            <a:ext cx="4787900" cy="12858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63</a:t>
            </a:r>
            <a:r>
              <a:rPr lang="en-GB" sz="3200" b="1" dirty="0" smtClean="0"/>
              <a:t>Ni</a:t>
            </a:r>
            <a:endParaRPr lang="en-GB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6480720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564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75656" y="6356350"/>
            <a:ext cx="6264696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00439"/>
              </p:ext>
            </p:extLst>
          </p:nvPr>
        </p:nvGraphicFramePr>
        <p:xfrm>
          <a:off x="1511424" y="836712"/>
          <a:ext cx="6084912" cy="5516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597"/>
                <a:gridCol w="4107315"/>
              </a:tblGrid>
              <a:tr h="30876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Isotope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Reference</a:t>
                      </a:r>
                      <a:endParaRPr lang="en-US" sz="1600" b="1" dirty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24,25,26</a:t>
                      </a:r>
                      <a:r>
                        <a:rPr lang="en-GB" sz="1400" b="1" baseline="0" dirty="0" smtClean="0"/>
                        <a:t>Mg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PRC 85 (2012) 044615</a:t>
                      </a:r>
                      <a:endParaRPr lang="en-US" sz="1400" b="1" dirty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58</a:t>
                      </a:r>
                      <a:r>
                        <a:rPr lang="en-GB" sz="1400" b="1" baseline="0" dirty="0" smtClean="0"/>
                        <a:t>Ni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PRC 89 (2014) 014605</a:t>
                      </a:r>
                      <a:endParaRPr lang="en-US" sz="1400" b="1" dirty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62</a:t>
                      </a:r>
                      <a:r>
                        <a:rPr lang="en-GB" sz="1400" b="1" baseline="0" dirty="0" smtClean="0"/>
                        <a:t>Ni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/>
                        <a:t>PRC 89 (2014) 025810</a:t>
                      </a:r>
                      <a:endParaRPr lang="en-US" sz="1400" b="1" i="0" dirty="0" smtClean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63</a:t>
                      </a:r>
                      <a:r>
                        <a:rPr lang="en-GB" sz="1400" b="1" baseline="0" dirty="0" smtClean="0"/>
                        <a:t>Ni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1" dirty="0" smtClean="0"/>
                        <a:t>PRL 110 (2013) 022501</a:t>
                      </a:r>
                      <a:endParaRPr lang="en-US" sz="1400" b="1" i="1" dirty="0" smtClean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r>
                        <a:rPr lang="en-GB" sz="1400" b="1" baseline="30000" dirty="0" smtClean="0"/>
                        <a:t>90</a:t>
                      </a:r>
                      <a:r>
                        <a:rPr lang="en-GB" sz="1400" b="1" dirty="0" smtClean="0"/>
                        <a:t>Zr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PRC 77 (2008) 035802</a:t>
                      </a:r>
                      <a:endParaRPr lang="en-US" sz="1400" b="1" dirty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91</a:t>
                      </a:r>
                      <a:r>
                        <a:rPr lang="en-GB" sz="1400" b="1" dirty="0" smtClean="0"/>
                        <a:t>Zr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PRC 78 (2008) 045804</a:t>
                      </a:r>
                      <a:endParaRPr lang="en-US" sz="1400" b="1" dirty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92</a:t>
                      </a:r>
                      <a:r>
                        <a:rPr lang="en-GB" sz="1400" b="1" dirty="0" smtClean="0"/>
                        <a:t>Zr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PRC 81 (2010) </a:t>
                      </a:r>
                      <a:r>
                        <a:rPr lang="en-GB" sz="1400" b="1" dirty="0" smtClean="0"/>
                        <a:t>055801   </a:t>
                      </a:r>
                      <a:r>
                        <a:rPr lang="en-US" sz="1400" b="1" dirty="0" smtClean="0"/>
                        <a:t>APJ 780 (2014) 95</a:t>
                      </a:r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93</a:t>
                      </a:r>
                      <a:r>
                        <a:rPr lang="en-GB" sz="1400" b="1" dirty="0" smtClean="0"/>
                        <a:t>Zr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1" dirty="0" smtClean="0"/>
                        <a:t>PRC 87</a:t>
                      </a:r>
                      <a:r>
                        <a:rPr lang="en-GB" sz="1400" b="1" i="1" baseline="0" dirty="0" smtClean="0"/>
                        <a:t> (2013) 014622</a:t>
                      </a:r>
                      <a:endParaRPr lang="en-US" sz="1400" b="1" i="1" dirty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94</a:t>
                      </a:r>
                      <a:r>
                        <a:rPr lang="en-GB" sz="1400" b="1" dirty="0" smtClean="0"/>
                        <a:t>Zr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PRC 84 (2011) 015801</a:t>
                      </a:r>
                      <a:endParaRPr lang="en-US" sz="1400" b="1" dirty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96</a:t>
                      </a:r>
                      <a:r>
                        <a:rPr lang="en-GB" sz="1400" b="1" dirty="0" smtClean="0"/>
                        <a:t>Zr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PRC 84 (2011) 055802</a:t>
                      </a:r>
                      <a:endParaRPr lang="en-US" sz="1400" b="1" dirty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139</a:t>
                      </a:r>
                      <a:r>
                        <a:rPr lang="en-GB" sz="1400" b="1" baseline="0" dirty="0" smtClean="0"/>
                        <a:t>La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PRC 75 (2007) 035807</a:t>
                      </a:r>
                      <a:endParaRPr lang="en-US" sz="1400" b="1" dirty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151</a:t>
                      </a:r>
                      <a:r>
                        <a:rPr lang="en-GB" sz="1400" b="1" baseline="0" dirty="0" smtClean="0"/>
                        <a:t>Sm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PRL 93 (2004)</a:t>
                      </a:r>
                      <a:r>
                        <a:rPr lang="en-GB" sz="1400" b="1" baseline="0" dirty="0" smtClean="0"/>
                        <a:t> 161103 – PRC 73 (2006) 034604</a:t>
                      </a:r>
                      <a:endParaRPr lang="en-US" sz="1400" b="1" dirty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186,187,188</a:t>
                      </a:r>
                      <a:r>
                        <a:rPr lang="en-GB" sz="1400" b="1" baseline="0" dirty="0" smtClean="0"/>
                        <a:t>Os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PRC 82 (2010) 015802 – PRC 82 (2010) 015804</a:t>
                      </a:r>
                      <a:endParaRPr lang="en-US" sz="1400" b="1" dirty="0" smtClean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204</a:t>
                      </a:r>
                      <a:r>
                        <a:rPr lang="en-GB" sz="1400" b="1" baseline="0" dirty="0" smtClean="0"/>
                        <a:t>Pb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PRC 75 (2007) 015806</a:t>
                      </a:r>
                      <a:endParaRPr lang="en-US" sz="1400" b="1" dirty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206</a:t>
                      </a:r>
                      <a:r>
                        <a:rPr lang="en-GB" sz="1400" b="1" baseline="0" dirty="0" smtClean="0"/>
                        <a:t>Pb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PRC 76 (2007) 045805</a:t>
                      </a:r>
                      <a:endParaRPr lang="en-US" sz="1400" b="1" dirty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207</a:t>
                      </a:r>
                      <a:r>
                        <a:rPr lang="en-GB" sz="1400" b="1" baseline="0" dirty="0" smtClean="0"/>
                        <a:t>Pb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PRC 74 (2006) 055802</a:t>
                      </a:r>
                      <a:endParaRPr lang="en-US" sz="1400" b="1" dirty="0"/>
                    </a:p>
                  </a:txBody>
                  <a:tcPr/>
                </a:tc>
              </a:tr>
              <a:tr h="29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30000" dirty="0" smtClean="0"/>
                        <a:t>209</a:t>
                      </a:r>
                      <a:r>
                        <a:rPr lang="en-GB" sz="1400" b="1" baseline="0" dirty="0" smtClean="0"/>
                        <a:t>Bi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PRC 74 (2006) 025807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140126" y="-2738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Publications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47259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6192688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0126" y="2636912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second </a:t>
            </a:r>
            <a:r>
              <a:rPr lang="en-GB" sz="3200" b="1" dirty="0" smtClean="0">
                <a:solidFill>
                  <a:srgbClr val="FF0000"/>
                </a:solidFill>
              </a:rPr>
              <a:t>E</a:t>
            </a:r>
            <a:r>
              <a:rPr lang="en-GB" sz="3200" b="1" dirty="0" smtClean="0"/>
              <a:t>xperimental </a:t>
            </a:r>
            <a:r>
              <a:rPr lang="en-GB" sz="3200" b="1" dirty="0" err="1" smtClean="0">
                <a:solidFill>
                  <a:srgbClr val="FF0000"/>
                </a:solidFill>
              </a:rPr>
              <a:t>AR</a:t>
            </a:r>
            <a:r>
              <a:rPr lang="en-GB" sz="3200" b="1" dirty="0" err="1" smtClean="0"/>
              <a:t>ea</a:t>
            </a:r>
            <a:r>
              <a:rPr lang="en-GB" sz="3200" b="1" dirty="0" smtClean="0"/>
              <a:t> @ </a:t>
            </a:r>
            <a:r>
              <a:rPr lang="en-GB" sz="3200" b="1" dirty="0" err="1" smtClean="0"/>
              <a:t>n_TOF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0575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514600" y="76200"/>
            <a:ext cx="5410200" cy="533400"/>
          </a:xfrm>
          <a:prstGeom prst="roundRect">
            <a:avLst>
              <a:gd name="adj" fmla="val 1183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600" b="1">
                <a:solidFill>
                  <a:schemeClr val="bg1"/>
                </a:solidFill>
                <a:latin typeface="Calibri" charset="0"/>
                <a:ea typeface="ＭＳ Ｐゴシック" charset="0"/>
                <a:cs typeface="Arial" charset="0"/>
              </a:rPr>
              <a:t>n_TOF Experimental Area 2</a:t>
            </a:r>
            <a:endParaRPr lang="it-IT" sz="2600" b="1" u="sng">
              <a:solidFill>
                <a:schemeClr val="bg1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28065" name="Line 65"/>
          <p:cNvSpPr>
            <a:spLocks noChangeShapeType="1"/>
          </p:cNvSpPr>
          <p:nvPr/>
        </p:nvSpPr>
        <p:spPr bwMode="auto">
          <a:xfrm>
            <a:off x="1676400" y="685800"/>
            <a:ext cx="7337425" cy="1588"/>
          </a:xfrm>
          <a:prstGeom prst="line">
            <a:avLst/>
          </a:prstGeom>
          <a:noFill/>
          <a:ln w="25146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68" name="Rectangle 68"/>
          <p:cNvSpPr>
            <a:spLocks noChangeArrowheads="1"/>
          </p:cNvSpPr>
          <p:nvPr/>
        </p:nvSpPr>
        <p:spPr bwMode="auto">
          <a:xfrm>
            <a:off x="8748713" y="6516688"/>
            <a:ext cx="323850" cy="2698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070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078038"/>
            <a:ext cx="416877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8071" name="Oval 71"/>
          <p:cNvSpPr>
            <a:spLocks noChangeArrowheads="1"/>
          </p:cNvSpPr>
          <p:nvPr/>
        </p:nvSpPr>
        <p:spPr bwMode="auto">
          <a:xfrm>
            <a:off x="2808288" y="5586413"/>
            <a:ext cx="407987" cy="481012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72" name="Line 72"/>
          <p:cNvSpPr>
            <a:spLocks noChangeShapeType="1"/>
          </p:cNvSpPr>
          <p:nvPr/>
        </p:nvSpPr>
        <p:spPr bwMode="auto">
          <a:xfrm flipV="1">
            <a:off x="2971800" y="2743200"/>
            <a:ext cx="1588" cy="3101975"/>
          </a:xfrm>
          <a:prstGeom prst="line">
            <a:avLst/>
          </a:prstGeom>
          <a:noFill/>
          <a:ln w="25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73" name="Text Box 73"/>
          <p:cNvSpPr txBox="1">
            <a:spLocks noChangeArrowheads="1"/>
          </p:cNvSpPr>
          <p:nvPr/>
        </p:nvSpPr>
        <p:spPr bwMode="auto">
          <a:xfrm>
            <a:off x="1752600" y="3352800"/>
            <a:ext cx="1436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100000"/>
            </a:pPr>
            <a:r>
              <a:rPr lang="it-IT" sz="1800" b="1">
                <a:solidFill>
                  <a:srgbClr val="FF0000"/>
                </a:solidFill>
                <a:cs typeface="Arial" charset="0"/>
              </a:rPr>
              <a:t>20 m</a:t>
            </a:r>
          </a:p>
          <a:p>
            <a:pPr>
              <a:buSzPct val="100000"/>
            </a:pPr>
            <a:r>
              <a:rPr lang="it-IT" sz="1800" b="1">
                <a:solidFill>
                  <a:srgbClr val="FF0000"/>
                </a:solidFill>
                <a:cs typeface="Arial" charset="0"/>
              </a:rPr>
              <a:t>Beam line</a:t>
            </a:r>
          </a:p>
        </p:txBody>
      </p:sp>
      <p:sp>
        <p:nvSpPr>
          <p:cNvPr id="128074" name="Text Box 74"/>
          <p:cNvSpPr txBox="1">
            <a:spLocks noChangeArrowheads="1"/>
          </p:cNvSpPr>
          <p:nvPr/>
        </p:nvSpPr>
        <p:spPr bwMode="auto">
          <a:xfrm>
            <a:off x="792163" y="5616575"/>
            <a:ext cx="19796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100000"/>
            </a:pPr>
            <a:r>
              <a:rPr lang="it-IT" sz="1800" b="1">
                <a:solidFill>
                  <a:srgbClr val="FF0000"/>
                </a:solidFill>
                <a:cs typeface="Arial" charset="0"/>
              </a:rPr>
              <a:t>Spallation target</a:t>
            </a:r>
          </a:p>
        </p:txBody>
      </p:sp>
      <p:sp>
        <p:nvSpPr>
          <p:cNvPr id="128075" name="Rectangle 75"/>
          <p:cNvSpPr>
            <a:spLocks noChangeArrowheads="1"/>
          </p:cNvSpPr>
          <p:nvPr/>
        </p:nvSpPr>
        <p:spPr bwMode="auto">
          <a:xfrm>
            <a:off x="5014913" y="4038600"/>
            <a:ext cx="3671887" cy="2224088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449263" eaLnBrk="0">
              <a:spcBef>
                <a:spcPts val="3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b="1">
                <a:solidFill>
                  <a:srgbClr val="FF0000"/>
                </a:solidFill>
                <a:latin typeface="Times New Roman" charset="0"/>
              </a:rPr>
              <a:t>Higher fluence</a:t>
            </a:r>
            <a:r>
              <a:rPr lang="it-IT" sz="1800">
                <a:solidFill>
                  <a:srgbClr val="000000"/>
                </a:solidFill>
                <a:latin typeface="Times New Roman" charset="0"/>
              </a:rPr>
              <a:t>, by a factor of 30, relative to EAR1.</a:t>
            </a:r>
          </a:p>
          <a:p>
            <a:pPr algn="just" defTabSz="449263" eaLnBrk="0">
              <a:spcBef>
                <a:spcPts val="3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>
                <a:solidFill>
                  <a:srgbClr val="000000"/>
                </a:solidFill>
                <a:latin typeface="Times New Roman" charset="0"/>
              </a:rPr>
              <a:t>The </a:t>
            </a:r>
            <a:r>
              <a:rPr lang="it-IT" sz="1800" b="1">
                <a:solidFill>
                  <a:srgbClr val="FF0000"/>
                </a:solidFill>
                <a:latin typeface="Times New Roman" charset="0"/>
              </a:rPr>
              <a:t>shorter flight path</a:t>
            </a:r>
            <a:r>
              <a:rPr lang="it-IT" sz="1800">
                <a:solidFill>
                  <a:srgbClr val="000000"/>
                </a:solidFill>
                <a:latin typeface="Times New Roman" charset="0"/>
              </a:rPr>
              <a:t> implies a factor of 10 smaller time-of-flight.</a:t>
            </a:r>
          </a:p>
          <a:p>
            <a:pPr algn="just" defTabSz="449263" eaLnBrk="0">
              <a:spcBef>
                <a:spcPts val="3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>
                <a:solidFill>
                  <a:srgbClr val="000000"/>
                </a:solidFill>
                <a:latin typeface="Times New Roman" charset="0"/>
              </a:rPr>
              <a:t>Global gain by a factor of </a:t>
            </a:r>
            <a:r>
              <a:rPr lang="it-IT" sz="1800" b="1">
                <a:solidFill>
                  <a:srgbClr val="FF0000"/>
                </a:solidFill>
                <a:latin typeface="Times New Roman" charset="0"/>
              </a:rPr>
              <a:t>300 in the signal/background ratio</a:t>
            </a:r>
            <a:r>
              <a:rPr lang="it-IT" sz="1800">
                <a:solidFill>
                  <a:srgbClr val="000000"/>
                </a:solidFill>
                <a:latin typeface="Times New Roman" charset="0"/>
              </a:rPr>
              <a:t> for</a:t>
            </a:r>
            <a:r>
              <a:rPr lang="it-IT" sz="1800" b="1">
                <a:solidFill>
                  <a:srgbClr val="0070C0"/>
                </a:solidFill>
                <a:latin typeface="Times New Roman" charset="0"/>
              </a:rPr>
              <a:t> </a:t>
            </a:r>
            <a:r>
              <a:rPr lang="it-IT" sz="1800">
                <a:solidFill>
                  <a:srgbClr val="000000"/>
                </a:solidFill>
                <a:latin typeface="Times New Roman" charset="0"/>
              </a:rPr>
              <a:t>radioactive isotopes! </a:t>
            </a:r>
          </a:p>
        </p:txBody>
      </p:sp>
      <p:sp>
        <p:nvSpPr>
          <p:cNvPr id="128077" name="Line 77"/>
          <p:cNvSpPr>
            <a:spLocks noChangeShapeType="1"/>
          </p:cNvSpPr>
          <p:nvPr/>
        </p:nvSpPr>
        <p:spPr bwMode="auto">
          <a:xfrm>
            <a:off x="2997200" y="5840413"/>
            <a:ext cx="782638" cy="244475"/>
          </a:xfrm>
          <a:prstGeom prst="line">
            <a:avLst/>
          </a:prstGeom>
          <a:noFill/>
          <a:ln w="360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078" name="Picture 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63600"/>
            <a:ext cx="464343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8079" name="Text Box 79"/>
          <p:cNvSpPr txBox="1">
            <a:spLocks noChangeArrowheads="1"/>
          </p:cNvSpPr>
          <p:nvPr/>
        </p:nvSpPr>
        <p:spPr bwMode="auto">
          <a:xfrm>
            <a:off x="3167063" y="5327650"/>
            <a:ext cx="14366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100000"/>
            </a:pPr>
            <a:r>
              <a:rPr lang="it-IT" sz="1800" b="1">
                <a:solidFill>
                  <a:srgbClr val="FFFF00"/>
                </a:solidFill>
                <a:cs typeface="Arial" charset="0"/>
              </a:rPr>
              <a:t>200 m Beam line</a:t>
            </a:r>
          </a:p>
        </p:txBody>
      </p:sp>
      <p:sp>
        <p:nvSpPr>
          <p:cNvPr id="128080" name="Line 80"/>
          <p:cNvSpPr>
            <a:spLocks noChangeShapeType="1"/>
          </p:cNvSpPr>
          <p:nvPr/>
        </p:nvSpPr>
        <p:spPr bwMode="auto">
          <a:xfrm flipV="1">
            <a:off x="6553200" y="1676400"/>
            <a:ext cx="1588" cy="561975"/>
          </a:xfrm>
          <a:prstGeom prst="line">
            <a:avLst/>
          </a:prstGeom>
          <a:noFill/>
          <a:ln w="28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81" name="Text Box 81"/>
          <p:cNvSpPr txBox="1">
            <a:spLocks noChangeArrowheads="1"/>
          </p:cNvSpPr>
          <p:nvPr/>
        </p:nvSpPr>
        <p:spPr bwMode="auto">
          <a:xfrm>
            <a:off x="6480175" y="1871663"/>
            <a:ext cx="6842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SzPct val="100000"/>
            </a:pPr>
            <a:r>
              <a:rPr lang="it-IT" sz="1800" b="1" dirty="0">
                <a:solidFill>
                  <a:srgbClr val="FF0000"/>
                </a:solidFill>
                <a:cs typeface="Arial" charset="0"/>
              </a:rPr>
              <a:t>x30</a:t>
            </a:r>
          </a:p>
        </p:txBody>
      </p:sp>
      <p:sp>
        <p:nvSpPr>
          <p:cNvPr id="128082" name="Rectangle 82"/>
          <p:cNvSpPr>
            <a:spLocks noChangeArrowheads="1"/>
          </p:cNvSpPr>
          <p:nvPr/>
        </p:nvSpPr>
        <p:spPr bwMode="auto">
          <a:xfrm>
            <a:off x="304800" y="1066800"/>
            <a:ext cx="3810000" cy="91440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449263" eaLnBrk="0">
              <a:spcBef>
                <a:spcPts val="3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b="1">
                <a:latin typeface="Times New Roman" charset="0"/>
              </a:rPr>
              <a:t>Experimental Area 2 (EAR2)</a:t>
            </a:r>
            <a:r>
              <a:rPr lang="it-IT" sz="1800">
                <a:latin typeface="Times New Roman" charset="0"/>
              </a:rPr>
              <a:t> is placed (vertically) at </a:t>
            </a:r>
            <a:r>
              <a:rPr lang="it-IT" sz="1800" b="1">
                <a:solidFill>
                  <a:srgbClr val="FF0000"/>
                </a:solidFill>
                <a:latin typeface="Times New Roman" charset="0"/>
              </a:rPr>
              <a:t>20m</a:t>
            </a:r>
            <a:r>
              <a:rPr lang="it-IT" sz="1800">
                <a:latin typeface="Times New Roman" charset="0"/>
              </a:rPr>
              <a:t> from spallation target.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6480720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970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514600" y="76200"/>
            <a:ext cx="5410200" cy="533400"/>
          </a:xfrm>
          <a:prstGeom prst="roundRect">
            <a:avLst>
              <a:gd name="adj" fmla="val 11834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600" b="1">
                <a:solidFill>
                  <a:schemeClr val="bg1"/>
                </a:solidFill>
                <a:latin typeface="Calibri" charset="0"/>
                <a:ea typeface="ＭＳ Ｐゴシック" charset="0"/>
                <a:cs typeface="Arial" charset="0"/>
              </a:rPr>
              <a:t>n_TOF Experimental Area 2</a:t>
            </a:r>
            <a:endParaRPr lang="it-IT" sz="2600" b="1" u="sng">
              <a:solidFill>
                <a:schemeClr val="bg1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1676400" y="685800"/>
            <a:ext cx="7337425" cy="1588"/>
          </a:xfrm>
          <a:prstGeom prst="line">
            <a:avLst/>
          </a:prstGeom>
          <a:noFill/>
          <a:ln w="25146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8748713" y="6516688"/>
            <a:ext cx="323850" cy="2698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6" name="Rectangle 20"/>
          <p:cNvSpPr>
            <a:spLocks noChangeArrowheads="1"/>
          </p:cNvSpPr>
          <p:nvPr/>
        </p:nvSpPr>
        <p:spPr bwMode="auto">
          <a:xfrm>
            <a:off x="533400" y="4495800"/>
            <a:ext cx="4419600" cy="91440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449263" eaLnBrk="0">
              <a:spcBef>
                <a:spcPts val="3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>
                <a:latin typeface="Times New Roman" charset="0"/>
              </a:rPr>
              <a:t>The facility is </a:t>
            </a:r>
            <a:r>
              <a:rPr lang="it-IT" sz="1800" u="sng">
                <a:latin typeface="Times New Roman" charset="0"/>
              </a:rPr>
              <a:t>presently</a:t>
            </a:r>
            <a:r>
              <a:rPr lang="it-IT" sz="1800">
                <a:latin typeface="Times New Roman" charset="0"/>
              </a:rPr>
              <a:t> undergoing the </a:t>
            </a:r>
            <a:r>
              <a:rPr lang="it-IT" sz="1800" b="1">
                <a:latin typeface="Times New Roman" charset="0"/>
              </a:rPr>
              <a:t>commissioning</a:t>
            </a:r>
            <a:r>
              <a:rPr lang="it-IT" sz="1800">
                <a:latin typeface="Times New Roman" charset="0"/>
              </a:rPr>
              <a:t> phase, particularly in terms of </a:t>
            </a:r>
            <a:r>
              <a:rPr lang="it-IT" sz="1800" b="1">
                <a:latin typeface="Times New Roman" charset="0"/>
              </a:rPr>
              <a:t>flux and background</a:t>
            </a:r>
            <a:r>
              <a:rPr lang="it-IT" sz="1800">
                <a:latin typeface="Times New Roman" charset="0"/>
              </a:rPr>
              <a:t>.</a:t>
            </a:r>
          </a:p>
        </p:txBody>
      </p:sp>
      <p:pic>
        <p:nvPicPr>
          <p:cNvPr id="132121" name="Picture 25" descr="NTOF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7241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2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8250"/>
            <a:ext cx="41910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2125" name="AutoShape 29"/>
          <p:cNvSpPr>
            <a:spLocks noChangeArrowheads="1"/>
          </p:cNvSpPr>
          <p:nvPr/>
        </p:nvSpPr>
        <p:spPr bwMode="auto">
          <a:xfrm>
            <a:off x="2819400" y="3048000"/>
            <a:ext cx="152400" cy="1143000"/>
          </a:xfrm>
          <a:prstGeom prst="upArrow">
            <a:avLst>
              <a:gd name="adj1" fmla="val 50000"/>
              <a:gd name="adj2" fmla="val 18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6" name="Text Box 30"/>
          <p:cNvSpPr txBox="1">
            <a:spLocks noChangeArrowheads="1"/>
          </p:cNvSpPr>
          <p:nvPr/>
        </p:nvSpPr>
        <p:spPr bwMode="auto">
          <a:xfrm>
            <a:off x="1600200" y="3565525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FF66"/>
                </a:solidFill>
              </a:rPr>
              <a:t>neutrons</a:t>
            </a:r>
          </a:p>
        </p:txBody>
      </p:sp>
      <p:sp>
        <p:nvSpPr>
          <p:cNvPr id="132129" name="Rectangle 33"/>
          <p:cNvSpPr>
            <a:spLocks noChangeArrowheads="1"/>
          </p:cNvSpPr>
          <p:nvPr/>
        </p:nvSpPr>
        <p:spPr bwMode="auto">
          <a:xfrm>
            <a:off x="381000" y="5715000"/>
            <a:ext cx="8305800" cy="685800"/>
          </a:xfrm>
          <a:prstGeom prst="rect">
            <a:avLst/>
          </a:prstGeom>
          <a:solidFill>
            <a:srgbClr val="FFFFFF"/>
          </a:solidFill>
          <a:ln w="25527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449263" eaLnBrk="0">
              <a:spcBef>
                <a:spcPts val="3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>
                <a:latin typeface="Times New Roman" charset="0"/>
              </a:rPr>
              <a:t>A rich experimental program is foreseen in </a:t>
            </a:r>
            <a:r>
              <a:rPr lang="it-IT" sz="1800" b="1">
                <a:solidFill>
                  <a:srgbClr val="FF0000"/>
                </a:solidFill>
                <a:latin typeface="Times New Roman" charset="0"/>
              </a:rPr>
              <a:t>EAR2</a:t>
            </a:r>
            <a:r>
              <a:rPr lang="it-IT" sz="1800">
                <a:latin typeface="Times New Roman" charset="0"/>
              </a:rPr>
              <a:t>, with many measurements already approved by the </a:t>
            </a:r>
            <a:r>
              <a:rPr lang="it-IT" sz="1800" b="1">
                <a:latin typeface="Times New Roman" charset="0"/>
              </a:rPr>
              <a:t>I</a:t>
            </a:r>
            <a:r>
              <a:rPr lang="it-IT" sz="1800">
                <a:latin typeface="Times New Roman" charset="0"/>
              </a:rPr>
              <a:t>SOLDE and the </a:t>
            </a:r>
            <a:r>
              <a:rPr lang="it-IT" sz="1800" b="1">
                <a:latin typeface="Times New Roman" charset="0"/>
              </a:rPr>
              <a:t>NT</a:t>
            </a:r>
            <a:r>
              <a:rPr lang="it-IT" sz="1800">
                <a:latin typeface="Times New Roman" charset="0"/>
              </a:rPr>
              <a:t>OF </a:t>
            </a:r>
            <a:r>
              <a:rPr lang="it-IT" sz="1800" b="1">
                <a:latin typeface="Times New Roman" charset="0"/>
              </a:rPr>
              <a:t>C</a:t>
            </a:r>
            <a:r>
              <a:rPr lang="it-IT" sz="1800">
                <a:latin typeface="Times New Roman" charset="0"/>
              </a:rPr>
              <a:t>ommittee (</a:t>
            </a:r>
            <a:r>
              <a:rPr lang="it-IT" sz="1800" b="1">
                <a:latin typeface="Times New Roman" charset="0"/>
              </a:rPr>
              <a:t>INTC</a:t>
            </a:r>
            <a:r>
              <a:rPr lang="it-IT" sz="1800">
                <a:latin typeface="Times New Roman" charset="0"/>
              </a:rPr>
              <a:t>) at CERN.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381328"/>
            <a:ext cx="6984776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910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6408712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0126" y="-2738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</a:t>
            </a:r>
            <a:r>
              <a:rPr lang="en-GB" sz="3200" b="1" dirty="0" smtClean="0"/>
              <a:t>neutron flux in</a:t>
            </a:r>
            <a:r>
              <a:rPr lang="en-GB" sz="3200" b="1" dirty="0" smtClean="0"/>
              <a:t> </a:t>
            </a:r>
            <a:r>
              <a:rPr lang="en-GB" sz="3200" b="1" dirty="0" smtClean="0"/>
              <a:t>EAR 2</a:t>
            </a:r>
            <a:endParaRPr lang="en-GB" sz="3200" b="1" dirty="0"/>
          </a:p>
        </p:txBody>
      </p:sp>
      <p:pic>
        <p:nvPicPr>
          <p:cNvPr id="5" name="Picture 4" descr="Schermata 2014-09-20 alle 09.57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29072"/>
            <a:ext cx="7403667" cy="4920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1930" y="5805264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PRELIMINARY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2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5"/>
          <p:cNvSpPr>
            <a:spLocks noChangeArrowheads="1"/>
          </p:cNvSpPr>
          <p:nvPr/>
        </p:nvSpPr>
        <p:spPr bwMode="auto">
          <a:xfrm>
            <a:off x="1500188" y="493713"/>
            <a:ext cx="531812" cy="4222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5661248"/>
            <a:ext cx="200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n_TOF target pit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488830" y="3285252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ISR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23528" y="980728"/>
            <a:ext cx="5544616" cy="16561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 smtClean="0">
                <a:solidFill>
                  <a:schemeClr val="tx1"/>
                </a:solidFill>
              </a:rPr>
              <a:t>The EAR2 will allow to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4988" marR="0" lvl="1" indent="-261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600" noProof="0" dirty="0" smtClean="0">
                <a:solidFill>
                  <a:schemeClr val="tx1"/>
                </a:solidFill>
              </a:rPr>
              <a:t>m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easure samples of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 small mass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(&lt;1 mg)</a:t>
            </a:r>
          </a:p>
          <a:p>
            <a:pPr marL="534988" marR="0" lvl="1" indent="-261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measure </a:t>
            </a:r>
            <a:r>
              <a:rPr lang="en-GB" sz="1600" b="1" dirty="0" smtClean="0">
                <a:solidFill>
                  <a:srgbClr val="FF0000"/>
                </a:solidFill>
              </a:rPr>
              <a:t>short-lived radioisotopes </a:t>
            </a:r>
            <a:r>
              <a:rPr lang="en-GB" sz="1400" dirty="0" smtClean="0">
                <a:solidFill>
                  <a:schemeClr val="tx1"/>
                </a:solidFill>
              </a:rPr>
              <a:t>(down to a few years)</a:t>
            </a:r>
            <a:endParaRPr kumimoji="0" lang="en-GB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4988" marR="0" lvl="1" indent="-261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collect data on a m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uch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shorter time scale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4988" marR="0" lvl="1" indent="-2619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600" b="1" dirty="0" smtClean="0">
                <a:solidFill>
                  <a:srgbClr val="FF0000"/>
                </a:solidFill>
              </a:rPr>
              <a:t>measure (</a:t>
            </a:r>
            <a:r>
              <a:rPr lang="en-GB" sz="1600" b="1" dirty="0" err="1" smtClean="0">
                <a:solidFill>
                  <a:srgbClr val="FF0000"/>
                </a:solidFill>
              </a:rPr>
              <a:t>n,charged</a:t>
            </a:r>
            <a:r>
              <a:rPr lang="en-GB" sz="1600" b="1" dirty="0" smtClean="0">
                <a:solidFill>
                  <a:srgbClr val="FF0000"/>
                </a:solidFill>
              </a:rPr>
              <a:t> particle)</a:t>
            </a:r>
            <a:r>
              <a:rPr lang="en-GB" sz="1600" dirty="0" smtClean="0"/>
              <a:t> reactions with </a:t>
            </a:r>
            <a:r>
              <a:rPr lang="en-GB" sz="1600" b="1" dirty="0" smtClean="0">
                <a:solidFill>
                  <a:srgbClr val="FF0000"/>
                </a:solidFill>
              </a:rPr>
              <a:t>thin samples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827584" y="2708920"/>
            <a:ext cx="6912768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b="1" dirty="0"/>
              <a:t>M</a:t>
            </a:r>
            <a:r>
              <a:rPr lang="en-GB" sz="1800" b="1" dirty="0" smtClean="0"/>
              <a:t>easurements </a:t>
            </a:r>
            <a:r>
              <a:rPr lang="en-GB" sz="1800" b="1" dirty="0" smtClean="0"/>
              <a:t>in EAR2</a:t>
            </a:r>
            <a:r>
              <a:rPr lang="en-GB" sz="1800" dirty="0" smtClean="0"/>
              <a:t>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(</a:t>
            </a:r>
            <a:r>
              <a:rPr lang="en-GB" sz="1600" b="1" dirty="0" err="1" smtClean="0">
                <a:solidFill>
                  <a:srgbClr val="FF0000"/>
                </a:solidFill>
              </a:rPr>
              <a:t>n,</a:t>
            </a:r>
            <a:r>
              <a:rPr lang="en-GB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600" b="1" dirty="0" smtClean="0">
                <a:solidFill>
                  <a:srgbClr val="FF0000"/>
                </a:solidFill>
              </a:rPr>
              <a:t>) </a:t>
            </a:r>
            <a:r>
              <a:rPr lang="en-GB" sz="1600" dirty="0" smtClean="0">
                <a:solidFill>
                  <a:schemeClr val="tx1"/>
                </a:solidFill>
              </a:rPr>
              <a:t>and </a:t>
            </a:r>
            <a:r>
              <a:rPr lang="en-GB" sz="1600" b="1" dirty="0" smtClean="0">
                <a:solidFill>
                  <a:srgbClr val="FF0000"/>
                </a:solidFill>
              </a:rPr>
              <a:t>(</a:t>
            </a:r>
            <a:r>
              <a:rPr lang="en-GB" sz="1600" b="1" dirty="0" err="1" smtClean="0">
                <a:solidFill>
                  <a:srgbClr val="FF0000"/>
                </a:solidFill>
              </a:rPr>
              <a:t>n,</a:t>
            </a:r>
            <a:r>
              <a:rPr lang="en-GB" sz="1600" b="1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GB" sz="1600" b="1" dirty="0" smtClean="0">
                <a:solidFill>
                  <a:srgbClr val="FF0000"/>
                </a:solidFill>
              </a:rPr>
              <a:t>) </a:t>
            </a:r>
            <a:r>
              <a:rPr lang="en-GB" sz="1600" dirty="0" smtClean="0">
                <a:solidFill>
                  <a:schemeClr val="tx1"/>
                </a:solidFill>
              </a:rPr>
              <a:t>cross sections on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7</a:t>
            </a:r>
            <a:r>
              <a:rPr lang="en-GB" sz="1600" b="1" dirty="0" smtClean="0">
                <a:solidFill>
                  <a:srgbClr val="FF0000"/>
                </a:solidFill>
              </a:rPr>
              <a:t>Be,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25</a:t>
            </a:r>
            <a:r>
              <a:rPr lang="en-GB" sz="1600" b="1" dirty="0" smtClean="0">
                <a:solidFill>
                  <a:srgbClr val="FF0000"/>
                </a:solidFill>
              </a:rPr>
              <a:t>Mg,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26</a:t>
            </a:r>
            <a:r>
              <a:rPr lang="en-GB" sz="1600" b="1" dirty="0" smtClean="0">
                <a:solidFill>
                  <a:srgbClr val="FF0000"/>
                </a:solidFill>
              </a:rPr>
              <a:t>Al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Fission</a:t>
            </a:r>
            <a:r>
              <a:rPr lang="en-GB" sz="1600" dirty="0" smtClean="0">
                <a:solidFill>
                  <a:schemeClr val="tx1"/>
                </a:solidFill>
              </a:rPr>
              <a:t> cross sections of the </a:t>
            </a:r>
            <a:r>
              <a:rPr lang="en-GB" sz="1600" b="1" dirty="0" smtClean="0">
                <a:solidFill>
                  <a:srgbClr val="FF0000"/>
                </a:solidFill>
              </a:rPr>
              <a:t>short lived actinides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232</a:t>
            </a:r>
            <a:r>
              <a:rPr lang="en-GB" sz="1600" b="1" dirty="0" smtClean="0">
                <a:solidFill>
                  <a:srgbClr val="FF0000"/>
                </a:solidFill>
              </a:rPr>
              <a:t>U,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238,241</a:t>
            </a:r>
            <a:r>
              <a:rPr lang="en-GB" sz="1600" b="1" dirty="0" smtClean="0">
                <a:solidFill>
                  <a:srgbClr val="FF0000"/>
                </a:solidFill>
              </a:rPr>
              <a:t>Pu and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244</a:t>
            </a:r>
            <a:r>
              <a:rPr lang="en-GB" sz="1600" b="1" dirty="0" smtClean="0">
                <a:solidFill>
                  <a:srgbClr val="FF0000"/>
                </a:solidFill>
              </a:rPr>
              <a:t>Cm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Capture</a:t>
            </a:r>
            <a:r>
              <a:rPr lang="en-GB" sz="1600" dirty="0" smtClean="0">
                <a:solidFill>
                  <a:schemeClr val="tx1"/>
                </a:solidFill>
              </a:rPr>
              <a:t> cross section of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79</a:t>
            </a:r>
            <a:r>
              <a:rPr lang="en-GB" sz="1600" b="1" dirty="0" smtClean="0">
                <a:solidFill>
                  <a:srgbClr val="FF0000"/>
                </a:solidFill>
              </a:rPr>
              <a:t>Se,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245</a:t>
            </a:r>
            <a:r>
              <a:rPr lang="en-GB" sz="1600" b="1" dirty="0" smtClean="0">
                <a:solidFill>
                  <a:srgbClr val="FF0000"/>
                </a:solidFill>
              </a:rPr>
              <a:t>Cm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Cross section and angular distribution of fragments from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232</a:t>
            </a:r>
            <a:r>
              <a:rPr lang="en-GB" sz="1600" b="1" dirty="0" smtClean="0">
                <a:solidFill>
                  <a:srgbClr val="FF0000"/>
                </a:solidFill>
              </a:rPr>
              <a:t>U(</a:t>
            </a:r>
            <a:r>
              <a:rPr lang="en-GB" sz="1600" b="1" dirty="0" err="1" smtClean="0">
                <a:solidFill>
                  <a:srgbClr val="FF0000"/>
                </a:solidFill>
              </a:rPr>
              <a:t>n,f</a:t>
            </a:r>
            <a:r>
              <a:rPr lang="en-GB" sz="16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2627784" y="4581128"/>
            <a:ext cx="6264696" cy="17281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1800" b="1" dirty="0" smtClean="0"/>
              <a:t>Status of the EAR2:</a:t>
            </a:r>
          </a:p>
          <a:p>
            <a:pPr marL="534988" indent="-261938">
              <a:buClrTx/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Construction finished </a:t>
            </a:r>
            <a:r>
              <a:rPr lang="en-GB" sz="1600" dirty="0" smtClean="0">
                <a:solidFill>
                  <a:srgbClr val="000000"/>
                </a:solidFill>
              </a:rPr>
              <a:t>May-2014</a:t>
            </a:r>
            <a:r>
              <a:rPr lang="en-GB" sz="1600" dirty="0" smtClean="0"/>
              <a:t> </a:t>
            </a:r>
          </a:p>
          <a:p>
            <a:pPr marL="534988" indent="-261938">
              <a:buClrTx/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First neutron beam </a:t>
            </a:r>
            <a:r>
              <a:rPr lang="en-GB" sz="1600" dirty="0" smtClean="0"/>
              <a:t>mid-June-2014</a:t>
            </a:r>
            <a:endParaRPr lang="en-GB" sz="1600" dirty="0" smtClean="0"/>
          </a:p>
          <a:p>
            <a:pPr marL="534988" indent="-261938">
              <a:buClrTx/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Commissioning</a:t>
            </a:r>
            <a:r>
              <a:rPr lang="en-GB" sz="1600" dirty="0"/>
              <a:t> </a:t>
            </a:r>
            <a:r>
              <a:rPr lang="en-GB" sz="1600" dirty="0" smtClean="0"/>
              <a:t>2014</a:t>
            </a:r>
            <a:endParaRPr lang="en-GB" sz="1600" dirty="0" smtClean="0"/>
          </a:p>
          <a:p>
            <a:pPr marL="534988" indent="-261938">
              <a:buClrTx/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</a:rPr>
              <a:t>Physics start</a:t>
            </a:r>
            <a:r>
              <a:rPr lang="en-GB" sz="1600" dirty="0" smtClean="0"/>
              <a:t>  in 2015</a:t>
            </a:r>
            <a:endParaRPr lang="en-US" sz="1600" dirty="0" smtClean="0"/>
          </a:p>
        </p:txBody>
      </p:sp>
      <p:sp>
        <p:nvSpPr>
          <p:cNvPr id="14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619672" y="6429396"/>
            <a:ext cx="6500858" cy="365125"/>
          </a:xfrm>
        </p:spPr>
        <p:txBody>
          <a:bodyPr/>
          <a:lstStyle/>
          <a:p>
            <a:pPr algn="r"/>
            <a:r>
              <a:rPr lang="it-IT" smtClean="0">
                <a:solidFill>
                  <a:schemeClr val="tx1"/>
                </a:solidFill>
              </a:rPr>
              <a:t>International School of Nuclear Physics – Erice, September 16-24, 2014 G. Tagliente – INFN Bari</a:t>
            </a:r>
            <a:endParaRPr lang="it-IT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program EAR 2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11607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82178"/>
              </p:ext>
            </p:extLst>
          </p:nvPr>
        </p:nvGraphicFramePr>
        <p:xfrm>
          <a:off x="2384293" y="3212976"/>
          <a:ext cx="4563971" cy="254729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416405"/>
                <a:gridCol w="944270"/>
                <a:gridCol w="2203296"/>
              </a:tblGrid>
              <a:tr h="432048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Isot</a:t>
                      </a:r>
                      <a:r>
                        <a:rPr lang="en-GB" sz="1600" dirty="0" smtClean="0"/>
                        <a:t>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Comments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147</a:t>
                      </a:r>
                      <a:r>
                        <a:rPr lang="en-GB" sz="1600" dirty="0" smtClean="0"/>
                        <a:t>Pm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Branching</a:t>
                      </a:r>
                      <a:r>
                        <a:rPr lang="en-GB" sz="1600" baseline="0" dirty="0" smtClean="0"/>
                        <a:t> point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8"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26</a:t>
                      </a:r>
                      <a:r>
                        <a:rPr lang="en-GB" sz="1600" dirty="0" smtClean="0"/>
                        <a:t>Al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n,p</a:t>
                      </a:r>
                      <a:r>
                        <a:rPr lang="en-GB" sz="1600" dirty="0" smtClean="0"/>
                        <a:t>/</a:t>
                      </a:r>
                      <a:r>
                        <a:rPr lang="en-GB" sz="16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26</a:t>
                      </a:r>
                      <a:r>
                        <a:rPr lang="en-GB" sz="1600" dirty="0" smtClean="0"/>
                        <a:t>Al galactic abundance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53</a:t>
                      </a:r>
                      <a:r>
                        <a:rPr lang="en-GB" sz="1600" dirty="0" smtClean="0"/>
                        <a:t>Mn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Explosive stage</a:t>
                      </a:r>
                      <a:r>
                        <a:rPr lang="en-GB" sz="1600" baseline="0" dirty="0" smtClean="0"/>
                        <a:t> of stellar evolution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Be,</a:t>
                      </a:r>
                      <a:r>
                        <a:rPr lang="en-GB" sz="1600" dirty="0" smtClean="0"/>
                        <a:t>C,</a:t>
                      </a:r>
                      <a:r>
                        <a:rPr lang="en-GB" sz="1600" baseline="30000" dirty="0" smtClean="0"/>
                        <a:t>14</a:t>
                      </a:r>
                      <a:r>
                        <a:rPr lang="en-GB" sz="1600" dirty="0" smtClean="0"/>
                        <a:t>N,</a:t>
                      </a:r>
                      <a:r>
                        <a:rPr lang="en-GB" sz="1600" baseline="0" dirty="0" smtClean="0"/>
                        <a:t>O,</a:t>
                      </a:r>
                      <a:r>
                        <a:rPr lang="en-GB" sz="1600" baseline="30000" dirty="0" smtClean="0"/>
                        <a:t>19</a:t>
                      </a:r>
                      <a:r>
                        <a:rPr lang="en-GB" sz="1600" baseline="0" dirty="0" smtClean="0"/>
                        <a:t>F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 capture in light nuclei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79</a:t>
                      </a:r>
                      <a:r>
                        <a:rPr lang="en-GB" sz="1600" dirty="0" smtClean="0"/>
                        <a:t>Se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Branching point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97251"/>
              </p:ext>
            </p:extLst>
          </p:nvPr>
        </p:nvGraphicFramePr>
        <p:xfrm>
          <a:off x="2699793" y="1639600"/>
          <a:ext cx="3744415" cy="1058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0120"/>
                <a:gridCol w="576064"/>
                <a:gridCol w="2088231"/>
              </a:tblGrid>
              <a:tr h="32483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Isot</a:t>
                      </a:r>
                      <a:r>
                        <a:rPr lang="en-GB" sz="1600" dirty="0" smtClean="0"/>
                        <a:t>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Comments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70,72,73</a:t>
                      </a:r>
                      <a:r>
                        <a:rPr lang="en-GB" sz="1600" dirty="0" smtClean="0"/>
                        <a:t>Ge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s-process flow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400"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171</a:t>
                      </a:r>
                      <a:r>
                        <a:rPr lang="en-GB" sz="1600" dirty="0" smtClean="0"/>
                        <a:t>Tm,</a:t>
                      </a:r>
                      <a:r>
                        <a:rPr lang="en-GB" sz="1600" baseline="30000" dirty="0" smtClean="0"/>
                        <a:t>204</a:t>
                      </a:r>
                      <a:r>
                        <a:rPr lang="en-GB" sz="1600" dirty="0" smtClean="0"/>
                        <a:t>Tl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Branching points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63688" y="6356350"/>
            <a:ext cx="6192688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0126" y="-27384"/>
            <a:ext cx="7320306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err="1" smtClean="0"/>
              <a:t>AstroPhysics</a:t>
            </a:r>
            <a:r>
              <a:rPr lang="en-GB" sz="3200" b="1" dirty="0" smtClean="0"/>
              <a:t> program 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 I</a:t>
            </a:r>
            <a:r>
              <a:rPr lang="en-GB" sz="3200" b="1" dirty="0" smtClean="0"/>
              <a:t> &amp;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EAR II</a:t>
            </a: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4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6096" y="1477808"/>
            <a:ext cx="7774336" cy="50475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 lvl="0" indent="-358775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There is need of </a:t>
            </a:r>
            <a:r>
              <a:rPr lang="en-GB" b="1" dirty="0" smtClean="0">
                <a:solidFill>
                  <a:srgbClr val="FF0000"/>
                </a:solidFill>
              </a:rPr>
              <a:t>accurate new data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on neutron cross-section both for </a:t>
            </a:r>
            <a:r>
              <a:rPr lang="en-GB" b="1" dirty="0" smtClean="0">
                <a:solidFill>
                  <a:srgbClr val="FF0000"/>
                </a:solidFill>
              </a:rPr>
              <a:t>astrophysics and advanced nuclear technology.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Since 2001, </a:t>
            </a:r>
            <a:r>
              <a:rPr lang="en-US" b="1" dirty="0" err="1" smtClean="0">
                <a:solidFill>
                  <a:srgbClr val="FF0000"/>
                </a:solidFill>
              </a:rPr>
              <a:t>n_TOF@CERN</a:t>
            </a:r>
            <a:r>
              <a:rPr lang="en-US" dirty="0" smtClean="0">
                <a:solidFill>
                  <a:schemeClr val="tx1"/>
                </a:solidFill>
              </a:rPr>
              <a:t> has provided an important contribution to the field, with an intense activity on </a:t>
            </a:r>
            <a:r>
              <a:rPr lang="en-US" b="1" dirty="0" smtClean="0">
                <a:solidFill>
                  <a:srgbClr val="FF0000"/>
                </a:solidFill>
              </a:rPr>
              <a:t>capture and fission measurements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Several results of interest for </a:t>
            </a:r>
            <a:r>
              <a:rPr lang="en-US" b="1" dirty="0" smtClean="0">
                <a:solidFill>
                  <a:srgbClr val="FF0000"/>
                </a:solidFill>
              </a:rPr>
              <a:t>stellar </a:t>
            </a:r>
            <a:r>
              <a:rPr lang="en-US" b="1" dirty="0" err="1" smtClean="0">
                <a:solidFill>
                  <a:srgbClr val="FF0000"/>
                </a:solidFill>
              </a:rPr>
              <a:t>nucleosynthesis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Sm</a:t>
            </a:r>
            <a:r>
              <a:rPr lang="en-US" dirty="0" smtClean="0">
                <a:solidFill>
                  <a:schemeClr val="tx1"/>
                </a:solidFill>
              </a:rPr>
              <a:t>, Os, </a:t>
            </a:r>
            <a:r>
              <a:rPr lang="en-US" dirty="0" err="1" smtClean="0">
                <a:solidFill>
                  <a:schemeClr val="tx1"/>
                </a:solidFill>
              </a:rPr>
              <a:t>Zr</a:t>
            </a:r>
            <a:r>
              <a:rPr lang="en-US" dirty="0" smtClean="0">
                <a:solidFill>
                  <a:schemeClr val="tx1"/>
                </a:solidFill>
              </a:rPr>
              <a:t>, Ni, Fe, etc…).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Important data on actinides, of interest for </a:t>
            </a:r>
            <a:r>
              <a:rPr lang="en-US" b="1" dirty="0" smtClean="0">
                <a:solidFill>
                  <a:srgbClr val="FF0000"/>
                </a:solidFill>
              </a:rPr>
              <a:t>nuclear waste transmutation.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To date, high resolution measurements performed in </a:t>
            </a:r>
            <a:r>
              <a:rPr lang="en-US" b="1" dirty="0" smtClean="0">
                <a:solidFill>
                  <a:srgbClr val="FF0000"/>
                </a:solidFill>
              </a:rPr>
              <a:t>EAR1</a:t>
            </a:r>
            <a:r>
              <a:rPr lang="en-US" dirty="0" smtClean="0">
                <a:solidFill>
                  <a:schemeClr val="tx1"/>
                </a:solidFill>
              </a:rPr>
              <a:t> in optimal conditions (borated water moderator, Class-A experimental area, etc…).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A second </a:t>
            </a:r>
            <a:r>
              <a:rPr lang="en-US" b="1" dirty="0" smtClean="0">
                <a:solidFill>
                  <a:srgbClr val="FF0000"/>
                </a:solidFill>
              </a:rPr>
              <a:t>experimental area 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20 m </a:t>
            </a:r>
            <a:r>
              <a:rPr lang="en-US" dirty="0" smtClean="0">
                <a:solidFill>
                  <a:schemeClr val="tx1"/>
                </a:solidFill>
              </a:rPr>
              <a:t>for high flux measurements is </a:t>
            </a:r>
            <a:r>
              <a:rPr lang="en-US" dirty="0" smtClean="0">
                <a:solidFill>
                  <a:schemeClr val="tx1"/>
                </a:solidFill>
              </a:rPr>
              <a:t> actually in commissioning.</a:t>
            </a:r>
            <a:endParaRPr lang="en-US" dirty="0" smtClean="0">
              <a:solidFill>
                <a:schemeClr val="tx1"/>
              </a:solidFill>
            </a:endParaRP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The EAR2 (starting in 2015) will open </a:t>
            </a:r>
            <a:r>
              <a:rPr lang="en-US" b="1" dirty="0" smtClean="0">
                <a:solidFill>
                  <a:srgbClr val="FF0000"/>
                </a:solidFill>
              </a:rPr>
              <a:t>new perspectives</a:t>
            </a:r>
            <a:r>
              <a:rPr lang="en-US" dirty="0" smtClean="0">
                <a:solidFill>
                  <a:schemeClr val="tx1"/>
                </a:solidFill>
              </a:rPr>
              <a:t> for frontier measurements on short-lived radionuclides.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Segnaposto numero diapositiva 19"/>
          <p:cNvSpPr txBox="1">
            <a:spLocks/>
          </p:cNvSpPr>
          <p:nvPr/>
        </p:nvSpPr>
        <p:spPr>
          <a:xfrm>
            <a:off x="6553200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79A30-F12D-44C9-A012-427D5C4D61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251520" y="1628800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1403648" y="6429396"/>
            <a:ext cx="6500858" cy="365125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chemeClr val="tx1"/>
                </a:solidFill>
              </a:rPr>
              <a:t>International School of </a:t>
            </a:r>
            <a:r>
              <a:rPr lang="it-IT" dirty="0" err="1" smtClean="0">
                <a:solidFill>
                  <a:schemeClr val="tx1"/>
                </a:solidFill>
              </a:rPr>
              <a:t>Nuclear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Physics</a:t>
            </a:r>
            <a:r>
              <a:rPr lang="it-IT" dirty="0" smtClean="0">
                <a:solidFill>
                  <a:schemeClr val="tx1"/>
                </a:solidFill>
              </a:rPr>
              <a:t> – Erice, </a:t>
            </a:r>
            <a:r>
              <a:rPr lang="it-IT" dirty="0" err="1" smtClean="0">
                <a:solidFill>
                  <a:schemeClr val="tx1"/>
                </a:solidFill>
              </a:rPr>
              <a:t>September</a:t>
            </a:r>
            <a:r>
              <a:rPr lang="it-IT" dirty="0" smtClean="0">
                <a:solidFill>
                  <a:schemeClr val="tx1"/>
                </a:solidFill>
              </a:rPr>
              <a:t> 16-24, 2014 G. Tagliente – INFN Bari</a:t>
            </a:r>
            <a:endParaRPr lang="it-IT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Conclusions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1006523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67345E-6 L 8.33333E-7 0.104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051 L 8.33333E-7 0.1888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25255 L 8.33333E-7 0.3155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31551 L 8.33333E-7 0.3888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38888 L 8.33333E-7 0.483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4831 L 8.33333E-7 0.5879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7339013" y="3236913"/>
            <a:ext cx="1641475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H   30 000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C         10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Fe         1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Au   2 10</a:t>
            </a:r>
            <a:r>
              <a:rPr lang="de-DE" sz="2000" b="1" baseline="30000">
                <a:solidFill>
                  <a:schemeClr val="bg1"/>
                </a:solidFill>
                <a:latin typeface="Comic Sans MS" pitchFamily="66" charset="0"/>
              </a:rPr>
              <a:t>-7</a:t>
            </a:r>
          </a:p>
        </p:txBody>
      </p:sp>
      <p:sp>
        <p:nvSpPr>
          <p:cNvPr id="26" name="Segnaposto piè di pagina 25"/>
          <p:cNvSpPr>
            <a:spLocks noGrp="1"/>
          </p:cNvSpPr>
          <p:nvPr>
            <p:ph type="ftr" sz="quarter" idx="11"/>
          </p:nvPr>
        </p:nvSpPr>
        <p:spPr>
          <a:xfrm>
            <a:off x="1835696" y="6520259"/>
            <a:ext cx="6336704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23" name="Rectangle 22"/>
          <p:cNvSpPr/>
          <p:nvPr/>
        </p:nvSpPr>
        <p:spPr>
          <a:xfrm>
            <a:off x="0" y="1280120"/>
            <a:ext cx="91440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116"/>
          <p:cNvSpPr>
            <a:spLocks noChangeShapeType="1"/>
          </p:cNvSpPr>
          <p:nvPr/>
        </p:nvSpPr>
        <p:spPr bwMode="auto">
          <a:xfrm flipH="1">
            <a:off x="7153274" y="3718520"/>
            <a:ext cx="9525" cy="12207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" name="Picture 97" descr="solab_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89720"/>
            <a:ext cx="8864600" cy="4368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Line 98"/>
          <p:cNvSpPr>
            <a:spLocks noChangeShapeType="1"/>
          </p:cNvSpPr>
          <p:nvPr/>
        </p:nvSpPr>
        <p:spPr bwMode="auto">
          <a:xfrm>
            <a:off x="1708150" y="1896070"/>
            <a:ext cx="0" cy="1384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99"/>
          <p:cNvSpPr txBox="1">
            <a:spLocks noChangeArrowheads="1"/>
          </p:cNvSpPr>
          <p:nvPr/>
        </p:nvSpPr>
        <p:spPr bwMode="auto">
          <a:xfrm>
            <a:off x="1065213" y="1365845"/>
            <a:ext cx="79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Gap</a:t>
            </a:r>
            <a:br>
              <a:rPr lang="en-US" sz="14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rgbClr val="FF0000"/>
                </a:solidFill>
              </a:rPr>
              <a:t>B,Be,Li</a:t>
            </a:r>
          </a:p>
        </p:txBody>
      </p:sp>
      <p:sp>
        <p:nvSpPr>
          <p:cNvPr id="29" name="Line 102"/>
          <p:cNvSpPr>
            <a:spLocks noChangeShapeType="1"/>
          </p:cNvSpPr>
          <p:nvPr/>
        </p:nvSpPr>
        <p:spPr bwMode="auto">
          <a:xfrm flipH="1">
            <a:off x="1820863" y="1740495"/>
            <a:ext cx="201612" cy="1249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03"/>
          <p:cNvSpPr>
            <a:spLocks noChangeShapeType="1"/>
          </p:cNvSpPr>
          <p:nvPr/>
        </p:nvSpPr>
        <p:spPr bwMode="auto">
          <a:xfrm flipH="1">
            <a:off x="1946275" y="1651595"/>
            <a:ext cx="349250" cy="12350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04"/>
          <p:cNvSpPr>
            <a:spLocks noChangeShapeType="1"/>
          </p:cNvSpPr>
          <p:nvPr/>
        </p:nvSpPr>
        <p:spPr bwMode="auto">
          <a:xfrm flipH="1">
            <a:off x="2057400" y="1697632"/>
            <a:ext cx="673100" cy="13414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05"/>
          <p:cNvSpPr>
            <a:spLocks noChangeShapeType="1"/>
          </p:cNvSpPr>
          <p:nvPr/>
        </p:nvSpPr>
        <p:spPr bwMode="auto">
          <a:xfrm flipH="1">
            <a:off x="2182813" y="1716682"/>
            <a:ext cx="955675" cy="14874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06"/>
          <p:cNvSpPr>
            <a:spLocks noChangeShapeType="1"/>
          </p:cNvSpPr>
          <p:nvPr/>
        </p:nvSpPr>
        <p:spPr bwMode="auto">
          <a:xfrm flipH="1">
            <a:off x="2605088" y="1748432"/>
            <a:ext cx="1263650" cy="18367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07"/>
          <p:cNvSpPr>
            <a:spLocks noChangeShapeType="1"/>
          </p:cNvSpPr>
          <p:nvPr/>
        </p:nvSpPr>
        <p:spPr bwMode="auto">
          <a:xfrm>
            <a:off x="3106738" y="4261445"/>
            <a:ext cx="0" cy="685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108"/>
          <p:cNvSpPr txBox="1">
            <a:spLocks noChangeArrowheads="1"/>
          </p:cNvSpPr>
          <p:nvPr/>
        </p:nvSpPr>
        <p:spPr bwMode="auto">
          <a:xfrm>
            <a:off x="2700338" y="4912320"/>
            <a:ext cx="7543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9900"/>
                </a:solidFill>
              </a:rPr>
              <a:t>Fe </a:t>
            </a:r>
            <a:r>
              <a:rPr lang="en-US" sz="1400" b="1" dirty="0" smtClean="0">
                <a:solidFill>
                  <a:srgbClr val="009900"/>
                </a:solidFill>
              </a:rPr>
              <a:t>peak</a:t>
            </a:r>
            <a:endParaRPr lang="en-US" sz="1400" b="1" dirty="0">
              <a:solidFill>
                <a:srgbClr val="009900"/>
              </a:solidFill>
            </a:endParaRPr>
          </a:p>
        </p:txBody>
      </p:sp>
      <p:sp>
        <p:nvSpPr>
          <p:cNvPr id="36" name="Line 111"/>
          <p:cNvSpPr>
            <a:spLocks noChangeShapeType="1"/>
          </p:cNvSpPr>
          <p:nvPr/>
        </p:nvSpPr>
        <p:spPr bwMode="auto">
          <a:xfrm>
            <a:off x="4033838" y="4167782"/>
            <a:ext cx="0" cy="309563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112"/>
          <p:cNvSpPr>
            <a:spLocks noChangeShapeType="1"/>
          </p:cNvSpPr>
          <p:nvPr/>
        </p:nvSpPr>
        <p:spPr bwMode="auto">
          <a:xfrm>
            <a:off x="5540375" y="4153495"/>
            <a:ext cx="0" cy="525462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113"/>
          <p:cNvSpPr>
            <a:spLocks noChangeShapeType="1"/>
          </p:cNvSpPr>
          <p:nvPr/>
        </p:nvSpPr>
        <p:spPr bwMode="auto">
          <a:xfrm>
            <a:off x="7556500" y="4140795"/>
            <a:ext cx="0" cy="604837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115"/>
          <p:cNvSpPr>
            <a:spLocks noChangeShapeType="1"/>
          </p:cNvSpPr>
          <p:nvPr/>
        </p:nvSpPr>
        <p:spPr bwMode="auto">
          <a:xfrm flipH="1">
            <a:off x="5253038" y="3718520"/>
            <a:ext cx="4762" cy="10144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4089400" y="3855045"/>
            <a:ext cx="361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9900FF"/>
                </a:solidFill>
              </a:rPr>
              <a:t>s-process peaks (nuclear shell closures)</a:t>
            </a:r>
          </a:p>
        </p:txBody>
      </p:sp>
      <p:sp>
        <p:nvSpPr>
          <p:cNvPr id="41" name="Line 109"/>
          <p:cNvSpPr>
            <a:spLocks noChangeShapeType="1"/>
          </p:cNvSpPr>
          <p:nvPr/>
        </p:nvSpPr>
        <p:spPr bwMode="auto">
          <a:xfrm>
            <a:off x="4033838" y="4166195"/>
            <a:ext cx="3535362" cy="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117"/>
          <p:cNvSpPr>
            <a:spLocks noChangeShapeType="1"/>
          </p:cNvSpPr>
          <p:nvPr/>
        </p:nvSpPr>
        <p:spPr bwMode="auto">
          <a:xfrm>
            <a:off x="5245100" y="3718520"/>
            <a:ext cx="19081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118"/>
          <p:cNvSpPr txBox="1">
            <a:spLocks noChangeArrowheads="1"/>
          </p:cNvSpPr>
          <p:nvPr/>
        </p:nvSpPr>
        <p:spPr bwMode="auto">
          <a:xfrm>
            <a:off x="4560888" y="3413720"/>
            <a:ext cx="358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6600"/>
                </a:solidFill>
              </a:rPr>
              <a:t>r-process peaks (nuclear shell closures)</a:t>
            </a:r>
          </a:p>
        </p:txBody>
      </p:sp>
      <p:sp>
        <p:nvSpPr>
          <p:cNvPr id="44" name="Text Box 119"/>
          <p:cNvSpPr txBox="1">
            <a:spLocks noChangeArrowheads="1"/>
          </p:cNvSpPr>
          <p:nvPr/>
        </p:nvSpPr>
        <p:spPr bwMode="auto">
          <a:xfrm>
            <a:off x="7005638" y="5384120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45" name="Text Box 121"/>
          <p:cNvSpPr txBox="1">
            <a:spLocks noChangeArrowheads="1"/>
          </p:cNvSpPr>
          <p:nvPr/>
        </p:nvSpPr>
        <p:spPr bwMode="auto">
          <a:xfrm>
            <a:off x="7315200" y="538412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Pb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6" name="Text Box 122"/>
          <p:cNvSpPr txBox="1">
            <a:spLocks noChangeArrowheads="1"/>
          </p:cNvSpPr>
          <p:nvPr/>
        </p:nvSpPr>
        <p:spPr bwMode="auto">
          <a:xfrm>
            <a:off x="7999413" y="4856757"/>
            <a:ext cx="630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FF0066"/>
                </a:solidFill>
              </a:rPr>
              <a:t>Th</a:t>
            </a:r>
            <a:r>
              <a:rPr lang="en-US" sz="1600" b="1" dirty="0" smtClean="0">
                <a:solidFill>
                  <a:srgbClr val="FF0066"/>
                </a:solidFill>
              </a:rPr>
              <a:t>, U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47" name="Left-Right Arrow 46"/>
          <p:cNvSpPr/>
          <p:nvPr/>
        </p:nvSpPr>
        <p:spPr>
          <a:xfrm>
            <a:off x="3200400" y="3108920"/>
            <a:ext cx="4419600" cy="3048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118"/>
          <p:cNvSpPr txBox="1">
            <a:spLocks noChangeArrowheads="1"/>
          </p:cNvSpPr>
          <p:nvPr/>
        </p:nvSpPr>
        <p:spPr bwMode="auto">
          <a:xfrm>
            <a:off x="4495800" y="2727920"/>
            <a:ext cx="1616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NEUTRONS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4114800" y="1889720"/>
            <a:ext cx="4953000" cy="685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 eaLnBrk="1" hangingPunct="1"/>
            <a:r>
              <a:rPr lang="de-DE" sz="1600" b="1" dirty="0">
                <a:solidFill>
                  <a:srgbClr val="FFFF00"/>
                </a:solidFill>
                <a:latin typeface="Verdana" pitchFamily="34" charset="0"/>
              </a:rPr>
              <a:t>Elements heavier than </a:t>
            </a:r>
            <a:r>
              <a:rPr lang="de-DE" sz="1600" b="1" dirty="0" smtClean="0">
                <a:solidFill>
                  <a:srgbClr val="FFFF00"/>
                </a:solidFill>
                <a:latin typeface="Verdana" pitchFamily="34" charset="0"/>
              </a:rPr>
              <a:t>Fe are </a:t>
            </a:r>
            <a:r>
              <a:rPr lang="de-DE" sz="1600" b="1" dirty="0">
                <a:solidFill>
                  <a:srgbClr val="FFFF00"/>
                </a:solidFill>
                <a:latin typeface="Verdana" pitchFamily="34" charset="0"/>
              </a:rPr>
              <a:t>the result of </a:t>
            </a:r>
            <a:r>
              <a:rPr lang="de-DE" sz="1600" b="1" dirty="0" smtClean="0">
                <a:solidFill>
                  <a:srgbClr val="FFFF00"/>
                </a:solidFill>
                <a:latin typeface="Verdana" pitchFamily="34" charset="0"/>
              </a:rPr>
              <a:t>neutron capture </a:t>
            </a:r>
            <a:r>
              <a:rPr lang="de-DE" sz="1600" b="1" dirty="0">
                <a:solidFill>
                  <a:srgbClr val="FFFF00"/>
                </a:solidFill>
                <a:latin typeface="Verdana" pitchFamily="34" charset="0"/>
              </a:rPr>
              <a:t>processes</a:t>
            </a:r>
            <a:r>
              <a:rPr lang="de-DE" sz="2000" b="1" dirty="0">
                <a:solidFill>
                  <a:srgbClr val="FFFF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1891035" y="1183283"/>
            <a:ext cx="2320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sz="1400" b="1" dirty="0">
                <a:solidFill>
                  <a:schemeClr val="accent2"/>
                </a:solidFill>
              </a:rPr>
              <a:t>-nuclei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baseline="30000" dirty="0">
                <a:solidFill>
                  <a:schemeClr val="accent2"/>
                </a:solidFill>
              </a:rPr>
              <a:t>12</a:t>
            </a:r>
            <a:r>
              <a:rPr lang="en-US" sz="1400" b="1" dirty="0">
                <a:solidFill>
                  <a:schemeClr val="accent2"/>
                </a:solidFill>
              </a:rPr>
              <a:t>C,</a:t>
            </a:r>
            <a:r>
              <a:rPr lang="en-US" sz="1400" b="1" baseline="30000" dirty="0">
                <a:solidFill>
                  <a:schemeClr val="accent2"/>
                </a:solidFill>
              </a:rPr>
              <a:t>16</a:t>
            </a:r>
            <a:r>
              <a:rPr lang="en-US" sz="1400" b="1" dirty="0">
                <a:solidFill>
                  <a:schemeClr val="accent2"/>
                </a:solidFill>
              </a:rPr>
              <a:t>O,</a:t>
            </a:r>
            <a:r>
              <a:rPr lang="en-US" sz="1400" b="1" baseline="30000" dirty="0">
                <a:solidFill>
                  <a:schemeClr val="accent2"/>
                </a:solidFill>
              </a:rPr>
              <a:t>20</a:t>
            </a:r>
            <a:r>
              <a:rPr lang="en-US" sz="1400" b="1" dirty="0">
                <a:solidFill>
                  <a:schemeClr val="accent2"/>
                </a:solidFill>
              </a:rPr>
              <a:t>Ne,</a:t>
            </a:r>
            <a:r>
              <a:rPr lang="en-US" sz="1400" b="1" baseline="30000" dirty="0">
                <a:solidFill>
                  <a:schemeClr val="accent2"/>
                </a:solidFill>
              </a:rPr>
              <a:t>24</a:t>
            </a:r>
            <a:r>
              <a:rPr lang="en-US" sz="1400" b="1" dirty="0">
                <a:solidFill>
                  <a:schemeClr val="accent2"/>
                </a:solidFill>
              </a:rPr>
              <a:t>Mg, …. </a:t>
            </a:r>
            <a:r>
              <a:rPr lang="en-US" sz="1400" b="1" baseline="30000" dirty="0">
                <a:solidFill>
                  <a:schemeClr val="accent2"/>
                </a:solidFill>
              </a:rPr>
              <a:t>40</a:t>
            </a:r>
            <a:r>
              <a:rPr lang="en-US" sz="1400" b="1" dirty="0">
                <a:solidFill>
                  <a:schemeClr val="accent2"/>
                </a:solidFill>
              </a:rPr>
              <a:t>Ca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Abundances beyond Fe–ashes of  stellar burning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4119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Abund_Z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725" y="1093788"/>
            <a:ext cx="50641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6189663" y="4114800"/>
            <a:ext cx="23209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597650" y="3657600"/>
            <a:ext cx="137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ED181E"/>
                </a:solidFill>
              </a:rPr>
              <a:t>neutrons</a:t>
            </a:r>
            <a:endParaRPr lang="en-US" sz="2400" b="1">
              <a:solidFill>
                <a:srgbClr val="ED181E"/>
              </a:solidFill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 cstate="print"/>
          <a:srcRect r="34691" b="32710"/>
          <a:stretch>
            <a:fillRect/>
          </a:stretch>
        </p:blipFill>
        <p:spPr bwMode="auto">
          <a:xfrm>
            <a:off x="0" y="4049713"/>
            <a:ext cx="4572000" cy="28352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3117EF"/>
            </a:solidFill>
            <a:miter lim="800000"/>
            <a:headEnd/>
            <a:tailEnd/>
          </a:ln>
        </p:spPr>
      </p:pic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120775" y="6397625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1758950" y="6400800"/>
            <a:ext cx="6318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390775" y="6400800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 flipV="1">
            <a:off x="2320925" y="5715000"/>
            <a:ext cx="703263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2320925" y="5715000"/>
            <a:ext cx="7032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 flipV="1">
            <a:off x="2320925" y="5029200"/>
            <a:ext cx="703263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2320925" y="5029200"/>
            <a:ext cx="7032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3024188" y="5029200"/>
            <a:ext cx="6334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 flipV="1">
            <a:off x="3516313" y="4343400"/>
            <a:ext cx="703262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3657600" y="5029200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3516313" y="4343400"/>
            <a:ext cx="7032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 flipV="1">
            <a:off x="3516313" y="3657600"/>
            <a:ext cx="703262" cy="6858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179388" y="3068638"/>
            <a:ext cx="3816350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ym typeface="Symbol" pitchFamily="18" charset="2"/>
              </a:rPr>
              <a:t>The canonical s-process</a:t>
            </a:r>
            <a:endParaRPr lang="en-US" sz="2400" baseline="30000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0" y="1406525"/>
            <a:ext cx="543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err="1">
                <a:solidFill>
                  <a:srgbClr val="FF0000"/>
                </a:solidFill>
              </a:rPr>
              <a:t>s-process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/>
              <a:t>lifetime</a:t>
            </a:r>
            <a:r>
              <a:rPr lang="it-IT" dirty="0"/>
              <a:t> 10</a:t>
            </a:r>
            <a:r>
              <a:rPr lang="it-IT" baseline="30000" dirty="0"/>
              <a:t>4</a:t>
            </a:r>
            <a:r>
              <a:rPr lang="it-IT" dirty="0"/>
              <a:t> </a:t>
            </a:r>
            <a:r>
              <a:rPr lang="it-IT" dirty="0" err="1"/>
              <a:t>years</a:t>
            </a:r>
            <a:r>
              <a:rPr lang="it-IT" dirty="0"/>
              <a:t> n</a:t>
            </a:r>
            <a:r>
              <a:rPr lang="it-IT" baseline="-25000" dirty="0"/>
              <a:t>n</a:t>
            </a:r>
            <a:r>
              <a:rPr lang="it-IT" dirty="0"/>
              <a:t>≈</a:t>
            </a:r>
            <a:r>
              <a:rPr lang="it-IT" dirty="0" smtClean="0"/>
              <a:t>10</a:t>
            </a:r>
            <a:r>
              <a:rPr lang="it-IT" baseline="30000" dirty="0" smtClean="0"/>
              <a:t>8</a:t>
            </a:r>
            <a:r>
              <a:rPr lang="it-IT" dirty="0" smtClean="0"/>
              <a:t> </a:t>
            </a:r>
            <a:r>
              <a:rPr lang="it-IT" dirty="0" err="1"/>
              <a:t>neutron</a:t>
            </a:r>
            <a:r>
              <a:rPr lang="it-IT" dirty="0"/>
              <a:t>/cm</a:t>
            </a:r>
            <a:r>
              <a:rPr lang="it-IT" baseline="30000" dirty="0"/>
              <a:t>3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0" y="1916113"/>
            <a:ext cx="4643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r-process </a:t>
            </a:r>
            <a:r>
              <a:rPr lang="it-IT"/>
              <a:t>lifetime  </a:t>
            </a:r>
            <a:r>
              <a:rPr lang="it-IT">
                <a:latin typeface="Symbol" pitchFamily="18" charset="2"/>
              </a:rPr>
              <a:t>m</a:t>
            </a:r>
            <a:r>
              <a:rPr lang="it-IT"/>
              <a:t>s  n</a:t>
            </a:r>
            <a:r>
              <a:rPr lang="it-IT" baseline="-25000"/>
              <a:t>n</a:t>
            </a:r>
            <a:r>
              <a:rPr lang="it-IT"/>
              <a:t>≈10</a:t>
            </a:r>
            <a:r>
              <a:rPr lang="it-IT" baseline="30000"/>
              <a:t>22</a:t>
            </a:r>
            <a:r>
              <a:rPr lang="it-IT"/>
              <a:t> neutron/cm</a:t>
            </a:r>
            <a:r>
              <a:rPr lang="it-IT" baseline="30000"/>
              <a:t>3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15875" y="2338388"/>
            <a:ext cx="462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b="1">
                <a:solidFill>
                  <a:srgbClr val="FF0000"/>
                </a:solidFill>
              </a:rPr>
              <a:t>-decay</a:t>
            </a:r>
            <a:r>
              <a:rPr lang="en-US"/>
              <a:t> lifetime: few hours to some months</a:t>
            </a:r>
          </a:p>
        </p:txBody>
      </p:sp>
      <p:pic>
        <p:nvPicPr>
          <p:cNvPr id="35869" name="Picture 29" descr="NucChart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2276475"/>
            <a:ext cx="540067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70" name="Object 30"/>
          <p:cNvGraphicFramePr>
            <a:graphicFrameLocks noChangeAspect="1"/>
          </p:cNvGraphicFramePr>
          <p:nvPr/>
        </p:nvGraphicFramePr>
        <p:xfrm>
          <a:off x="4838700" y="3683000"/>
          <a:ext cx="10636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Equation" r:id="rId7" imgW="72720" imgH="168120" progId="Equation.3">
                  <p:embed/>
                </p:oleObj>
              </mc:Choice>
              <mc:Fallback>
                <p:oleObj name="Equation" r:id="rId7" imgW="72720" imgH="168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683000"/>
                        <a:ext cx="106363" cy="20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1" name="Line 31"/>
          <p:cNvSpPr>
            <a:spLocks noChangeShapeType="1"/>
          </p:cNvSpPr>
          <p:nvPr/>
        </p:nvSpPr>
        <p:spPr bwMode="auto">
          <a:xfrm flipV="1">
            <a:off x="4716463" y="3213100"/>
            <a:ext cx="2735262" cy="15113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1"/>
          </p:nvPr>
        </p:nvSpPr>
        <p:spPr>
          <a:xfrm>
            <a:off x="2987824" y="6525344"/>
            <a:ext cx="7128792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3200" b="1" dirty="0" err="1">
                <a:latin typeface="Times New Roman" pitchFamily="18" charset="0"/>
                <a:cs typeface="Times New Roman" pitchFamily="18" charset="0"/>
              </a:rPr>
              <a:t>ucleosynthesis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1298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9" grpId="0" animBg="1"/>
      <p:bldP spid="35849" grpId="1" animBg="1"/>
      <p:bldP spid="35850" grpId="0" animBg="1"/>
      <p:bldP spid="35850" grpId="1" animBg="1"/>
      <p:bldP spid="35851" grpId="0" animBg="1"/>
      <p:bldP spid="35851" grpId="1" animBg="1"/>
      <p:bldP spid="35852" grpId="0" animBg="1"/>
      <p:bldP spid="35852" grpId="1" animBg="1"/>
      <p:bldP spid="35853" grpId="0" animBg="1"/>
      <p:bldP spid="35853" grpId="1" animBg="1"/>
      <p:bldP spid="35854" grpId="0" animBg="1"/>
      <p:bldP spid="35854" grpId="1" animBg="1"/>
      <p:bldP spid="35855" grpId="0" animBg="1"/>
      <p:bldP spid="35855" grpId="1" animBg="1"/>
      <p:bldP spid="35856" grpId="0" animBg="1"/>
      <p:bldP spid="35856" grpId="1" animBg="1"/>
      <p:bldP spid="35857" grpId="0" animBg="1"/>
      <p:bldP spid="35857" grpId="1" animBg="1"/>
      <p:bldP spid="35858" grpId="0" animBg="1"/>
      <p:bldP spid="35858" grpId="1" animBg="1"/>
      <p:bldP spid="35859" grpId="0" animBg="1"/>
      <p:bldP spid="35859" grpId="1" animBg="1"/>
      <p:bldP spid="35860" grpId="0" animBg="1"/>
      <p:bldP spid="35860" grpId="1" animBg="1"/>
      <p:bldP spid="35861" grpId="0" animBg="1" autoUpdateAnimBg="0"/>
      <p:bldP spid="35861" grpId="1" animBg="1"/>
      <p:bldP spid="35866" grpId="0"/>
      <p:bldP spid="35867" grpId="0"/>
      <p:bldP spid="35868" grpId="0"/>
      <p:bldP spid="358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6480720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pic>
        <p:nvPicPr>
          <p:cNvPr id="5" name="Picture 2" descr="ttcyg_olofsson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124744"/>
            <a:ext cx="3961715" cy="389278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Asympotic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Giant Branch (AGB)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508104" y="2564904"/>
            <a:ext cx="2736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False-color picture of CO molecules tracing material around the AGB star TT-</a:t>
            </a:r>
            <a:r>
              <a:rPr lang="en-US" sz="2000" dirty="0" err="1"/>
              <a:t>Cygni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329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700213"/>
            <a:ext cx="7138987" cy="4962525"/>
          </a:xfr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619672" y="6520259"/>
            <a:ext cx="6768752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Asympotic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Giant Branch (AGB)</a:t>
            </a:r>
          </a:p>
        </p:txBody>
      </p:sp>
    </p:spTree>
    <p:extLst>
      <p:ext uri="{BB962C8B-B14F-4D97-AF65-F5344CB8AC3E}">
        <p14:creationId xmlns:p14="http://schemas.microsoft.com/office/powerpoint/2010/main" val="141618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2800" baseline="30000" dirty="0" smtClean="0"/>
              <a:t>13</a:t>
            </a:r>
            <a:r>
              <a:rPr lang="it-IT" sz="2800" dirty="0" smtClean="0"/>
              <a:t>C(</a:t>
            </a:r>
            <a:r>
              <a:rPr lang="it-IT" sz="2800" dirty="0" err="1" smtClean="0">
                <a:latin typeface="Symbol" pitchFamily="18" charset="2"/>
              </a:rPr>
              <a:t>a</a:t>
            </a:r>
            <a:r>
              <a:rPr lang="it-IT" sz="2800" dirty="0" err="1" smtClean="0"/>
              <a:t>,n</a:t>
            </a:r>
            <a:r>
              <a:rPr lang="it-IT" sz="2800" dirty="0" smtClean="0"/>
              <a:t>)</a:t>
            </a:r>
            <a:r>
              <a:rPr lang="it-IT" sz="2800" baseline="30000" dirty="0" smtClean="0"/>
              <a:t>16</a:t>
            </a:r>
            <a:r>
              <a:rPr lang="it-IT" sz="2800" dirty="0" smtClean="0"/>
              <a:t>O      </a:t>
            </a:r>
            <a:r>
              <a:rPr lang="it-IT" sz="2800" dirty="0" smtClean="0"/>
              <a:t>T </a:t>
            </a:r>
            <a:r>
              <a:rPr lang="en-US" sz="2800" dirty="0" smtClean="0"/>
              <a:t>~ </a:t>
            </a:r>
            <a:r>
              <a:rPr lang="it-IT" sz="2800" dirty="0" smtClean="0"/>
              <a:t>10</a:t>
            </a:r>
            <a:r>
              <a:rPr lang="it-IT" sz="2800" baseline="30000" dirty="0" smtClean="0"/>
              <a:t>8 </a:t>
            </a:r>
            <a:r>
              <a:rPr lang="it-IT" sz="2800" dirty="0" smtClean="0"/>
              <a:t>K  </a:t>
            </a:r>
            <a:r>
              <a:rPr lang="it-IT" sz="2800" dirty="0" err="1" smtClean="0"/>
              <a:t>N</a:t>
            </a:r>
            <a:r>
              <a:rPr lang="it-IT" sz="2800" baseline="-25000" dirty="0" err="1" smtClean="0"/>
              <a:t>n</a:t>
            </a:r>
            <a:r>
              <a:rPr lang="it-IT" sz="2800" dirty="0" smtClean="0"/>
              <a:t> &lt; 10</a:t>
            </a:r>
            <a:r>
              <a:rPr lang="it-IT" sz="2800" baseline="30000" dirty="0" smtClean="0"/>
              <a:t>7 </a:t>
            </a:r>
            <a:r>
              <a:rPr lang="it-IT" sz="2800" dirty="0" err="1" smtClean="0"/>
              <a:t>neutron</a:t>
            </a:r>
            <a:r>
              <a:rPr lang="it-IT" sz="2800" dirty="0" smtClean="0"/>
              <a:t>/cm</a:t>
            </a:r>
            <a:r>
              <a:rPr lang="it-IT" sz="2800" baseline="30000" dirty="0" smtClean="0"/>
              <a:t>3</a:t>
            </a:r>
          </a:p>
          <a:p>
            <a:pPr eaLnBrk="1" hangingPunct="1"/>
            <a:endParaRPr lang="it-IT" baseline="30000" dirty="0" smtClean="0"/>
          </a:p>
          <a:p>
            <a:pPr eaLnBrk="1" hangingPunct="1"/>
            <a:endParaRPr lang="it-IT" baseline="30000" dirty="0" smtClean="0"/>
          </a:p>
          <a:p>
            <a:pPr eaLnBrk="1" hangingPunct="1"/>
            <a:endParaRPr lang="it-IT" baseline="30000" dirty="0" smtClean="0"/>
          </a:p>
          <a:p>
            <a:pPr eaLnBrk="1" hangingPunct="1"/>
            <a:endParaRPr lang="it-IT" baseline="30000" dirty="0" smtClean="0"/>
          </a:p>
          <a:p>
            <a:pPr eaLnBrk="1" hangingPunct="1"/>
            <a:endParaRPr lang="it-IT" baseline="30000" dirty="0" smtClean="0"/>
          </a:p>
          <a:p>
            <a:pPr eaLnBrk="1" hangingPunct="1"/>
            <a:endParaRPr lang="it-IT" baseline="30000" dirty="0" smtClean="0"/>
          </a:p>
          <a:p>
            <a:pPr eaLnBrk="1" hangingPunct="1"/>
            <a:endParaRPr lang="it-IT" baseline="30000" dirty="0" smtClean="0"/>
          </a:p>
          <a:p>
            <a:pPr eaLnBrk="1" hangingPunct="1"/>
            <a:endParaRPr lang="it-IT" baseline="30000" dirty="0" smtClean="0"/>
          </a:p>
          <a:p>
            <a:pPr eaLnBrk="1" hangingPunct="1"/>
            <a:r>
              <a:rPr lang="it-IT" sz="2800" baseline="30000" dirty="0" smtClean="0"/>
              <a:t>22</a:t>
            </a:r>
            <a:r>
              <a:rPr lang="it-IT" sz="2800" dirty="0" smtClean="0"/>
              <a:t>Ne(</a:t>
            </a:r>
            <a:r>
              <a:rPr lang="it-IT" sz="2800" dirty="0" err="1" smtClean="0">
                <a:latin typeface="Symbol" pitchFamily="18" charset="2"/>
              </a:rPr>
              <a:t>a</a:t>
            </a:r>
            <a:r>
              <a:rPr lang="it-IT" sz="2800" dirty="0" err="1" smtClean="0"/>
              <a:t>,n</a:t>
            </a:r>
            <a:r>
              <a:rPr lang="it-IT" sz="2800" dirty="0" smtClean="0"/>
              <a:t>)</a:t>
            </a:r>
            <a:r>
              <a:rPr lang="it-IT" sz="2800" baseline="30000" dirty="0" smtClean="0"/>
              <a:t>25</a:t>
            </a:r>
            <a:r>
              <a:rPr lang="it-IT" sz="2800" dirty="0" smtClean="0"/>
              <a:t>Mg T&gt;3.5 10</a:t>
            </a:r>
            <a:r>
              <a:rPr lang="it-IT" sz="2800" baseline="30000" dirty="0" smtClean="0"/>
              <a:t>8</a:t>
            </a:r>
            <a:r>
              <a:rPr lang="it-IT" sz="2800" dirty="0" smtClean="0"/>
              <a:t>K  </a:t>
            </a:r>
            <a:r>
              <a:rPr lang="it-IT" sz="2800" dirty="0" err="1" smtClean="0"/>
              <a:t>N</a:t>
            </a:r>
            <a:r>
              <a:rPr lang="it-IT" sz="2800" baseline="-25000" dirty="0" err="1" smtClean="0"/>
              <a:t>n</a:t>
            </a:r>
            <a:r>
              <a:rPr lang="en-US" sz="2800" dirty="0" smtClean="0"/>
              <a:t>~</a:t>
            </a:r>
            <a:r>
              <a:rPr lang="it-IT" sz="2800" dirty="0" smtClean="0"/>
              <a:t>10</a:t>
            </a:r>
            <a:r>
              <a:rPr lang="it-IT" sz="2800" baseline="30000" dirty="0" smtClean="0"/>
              <a:t>10</a:t>
            </a:r>
            <a:r>
              <a:rPr lang="it-IT" sz="2800" dirty="0" smtClean="0"/>
              <a:t>-10</a:t>
            </a:r>
            <a:r>
              <a:rPr lang="it-IT" sz="2800" baseline="30000" dirty="0" smtClean="0"/>
              <a:t>12</a:t>
            </a:r>
            <a:r>
              <a:rPr lang="it-IT" sz="2800" dirty="0" smtClean="0"/>
              <a:t> </a:t>
            </a:r>
            <a:r>
              <a:rPr lang="it-IT" sz="2800" dirty="0" err="1" smtClean="0"/>
              <a:t>neutron</a:t>
            </a:r>
            <a:r>
              <a:rPr lang="it-IT" sz="2800" dirty="0" smtClean="0"/>
              <a:t>/cm</a:t>
            </a:r>
            <a:r>
              <a:rPr lang="it-IT" sz="2800" baseline="30000" dirty="0" smtClean="0"/>
              <a:t>3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840760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1591022" y="2420888"/>
            <a:ext cx="5429250" cy="2368550"/>
            <a:chOff x="144" y="2396"/>
            <a:chExt cx="2381" cy="1492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44" y="2396"/>
              <a:ext cx="2382" cy="1493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" y="2521"/>
              <a:ext cx="2195" cy="13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>
                <a:latin typeface="Times New Roman" pitchFamily="18" charset="0"/>
                <a:cs typeface="Times New Roman" pitchFamily="18" charset="0"/>
              </a:rPr>
              <a:t>Neutron</a:t>
            </a:r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dirty="0" err="1">
                <a:latin typeface="Times New Roman" pitchFamily="18" charset="0"/>
                <a:cs typeface="Times New Roman" pitchFamily="18" charset="0"/>
              </a:rPr>
              <a:t>surces</a:t>
            </a:r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 in AGB </a:t>
            </a:r>
            <a:r>
              <a:rPr lang="it-IT" sz="3200" b="1" dirty="0" err="1">
                <a:latin typeface="Times New Roman" pitchFamily="18" charset="0"/>
                <a:cs typeface="Times New Roman" pitchFamily="18" charset="0"/>
              </a:rPr>
              <a:t>stars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9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47664" y="6520259"/>
            <a:ext cx="6192688" cy="365125"/>
          </a:xfrm>
        </p:spPr>
        <p:txBody>
          <a:bodyPr/>
          <a:lstStyle/>
          <a:p>
            <a:r>
              <a:rPr lang="it-IT" dirty="0" smtClean="0"/>
              <a:t>International School of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– Erice, </a:t>
            </a:r>
            <a:r>
              <a:rPr lang="it-IT" dirty="0" err="1" smtClean="0"/>
              <a:t>September</a:t>
            </a:r>
            <a:r>
              <a:rPr lang="it-IT" dirty="0" smtClean="0"/>
              <a:t> 16-24, 2014 G. Tagliente – INFN Bari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34006" y="-93646"/>
            <a:ext cx="4616285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Goal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1403648" y="5369644"/>
            <a:ext cx="6751637" cy="11557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***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b="1">
                <a:solidFill>
                  <a:srgbClr val="008000"/>
                </a:solidFill>
                <a:latin typeface="Comic Sans MS" pitchFamily="66" charset="0"/>
              </a:rPr>
              <a:t>cross section uncertainties</a:t>
            </a:r>
            <a:r>
              <a:rPr lang="de-DE" sz="2000">
                <a:latin typeface="Comic Sans MS" pitchFamily="66" charset="0"/>
              </a:rPr>
              <a:t> </a:t>
            </a:r>
            <a:r>
              <a:rPr lang="de-DE" b="1">
                <a:solidFill>
                  <a:srgbClr val="FF0000"/>
                </a:solidFill>
                <a:latin typeface="Comic Sans MS" pitchFamily="66" charset="0"/>
              </a:rPr>
              <a:t>&lt;5%</a:t>
            </a:r>
          </a:p>
          <a:p>
            <a:endParaRPr lang="de-DE" sz="2000">
              <a:latin typeface="Comic Sans MS" pitchFamily="66" charset="0"/>
            </a:endParaRPr>
          </a:p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***</a:t>
            </a:r>
            <a:r>
              <a:rPr lang="de-DE">
                <a:latin typeface="Comic Sans MS" pitchFamily="66" charset="0"/>
              </a:rPr>
              <a:t> </a:t>
            </a:r>
            <a:r>
              <a:rPr lang="de-DE" b="1">
                <a:solidFill>
                  <a:srgbClr val="008000"/>
                </a:solidFill>
                <a:latin typeface="Comic Sans MS" pitchFamily="66" charset="0"/>
              </a:rPr>
              <a:t>safe control of systematic uncertainties</a:t>
            </a:r>
          </a:p>
        </p:txBody>
      </p:sp>
    </p:spTree>
    <p:extLst>
      <p:ext uri="{BB962C8B-B14F-4D97-AF65-F5344CB8AC3E}">
        <p14:creationId xmlns:p14="http://schemas.microsoft.com/office/powerpoint/2010/main" val="340524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77777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39267</TotalTime>
  <Words>2925</Words>
  <Application>Microsoft Macintosh PowerPoint</Application>
  <PresentationFormat>On-screen Show (4:3)</PresentationFormat>
  <Paragraphs>487</Paragraphs>
  <Slides>38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Tema di Office</vt:lpstr>
      <vt:lpstr>Equation</vt:lpstr>
      <vt:lpstr>Photo Editor Photo</vt:lpstr>
      <vt:lpstr>Formel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Achivments</dc:title>
  <dc:creator>Nicola Colonna</dc:creator>
  <cp:lastModifiedBy>Giuseppe Tagliente</cp:lastModifiedBy>
  <cp:revision>489</cp:revision>
  <dcterms:created xsi:type="dcterms:W3CDTF">2008-03-10T15:09:25Z</dcterms:created>
  <dcterms:modified xsi:type="dcterms:W3CDTF">2014-09-22T13:30:11Z</dcterms:modified>
</cp:coreProperties>
</file>