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74" r:id="rId7"/>
    <p:sldId id="262" r:id="rId8"/>
    <p:sldId id="273" r:id="rId9"/>
    <p:sldId id="261" r:id="rId10"/>
    <p:sldId id="275" r:id="rId11"/>
    <p:sldId id="276" r:id="rId12"/>
    <p:sldId id="278" r:id="rId13"/>
    <p:sldId id="277" r:id="rId14"/>
    <p:sldId id="267" r:id="rId15"/>
    <p:sldId id="263" r:id="rId16"/>
    <p:sldId id="265" r:id="rId17"/>
    <p:sldId id="266" r:id="rId18"/>
    <p:sldId id="264" r:id="rId19"/>
    <p:sldId id="272" r:id="rId20"/>
    <p:sldId id="268" r:id="rId21"/>
    <p:sldId id="269" r:id="rId22"/>
    <p:sldId id="270" r:id="rId23"/>
    <p:sldId id="271" r:id="rId24"/>
    <p:sldId id="292" r:id="rId25"/>
    <p:sldId id="279" r:id="rId26"/>
    <p:sldId id="280" r:id="rId27"/>
    <p:sldId id="281" r:id="rId28"/>
    <p:sldId id="283" r:id="rId29"/>
    <p:sldId id="282" r:id="rId30"/>
    <p:sldId id="284" r:id="rId31"/>
    <p:sldId id="286" r:id="rId32"/>
    <p:sldId id="285" r:id="rId33"/>
    <p:sldId id="287" r:id="rId34"/>
    <p:sldId id="288" r:id="rId35"/>
    <p:sldId id="290" r:id="rId36"/>
    <p:sldId id="291" r:id="rId37"/>
    <p:sldId id="28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6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C1949-7155-4E70-A26D-F13DEFFE72E9}" type="datetimeFigureOut">
              <a:rPr lang="en-US" smtClean="0"/>
              <a:t>20.09.13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C17FE-2832-4E3C-9F86-0EC23355C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68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EF37-6429-44A6-A377-C7E08AB7BE67}" type="datetime1">
              <a:rPr lang="en-US" smtClean="0"/>
              <a:t>20.09.13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1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16889-F9E5-49E8-AAAF-80A2166A04E5}" type="datetime1">
              <a:rPr lang="en-US" smtClean="0"/>
              <a:t>20.09.13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6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E157-79CA-4D68-8BBA-841EFD88DA14}" type="datetime1">
              <a:rPr lang="en-US" smtClean="0"/>
              <a:t>20.09.13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1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315E-AD3D-4754-9811-93607DF4A182}" type="datetime1">
              <a:rPr lang="en-US" smtClean="0"/>
              <a:t>20.09.13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7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53CD-235C-4B2A-908A-617A625F7DEE}" type="datetime1">
              <a:rPr lang="en-US" smtClean="0"/>
              <a:t>20.09.13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1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6DF2-9402-47AF-BBB4-2A5FF0235483}" type="datetime1">
              <a:rPr lang="en-US" smtClean="0"/>
              <a:t>20.09.13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8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A3AA-B51B-4932-822D-1AF07668138B}" type="datetime1">
              <a:rPr lang="en-US" smtClean="0"/>
              <a:t>20.09.13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9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02550-3AC6-41EB-A85B-1BD8F2CAFB1B}" type="datetime1">
              <a:rPr lang="en-US" smtClean="0"/>
              <a:t>20.09.13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4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DECB-5043-421E-9591-C5BDBEBE6E6C}" type="datetime1">
              <a:rPr lang="en-US" smtClean="0"/>
              <a:t>20.09.13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7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84D5D-2E03-468C-BC25-4FB5A139D1AF}" type="datetime1">
              <a:rPr lang="en-US" smtClean="0"/>
              <a:t>20.09.13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10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D15C5-8E06-4327-9C59-5C79EE4A9064}" type="datetime1">
              <a:rPr lang="en-US" smtClean="0"/>
              <a:t>20.09.13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3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1BB0A-D2EC-433A-8845-ACE724E3CC19}" type="datetime1">
              <a:rPr lang="en-US" smtClean="0"/>
              <a:t>20.09.13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8915-9E0B-4EB0-83CF-C92AD54ED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0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New Large</a:t>
            </a:r>
            <a:r>
              <a:rPr lang="de-DE" baseline="30000" dirty="0" smtClean="0"/>
              <a:t>*</a:t>
            </a:r>
            <a:r>
              <a:rPr lang="de-DE" dirty="0" smtClean="0"/>
              <a:t> Neutrino Detectors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5157192"/>
            <a:ext cx="6400800" cy="1152128"/>
          </a:xfrm>
        </p:spPr>
        <p:txBody>
          <a:bodyPr>
            <a:normAutofit lnSpcReduction="10000"/>
          </a:bodyPr>
          <a:lstStyle/>
          <a:p>
            <a:pPr algn="r"/>
            <a:r>
              <a:rPr lang="de-DE" sz="1600" dirty="0" smtClean="0"/>
              <a:t>Erice (Italy) in September 2013</a:t>
            </a:r>
          </a:p>
          <a:p>
            <a:pPr algn="r"/>
            <a:r>
              <a:rPr lang="de-DE" sz="1600" dirty="0" smtClean="0"/>
              <a:t>Lothar Oberauer</a:t>
            </a:r>
          </a:p>
          <a:p>
            <a:pPr algn="r"/>
            <a:r>
              <a:rPr lang="de-DE" sz="1600" dirty="0" smtClean="0"/>
              <a:t>TU München</a:t>
            </a:r>
          </a:p>
          <a:p>
            <a:pPr algn="r"/>
            <a:r>
              <a:rPr lang="de-DE" sz="1600" dirty="0" smtClean="0"/>
              <a:t>Physik-Department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587727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aseline="30000" dirty="0" smtClean="0"/>
              <a:t>*</a:t>
            </a:r>
            <a:r>
              <a:rPr lang="de-DE" dirty="0" smtClean="0"/>
              <a:t>Here: large &gt; ca. 20 kton mass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711959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Water Cherenkov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08" y="1124744"/>
            <a:ext cx="8224457" cy="429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418995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Hyperkamiokande: </a:t>
            </a:r>
          </a:p>
          <a:p>
            <a:r>
              <a:rPr lang="de-DE" dirty="0" smtClean="0"/>
              <a:t>two detector modules</a:t>
            </a:r>
          </a:p>
          <a:p>
            <a:r>
              <a:rPr lang="de-DE" dirty="0" smtClean="0"/>
              <a:t>total (fiducial) mass of 0.99 (0.56) Mton</a:t>
            </a:r>
          </a:p>
          <a:p>
            <a:r>
              <a:rPr lang="de-DE" dirty="0" smtClean="0"/>
              <a:t>1750 m.w.e.  Shielding                                                          </a:t>
            </a:r>
            <a:r>
              <a:rPr lang="de-DE" sz="1600" i="1" dirty="0" smtClean="0"/>
              <a:t>HyperK coll.</a:t>
            </a:r>
            <a:r>
              <a:rPr lang="de-DE" sz="1600" dirty="0" smtClean="0"/>
              <a:t> </a:t>
            </a:r>
            <a:r>
              <a:rPr lang="de-DE" sz="1600" i="1" dirty="0" smtClean="0"/>
              <a:t>arxive:  1109.3262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2408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Liquid Scintillator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11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26221"/>
            <a:ext cx="7263765" cy="455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602128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LENA design study (LAGUNA consortium) for Pyhäsalmi (Finland)</a:t>
            </a:r>
          </a:p>
          <a:p>
            <a:r>
              <a:rPr lang="de-DE" i="1" dirty="0"/>
              <a:t> </a:t>
            </a:r>
            <a:r>
              <a:rPr lang="de-DE" i="1" dirty="0" smtClean="0"/>
              <a:t>                                                                                                          arxive:1104.5620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06025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Liquid Scintillator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12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1490663"/>
            <a:ext cx="583882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5733256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JUNO  liquid scintillator detector (schematic </a:t>
            </a:r>
            <a:r>
              <a:rPr lang="de-DE" dirty="0" err="1" smtClean="0"/>
              <a:t>view</a:t>
            </a:r>
            <a:r>
              <a:rPr lang="de-DE" dirty="0" smtClean="0"/>
              <a:t>)</a:t>
            </a:r>
          </a:p>
          <a:p>
            <a:r>
              <a:rPr lang="de-DE" dirty="0" smtClean="0"/>
              <a:t>RENO-2 </a:t>
            </a:r>
            <a:r>
              <a:rPr lang="de-DE" dirty="0" err="1" smtClean="0"/>
              <a:t>follows</a:t>
            </a:r>
            <a:r>
              <a:rPr lang="de-DE" dirty="0" smtClean="0"/>
              <a:t> a </a:t>
            </a:r>
            <a:r>
              <a:rPr lang="de-DE" dirty="0" err="1" smtClean="0"/>
              <a:t>similar</a:t>
            </a:r>
            <a:r>
              <a:rPr lang="de-DE" dirty="0" smtClean="0"/>
              <a:t> </a:t>
            </a:r>
            <a:r>
              <a:rPr lang="de-DE" dirty="0" err="1" smtClean="0"/>
              <a:t>concept</a:t>
            </a:r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                                                                              </a:t>
            </a:r>
          </a:p>
          <a:p>
            <a:r>
              <a:rPr lang="de-DE" i="1" dirty="0"/>
              <a:t> </a:t>
            </a:r>
            <a:r>
              <a:rPr lang="de-DE" i="1" dirty="0" smtClean="0"/>
              <a:t>                                                        Yifang Wang, 27. June 2013, San Francisco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2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Liquid Argon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13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57834"/>
            <a:ext cx="42957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956" y="1398588"/>
            <a:ext cx="3694367" cy="309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869160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LBNE: 10 kton Lar detector</a:t>
            </a:r>
          </a:p>
          <a:p>
            <a:r>
              <a:rPr lang="de-DE" dirty="0" smtClean="0"/>
              <a:t>Single phase (?)</a:t>
            </a:r>
          </a:p>
          <a:p>
            <a:r>
              <a:rPr lang="de-DE" dirty="0" smtClean="0"/>
              <a:t>Fermilab to Homestake</a:t>
            </a:r>
          </a:p>
          <a:p>
            <a:r>
              <a:rPr lang="de-DE" dirty="0" smtClean="0"/>
              <a:t>Surface (?)</a:t>
            </a:r>
          </a:p>
          <a:p>
            <a:endParaRPr lang="de-DE" dirty="0"/>
          </a:p>
          <a:p>
            <a:r>
              <a:rPr lang="de-DE" i="1" dirty="0" smtClean="0"/>
              <a:t>Brian Rebel, June 2013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4869160"/>
            <a:ext cx="39652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LBNO: 20 kton Lar detector (1st stage) </a:t>
            </a:r>
          </a:p>
          <a:p>
            <a:r>
              <a:rPr lang="de-DE" dirty="0" smtClean="0"/>
              <a:t>Double phase detector</a:t>
            </a:r>
          </a:p>
          <a:p>
            <a:r>
              <a:rPr lang="de-DE" dirty="0" smtClean="0"/>
              <a:t>Expandable to 100 kton (?)</a:t>
            </a:r>
          </a:p>
          <a:p>
            <a:r>
              <a:rPr lang="de-DE" dirty="0" smtClean="0"/>
              <a:t>CERN to Pyhäsalmi</a:t>
            </a:r>
          </a:p>
          <a:p>
            <a:r>
              <a:rPr lang="de-DE" dirty="0" smtClean="0"/>
              <a:t>4000 m.w.e.</a:t>
            </a:r>
          </a:p>
          <a:p>
            <a:r>
              <a:rPr lang="de-DE" i="1" dirty="0" smtClean="0"/>
              <a:t>Thomas Patzak, BLV 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6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Mass Hierarchy and </a:t>
            </a:r>
            <a:br>
              <a:rPr lang="de-DE" dirty="0" smtClean="0"/>
            </a:br>
            <a:r>
              <a:rPr lang="de-DE" dirty="0" smtClean="0"/>
              <a:t>CP-Phase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02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5" y="5733256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Neutrino energy  at 3 – 4 GeV: Clear </a:t>
            </a:r>
            <a:r>
              <a:rPr lang="de-DE" sz="2400" b="1" dirty="0" smtClean="0">
                <a:solidFill>
                  <a:srgbClr val="FF0000"/>
                </a:solidFill>
              </a:rPr>
              <a:t>mass hierarchy </a:t>
            </a:r>
            <a:r>
              <a:rPr lang="de-DE" sz="2400" dirty="0" smtClean="0"/>
              <a:t>determination – no CPV degeneracy</a:t>
            </a:r>
            <a:endParaRPr lang="de-DE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AC1B-B726-40EC-BEB8-115F6074D4F5}" type="slidenum">
              <a:rPr lang="de-DE" smtClean="0"/>
              <a:t>15</a:t>
            </a:fld>
            <a:endParaRPr lang="de-DE"/>
          </a:p>
        </p:txBody>
      </p:sp>
      <p:pic>
        <p:nvPicPr>
          <p:cNvPr id="6" name="Picture 70" descr="prob2300k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" t="10941" b="5676"/>
          <a:stretch>
            <a:fillRect/>
          </a:stretch>
        </p:blipFill>
        <p:spPr bwMode="auto">
          <a:xfrm>
            <a:off x="683568" y="980728"/>
            <a:ext cx="7272809" cy="4608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265311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/>
              <a:t>Long baseline oscillation </a:t>
            </a:r>
            <a:r>
              <a:rPr lang="de-DE" sz="2000" b="1" dirty="0" smtClean="0">
                <a:latin typeface="Symbol" pitchFamily="18" charset="2"/>
              </a:rPr>
              <a:t>n</a:t>
            </a:r>
            <a:r>
              <a:rPr lang="de-DE" sz="2000" b="1" baseline="-25000" dirty="0" smtClean="0">
                <a:latin typeface="Symbol" pitchFamily="18" charset="2"/>
              </a:rPr>
              <a:t>m </a:t>
            </a:r>
            <a:r>
              <a:rPr lang="de-DE" sz="2000" b="1" dirty="0" smtClean="0">
                <a:latin typeface="Symbol" pitchFamily="18" charset="2"/>
              </a:rPr>
              <a:t>&lt;-&gt; n</a:t>
            </a:r>
            <a:r>
              <a:rPr lang="de-DE" sz="2000" b="1" baseline="-25000" dirty="0" smtClean="0"/>
              <a:t>e</a:t>
            </a:r>
            <a:r>
              <a:rPr lang="de-DE" sz="2000" b="1" dirty="0" smtClean="0">
                <a:latin typeface="Symbol" pitchFamily="18" charset="2"/>
              </a:rPr>
              <a:t> </a:t>
            </a:r>
            <a:r>
              <a:rPr lang="de-DE" sz="2000" b="1" dirty="0" smtClean="0"/>
              <a:t>appearance experiment</a:t>
            </a:r>
            <a:endParaRPr lang="en-US" sz="20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779912" y="4005064"/>
            <a:ext cx="288032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56176" y="99363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/>
              <a:t>CERN -&gt; Pyhäsalmi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3683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09266"/>
            <a:ext cx="39719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332656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LAGUNA-LBNO sensitivities LAr</a:t>
            </a:r>
          </a:p>
          <a:p>
            <a:pPr algn="ctr"/>
            <a:r>
              <a:rPr lang="de-DE" sz="2400" b="1" dirty="0" smtClean="0"/>
              <a:t>(CERN -&gt; Pyhäsalmi) </a:t>
            </a:r>
            <a:endParaRPr lang="en-US" sz="2400" b="1" dirty="0" smtClean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0" y="3112238"/>
            <a:ext cx="4464823" cy="170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120" y="1292567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20kt two phase Lar +</a:t>
            </a:r>
          </a:p>
          <a:p>
            <a:r>
              <a:rPr lang="de-DE" b="1" dirty="0" smtClean="0"/>
              <a:t>35kt magnetized muon iron neutrino detector (MIND)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6370302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/>
              <a:t>F. Di Ludovico, NNN12</a:t>
            </a:r>
            <a:endParaRPr lang="en-US" sz="14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2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AC1B-B726-40EC-BEB8-115F6074D4F5}" type="slidenum">
              <a:rPr lang="de-DE" smtClean="0"/>
              <a:t>17</a:t>
            </a:fld>
            <a:endParaRPr lang="de-D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78" y="1326005"/>
            <a:ext cx="669607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71374" y="215062"/>
            <a:ext cx="6732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LENA sensitivity on neutrino mass hierarchy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573325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5+5y measurement </a:t>
            </a:r>
          </a:p>
          <a:p>
            <a:r>
              <a:rPr lang="de-DE" dirty="0" smtClean="0"/>
              <a:t>10</a:t>
            </a:r>
            <a:r>
              <a:rPr lang="de-DE" baseline="30000" dirty="0" smtClean="0"/>
              <a:t>21</a:t>
            </a:r>
            <a:r>
              <a:rPr lang="de-DE" dirty="0" smtClean="0"/>
              <a:t> pot/a   corresponds to a beam power of 750 kW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195736" y="4293096"/>
            <a:ext cx="122413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67944" y="4941168"/>
            <a:ext cx="2232248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67944" y="4840505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Reactor results on </a:t>
            </a:r>
            <a:r>
              <a:rPr lang="de-DE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de-DE" baseline="-25000" dirty="0" smtClean="0">
                <a:solidFill>
                  <a:srgbClr val="FF0000"/>
                </a:solidFill>
                <a:latin typeface="Symbol" pitchFamily="18" charset="2"/>
              </a:rPr>
              <a:t>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818456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/>
              <a:t>50 kton Liquid Scintillator detector at Pyhäsalmi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5344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6" y="1052736"/>
            <a:ext cx="8889683" cy="489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8864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LBNE sensitivities 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88024" y="6237312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/>
              <a:t>M. Diwan; Bad Honnef (Germany) Jan. 2013</a:t>
            </a:r>
            <a:endParaRPr lang="en-US" sz="1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836712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Baseline 1300 km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04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19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6630829" cy="508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404664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Hyper-Kamiokande sensitivity on CP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6381328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/>
              <a:t>M. Yokoyama, TIPPI I, Chikago, 2011</a:t>
            </a:r>
            <a:endParaRPr lang="en-US" sz="1400" i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020272" y="5661248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43800" y="594928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Actual value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616530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HK has also sensitivity on MH</a:t>
            </a:r>
          </a:p>
          <a:p>
            <a:r>
              <a:rPr lang="en-US" dirty="0" smtClean="0"/>
              <a:t>Depending on oscillation parameter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428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b="1" dirty="0" smtClean="0"/>
              <a:t>Why new large detectors </a:t>
            </a:r>
            <a:r>
              <a:rPr lang="de-DE" dirty="0" smtClean="0"/>
              <a:t>?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2600" dirty="0" smtClean="0"/>
              <a:t>neutrino </a:t>
            </a:r>
            <a:r>
              <a:rPr lang="de-DE" sz="2600" dirty="0" err="1" smtClean="0"/>
              <a:t>mass</a:t>
            </a:r>
            <a:r>
              <a:rPr lang="de-DE" sz="2600" dirty="0" smtClean="0"/>
              <a:t> </a:t>
            </a:r>
            <a:r>
              <a:rPr lang="de-DE" sz="2600" dirty="0" err="1" smtClean="0"/>
              <a:t>hierarchy</a:t>
            </a:r>
            <a:r>
              <a:rPr lang="de-DE" sz="2600" dirty="0" smtClean="0"/>
              <a:t>, CP phase</a:t>
            </a:r>
          </a:p>
          <a:p>
            <a:pPr marL="0" indent="0">
              <a:buNone/>
            </a:pPr>
            <a:r>
              <a:rPr lang="de-DE" sz="2600" dirty="0"/>
              <a:t>	</a:t>
            </a:r>
            <a:r>
              <a:rPr lang="de-DE" sz="2600" dirty="0" smtClean="0"/>
              <a:t>astrophysics and astroparticle physics</a:t>
            </a:r>
          </a:p>
          <a:p>
            <a:r>
              <a:rPr lang="de-DE" b="1" dirty="0" smtClean="0"/>
              <a:t>Which experimental concepts </a:t>
            </a:r>
            <a:r>
              <a:rPr lang="de-DE" dirty="0" smtClean="0"/>
              <a:t>?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2600" dirty="0" smtClean="0"/>
              <a:t>long baseline (</a:t>
            </a:r>
            <a:r>
              <a:rPr lang="de-DE" sz="2600" dirty="0" smtClean="0">
                <a:latin typeface="Arial" pitchFamily="34" charset="0"/>
                <a:cs typeface="Arial" pitchFamily="34" charset="0"/>
              </a:rPr>
              <a:t>~</a:t>
            </a:r>
            <a:r>
              <a:rPr lang="de-DE" sz="2600" dirty="0" smtClean="0"/>
              <a:t> 1000 km or more) oscillation experiments</a:t>
            </a:r>
          </a:p>
          <a:p>
            <a:pPr marL="0" indent="0">
              <a:buNone/>
            </a:pPr>
            <a:r>
              <a:rPr lang="de-DE" sz="2600" dirty="0"/>
              <a:t>	</a:t>
            </a:r>
            <a:r>
              <a:rPr lang="de-DE" sz="2600" dirty="0" smtClean="0"/>
              <a:t>short baseline oscillation experiments</a:t>
            </a:r>
          </a:p>
          <a:p>
            <a:r>
              <a:rPr lang="de-DE" b="1" dirty="0" err="1" smtClean="0"/>
              <a:t>Which</a:t>
            </a:r>
            <a:r>
              <a:rPr lang="de-DE" b="1" dirty="0" smtClean="0"/>
              <a:t> </a:t>
            </a:r>
            <a:r>
              <a:rPr lang="de-DE" b="1" dirty="0" err="1" smtClean="0"/>
              <a:t>detector</a:t>
            </a:r>
            <a:r>
              <a:rPr lang="de-DE" b="1" dirty="0" smtClean="0"/>
              <a:t> concepts </a:t>
            </a:r>
            <a:r>
              <a:rPr lang="de-DE" dirty="0" smtClean="0"/>
              <a:t>?</a:t>
            </a:r>
          </a:p>
          <a:p>
            <a:pPr marL="0" indent="0">
              <a:buNone/>
            </a:pPr>
            <a:r>
              <a:rPr lang="de-DE" dirty="0" smtClean="0"/>
              <a:t>	</a:t>
            </a:r>
            <a:r>
              <a:rPr lang="de-DE" sz="2400" dirty="0" smtClean="0"/>
              <a:t>liquid argon detector</a:t>
            </a:r>
          </a:p>
          <a:p>
            <a:pPr marL="0" indent="0">
              <a:buNone/>
            </a:pPr>
            <a:r>
              <a:rPr lang="de-DE" sz="2400" dirty="0"/>
              <a:t>	</a:t>
            </a:r>
            <a:r>
              <a:rPr lang="de-DE" sz="2400" dirty="0" smtClean="0"/>
              <a:t>liquid scintillator detector</a:t>
            </a:r>
          </a:p>
          <a:p>
            <a:pPr marL="0" indent="0">
              <a:buNone/>
            </a:pPr>
            <a:r>
              <a:rPr lang="de-DE" sz="2400" dirty="0"/>
              <a:t>	</a:t>
            </a:r>
            <a:r>
              <a:rPr lang="de-DE" sz="2400" dirty="0" smtClean="0"/>
              <a:t>Cherenkov detector</a:t>
            </a:r>
          </a:p>
          <a:p>
            <a:r>
              <a:rPr lang="de-DE" b="1" dirty="0" smtClean="0"/>
              <a:t>Mass hierarchy and CP phase</a:t>
            </a:r>
          </a:p>
          <a:p>
            <a:pPr marL="0" indent="0">
              <a:buNone/>
            </a:pPr>
            <a:r>
              <a:rPr lang="de-DE" b="1" dirty="0"/>
              <a:t>	</a:t>
            </a:r>
            <a:r>
              <a:rPr lang="de-DE" sz="2400" dirty="0" smtClean="0"/>
              <a:t>LBNO &amp; LBNE; JUNO; PINGU &amp; ORCA, Daedalus</a:t>
            </a:r>
            <a:endParaRPr lang="de-DE" sz="2400" b="1" dirty="0" smtClean="0"/>
          </a:p>
          <a:p>
            <a:r>
              <a:rPr lang="de-DE" b="1" dirty="0" smtClean="0"/>
              <a:t>Selected topics on astroparticle physics</a:t>
            </a:r>
          </a:p>
          <a:p>
            <a:pPr marL="0" indent="0">
              <a:buNone/>
            </a:pPr>
            <a:r>
              <a:rPr lang="de-DE" b="1" dirty="0"/>
              <a:t>	</a:t>
            </a:r>
            <a:r>
              <a:rPr lang="de-DE" sz="2900" dirty="0" smtClean="0"/>
              <a:t>DSNB </a:t>
            </a:r>
            <a:r>
              <a:rPr lang="de-DE" sz="2900" dirty="0" err="1" smtClean="0"/>
              <a:t>and</a:t>
            </a:r>
            <a:r>
              <a:rPr lang="de-DE" sz="2900" dirty="0" smtClean="0"/>
              <a:t> Solar MSW </a:t>
            </a:r>
            <a:endParaRPr lang="de-DE" sz="29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91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59632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JUNO sensitivity on MH</a:t>
            </a:r>
            <a:endParaRPr lang="en-US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278632"/>
            <a:ext cx="763284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69832" y="6463208"/>
            <a:ext cx="356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/>
              <a:t>L. Zhan, NOW 2012</a:t>
            </a:r>
            <a:endParaRPr lang="en-US" sz="1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303748" y="83671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20 kton Liquid Scintillator Detector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4881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21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24" y="548680"/>
            <a:ext cx="7998143" cy="566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35996" y="6309320"/>
            <a:ext cx="356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/>
              <a:t>L. Zhan, NOW 2012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821441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22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569899" cy="560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2160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/>
              <a:t>E. Resconi, Bad Honnef, 2013</a:t>
            </a:r>
            <a:endParaRPr lang="en-US" sz="1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4046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PINGU and ORCA (MH)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6256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23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98477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2160" y="645333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/>
              <a:t>E. Resconi, Bad Honnef, 2013</a:t>
            </a:r>
            <a:endParaRPr lang="en-US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404664"/>
            <a:ext cx="5364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PINGU sensitivity on MH 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86200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2776"/>
            <a:ext cx="6192688" cy="4464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5696" y="476672"/>
            <a:ext cx="5400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PINGU sensitivity on MH</a:t>
            </a:r>
          </a:p>
          <a:p>
            <a:pPr algn="ctr"/>
            <a:r>
              <a:rPr lang="en-US" sz="2000" dirty="0" smtClean="0"/>
              <a:t>Arxive:1306.5846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1700808"/>
            <a:ext cx="3024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Varying CP-parameter in </a:t>
            </a:r>
          </a:p>
          <a:p>
            <a:r>
              <a:rPr lang="en-US" i="1" dirty="0">
                <a:latin typeface="Symbol" charset="2"/>
                <a:cs typeface="Symbol" charset="2"/>
              </a:rPr>
              <a:t>d</a:t>
            </a:r>
            <a:r>
              <a:rPr lang="en-US" i="1" dirty="0" smtClean="0">
                <a:latin typeface="Symbol" charset="2"/>
                <a:cs typeface="Symbol" charset="2"/>
              </a:rPr>
              <a:t>,</a:t>
            </a:r>
            <a:r>
              <a:rPr lang="en-US" i="1" dirty="0" smtClean="0"/>
              <a:t> </a:t>
            </a:r>
            <a:r>
              <a:rPr lang="en-US" i="1" dirty="0" smtClean="0">
                <a:latin typeface="Symbol" charset="2"/>
                <a:cs typeface="Symbol" charset="2"/>
              </a:rPr>
              <a:t>Q</a:t>
            </a:r>
            <a:r>
              <a:rPr lang="en-US" i="1" baseline="-25000" dirty="0" smtClean="0">
                <a:latin typeface="Symbol" charset="2"/>
                <a:cs typeface="Symbol" charset="2"/>
              </a:rPr>
              <a:t>12</a:t>
            </a:r>
            <a:r>
              <a:rPr lang="en-US" i="1" dirty="0" smtClean="0">
                <a:latin typeface="Symbol" charset="2"/>
                <a:cs typeface="Symbol" charset="2"/>
              </a:rPr>
              <a:t>, D</a:t>
            </a:r>
            <a:r>
              <a:rPr lang="en-US" i="1" dirty="0" smtClean="0">
                <a:cs typeface="Symbol" charset="2"/>
              </a:rPr>
              <a:t>m</a:t>
            </a:r>
            <a:r>
              <a:rPr lang="en-US" i="1" baseline="30000" dirty="0" smtClean="0">
                <a:cs typeface="Symbol" charset="2"/>
              </a:rPr>
              <a:t>2</a:t>
            </a:r>
            <a:r>
              <a:rPr lang="en-US" i="1" dirty="0" smtClean="0">
                <a:cs typeface="Symbol" charset="2"/>
              </a:rPr>
              <a:t> not yet  considered</a:t>
            </a:r>
          </a:p>
          <a:p>
            <a:endParaRPr lang="en-US" i="1" dirty="0">
              <a:latin typeface="Symbol" charset="2"/>
              <a:cs typeface="Symbol" charset="2"/>
            </a:endParaRPr>
          </a:p>
          <a:p>
            <a:r>
              <a:rPr lang="en-US" i="1" dirty="0" smtClean="0">
                <a:cs typeface="Symbol" charset="2"/>
              </a:rPr>
              <a:t>authors assume, that the impact is not to large</a:t>
            </a:r>
          </a:p>
          <a:p>
            <a:endParaRPr lang="en-US" i="1" dirty="0">
              <a:latin typeface="Symbol" charset="2"/>
              <a:cs typeface="Symbol" charset="2"/>
            </a:endParaRPr>
          </a:p>
          <a:p>
            <a:r>
              <a:rPr lang="en-US" i="1" dirty="0" smtClean="0">
                <a:cs typeface="Symbol" charset="2"/>
              </a:rPr>
              <a:t>Sensitivity should be indeed statistics limited </a:t>
            </a:r>
            <a:r>
              <a:rPr lang="en-US" i="1" dirty="0" smtClean="0"/>
              <a:t>  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46088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25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766766"/>
            <a:ext cx="9103995" cy="479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36456" y="5881627"/>
            <a:ext cx="2471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i="1" dirty="0" smtClean="0"/>
              <a:t>S. Agarwalla, J. Conrad, M. Shaevitz, arxive:1105.4984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214576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26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941"/>
            <a:ext cx="3985927" cy="335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047" y="476672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Neutrino source: </a:t>
            </a:r>
          </a:p>
          <a:p>
            <a:r>
              <a:rPr lang="de-DE" dirty="0" smtClean="0"/>
              <a:t>Pion+ decays at rest</a:t>
            </a:r>
          </a:p>
          <a:p>
            <a:r>
              <a:rPr lang="de-DE" dirty="0" smtClean="0"/>
              <a:t>From 800 MeV H2+ cyclotron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37816"/>
            <a:ext cx="3038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536006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Perfectly suited for liquid scintillator detectors like LENA or JUNO</a:t>
            </a:r>
          </a:p>
          <a:p>
            <a:endParaRPr lang="de-DE" dirty="0"/>
          </a:p>
          <a:p>
            <a:r>
              <a:rPr lang="de-DE" dirty="0" smtClean="0"/>
              <a:t>Basically free of background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576064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56175" y="5517232"/>
            <a:ext cx="24715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i="1" dirty="0" smtClean="0"/>
              <a:t>S. Agarwalla, J. Conrad, M. Shaevitz, arxive:1105.4984</a:t>
            </a:r>
          </a:p>
          <a:p>
            <a:pPr algn="r"/>
            <a:r>
              <a:rPr lang="de-DE" sz="1600" i="1" dirty="0" smtClean="0"/>
              <a:t>Plot shown in L. Oberauer (neutrino 2012)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58469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Astroparticle Physics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27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99792" y="3789040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Solar MSW up-turn</a:t>
            </a:r>
          </a:p>
          <a:p>
            <a:pPr algn="ctr"/>
            <a:r>
              <a:rPr lang="de-DE" sz="2800" dirty="0" smtClean="0"/>
              <a:t>DSNB neutrinos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5301208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LENA based studies</a:t>
            </a:r>
          </a:p>
          <a:p>
            <a:pPr algn="ctr"/>
            <a:endParaRPr lang="de-DE" sz="2400" dirty="0"/>
          </a:p>
          <a:p>
            <a:pPr algn="ctr"/>
            <a:r>
              <a:rPr lang="de-DE" i="1" dirty="0" smtClean="0"/>
              <a:t>R. Möllenberg, TU München, PhD thesis 2013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3566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Solar MSW up-turn (?)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28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2" y="1266044"/>
            <a:ext cx="426298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396044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172" y="3884104"/>
            <a:ext cx="4192657" cy="297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0088" y="5731515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/>
              <a:t>Can future experiments probe the MSW up-turn ?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373164" y="458112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/>
              <a:t>BOREXINO </a:t>
            </a:r>
          </a:p>
          <a:p>
            <a:pPr algn="r"/>
            <a:r>
              <a:rPr lang="de-DE" dirty="0" smtClean="0"/>
              <a:t>Phys. Rev. D 82 (2010)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858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29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80" y="188640"/>
            <a:ext cx="67627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132856"/>
            <a:ext cx="23241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32240" y="548680"/>
            <a:ext cx="2324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LENA</a:t>
            </a:r>
          </a:p>
          <a:p>
            <a:r>
              <a:rPr lang="de-DE" sz="2000" dirty="0" smtClean="0"/>
              <a:t>4000 m.w.e.</a:t>
            </a:r>
          </a:p>
          <a:p>
            <a:r>
              <a:rPr lang="de-DE" sz="2000" dirty="0" smtClean="0"/>
              <a:t>19 kton fid. Vol.</a:t>
            </a:r>
            <a:endParaRPr lang="en-US" sz="200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367311"/>
            <a:ext cx="7084219" cy="204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5134" y="5661248"/>
            <a:ext cx="8064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LENA</a:t>
            </a:r>
            <a:r>
              <a:rPr lang="de-DE" sz="2400" dirty="0" smtClean="0"/>
              <a:t> can probe the MSW up-turn at &gt;5 sigma in less than 5 years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6879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Why new large neutrino detectors ?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458381"/>
              </p:ext>
            </p:extLst>
          </p:nvPr>
        </p:nvGraphicFramePr>
        <p:xfrm>
          <a:off x="611560" y="1988840"/>
          <a:ext cx="7772400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Formel" r:id="rId3" imgW="4483100" imgH="787400" progId="Equation.3">
                  <p:embed/>
                </p:oleObj>
              </mc:Choice>
              <mc:Fallback>
                <p:oleObj name="Formel" r:id="rId3" imgW="4483100" imgH="787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988840"/>
                        <a:ext cx="7772400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151175" y="3501008"/>
            <a:ext cx="2282997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dirty="0" err="1">
                <a:solidFill>
                  <a:srgbClr val="00CC66"/>
                </a:solidFill>
                <a:latin typeface="Helvetica" pitchFamily="34" charset="0"/>
              </a:rPr>
              <a:t>atmospheric</a:t>
            </a:r>
            <a:r>
              <a:rPr lang="de-DE" dirty="0">
                <a:solidFill>
                  <a:srgbClr val="00CC66"/>
                </a:solidFill>
                <a:latin typeface="Helvetica" pitchFamily="34" charset="0"/>
              </a:rPr>
              <a:t> </a:t>
            </a:r>
            <a:r>
              <a:rPr lang="de-DE" dirty="0">
                <a:solidFill>
                  <a:srgbClr val="00CC66"/>
                </a:solidFill>
                <a:latin typeface="Symbol" pitchFamily="18" charset="2"/>
              </a:rPr>
              <a:t>n</a:t>
            </a:r>
          </a:p>
          <a:p>
            <a:pPr algn="ctr"/>
            <a:r>
              <a:rPr lang="de-DE" dirty="0">
                <a:solidFill>
                  <a:srgbClr val="00CC66"/>
                </a:solidFill>
                <a:latin typeface="Helvetica" pitchFamily="34" charset="0"/>
              </a:rPr>
              <a:t>+ K2K, MINOS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l-GR" b="1" dirty="0">
                <a:solidFill>
                  <a:srgbClr val="00CC66"/>
                </a:solidFill>
                <a:latin typeface="Helvetica" pitchFamily="34" charset="0"/>
              </a:rPr>
              <a:t>Δ</a:t>
            </a:r>
            <a:r>
              <a:rPr lang="de-DE" b="1" dirty="0" smtClean="0">
                <a:solidFill>
                  <a:srgbClr val="00CC66"/>
                </a:solidFill>
                <a:latin typeface="Helvetica" pitchFamily="34" charset="0"/>
              </a:rPr>
              <a:t>m</a:t>
            </a:r>
            <a:r>
              <a:rPr lang="de-DE" b="1" baseline="30000" dirty="0" smtClean="0">
                <a:solidFill>
                  <a:srgbClr val="00CC66"/>
                </a:solidFill>
                <a:latin typeface="Helvetica" pitchFamily="34" charset="0"/>
              </a:rPr>
              <a:t>2</a:t>
            </a:r>
            <a:r>
              <a:rPr lang="de-DE" b="1" baseline="-25000" dirty="0" smtClean="0">
                <a:solidFill>
                  <a:srgbClr val="00CC66"/>
                </a:solidFill>
                <a:latin typeface="Helvetica" pitchFamily="34" charset="0"/>
              </a:rPr>
              <a:t>23</a:t>
            </a:r>
            <a:r>
              <a:rPr lang="de-DE" b="1" dirty="0" smtClean="0">
                <a:solidFill>
                  <a:srgbClr val="00CC66"/>
                </a:solidFill>
                <a:latin typeface="Helvetica" pitchFamily="34" charset="0"/>
              </a:rPr>
              <a:t>= </a:t>
            </a:r>
            <a:r>
              <a:rPr lang="de-DE" b="1" dirty="0">
                <a:solidFill>
                  <a:srgbClr val="00CC66"/>
                </a:solidFill>
                <a:latin typeface="Helvetica" pitchFamily="34" charset="0"/>
              </a:rPr>
              <a:t>2.4</a:t>
            </a:r>
            <a:r>
              <a:rPr lang="en-US" b="1" dirty="0">
                <a:solidFill>
                  <a:srgbClr val="00CC66"/>
                </a:solidFill>
                <a:latin typeface="Helvetica" pitchFamily="34" charset="0"/>
              </a:rPr>
              <a:t>· </a:t>
            </a:r>
            <a:r>
              <a:rPr lang="de-DE" b="1" dirty="0">
                <a:solidFill>
                  <a:srgbClr val="00CC66"/>
                </a:solidFill>
                <a:latin typeface="Helvetica" pitchFamily="34" charset="0"/>
              </a:rPr>
              <a:t>10</a:t>
            </a:r>
            <a:r>
              <a:rPr lang="de-DE" b="1" baseline="30000" dirty="0">
                <a:solidFill>
                  <a:srgbClr val="00CC66"/>
                </a:solidFill>
                <a:latin typeface="Helvetica" pitchFamily="34" charset="0"/>
              </a:rPr>
              <a:t>-3</a:t>
            </a:r>
            <a:r>
              <a:rPr lang="de-DE" b="1" dirty="0">
                <a:solidFill>
                  <a:srgbClr val="00CC66"/>
                </a:solidFill>
                <a:latin typeface="Helvetica" pitchFamily="34" charset="0"/>
              </a:rPr>
              <a:t> eV</a:t>
            </a:r>
            <a:r>
              <a:rPr lang="de-DE" b="1" baseline="30000" dirty="0">
                <a:solidFill>
                  <a:srgbClr val="00CC66"/>
                </a:solidFill>
                <a:latin typeface="Helvetica" pitchFamily="34" charset="0"/>
              </a:rPr>
              <a:t>2</a:t>
            </a:r>
            <a:endParaRPr lang="de-DE" b="1" dirty="0">
              <a:solidFill>
                <a:srgbClr val="00CC66"/>
              </a:solidFill>
              <a:latin typeface="Helvetica" pitchFamily="34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l-GR" b="1" dirty="0" smtClean="0">
                <a:solidFill>
                  <a:srgbClr val="00CC66"/>
                </a:solidFill>
                <a:latin typeface="Helvetica" pitchFamily="34" charset="0"/>
              </a:rPr>
              <a:t>Θ</a:t>
            </a:r>
            <a:r>
              <a:rPr lang="de-DE" b="1" baseline="-25000" dirty="0" smtClean="0">
                <a:solidFill>
                  <a:srgbClr val="00CC66"/>
                </a:solidFill>
                <a:latin typeface="Helvetica" pitchFamily="34" charset="0"/>
              </a:rPr>
              <a:t>23</a:t>
            </a:r>
            <a:r>
              <a:rPr lang="de-DE" b="1" dirty="0" smtClean="0">
                <a:solidFill>
                  <a:srgbClr val="00CC66"/>
                </a:solidFill>
                <a:latin typeface="Helvetica" pitchFamily="34" charset="0"/>
              </a:rPr>
              <a:t> ~ 42°</a:t>
            </a:r>
            <a:endParaRPr lang="el-GR" b="1" baseline="-25000" dirty="0">
              <a:solidFill>
                <a:srgbClr val="00CC66"/>
              </a:solidFill>
              <a:latin typeface="Helvetica" pitchFamily="34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451277" y="3515698"/>
            <a:ext cx="2313454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dirty="0" err="1">
                <a:solidFill>
                  <a:srgbClr val="FF0000"/>
                </a:solidFill>
                <a:latin typeface="Helvetica" pitchFamily="34" charset="0"/>
              </a:rPr>
              <a:t>reactor</a:t>
            </a:r>
            <a:r>
              <a:rPr lang="de-DE" dirty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de-DE" dirty="0">
                <a:solidFill>
                  <a:srgbClr val="FF0000"/>
                </a:solidFill>
                <a:latin typeface="Symbol" pitchFamily="18" charset="2"/>
              </a:rPr>
              <a:t>n</a:t>
            </a:r>
          </a:p>
          <a:p>
            <a:pPr algn="ctr"/>
            <a:r>
              <a:rPr lang="de-DE" dirty="0" smtClean="0">
                <a:solidFill>
                  <a:srgbClr val="FF0000"/>
                </a:solidFill>
                <a:latin typeface="Helvetica" pitchFamily="34" charset="0"/>
              </a:rPr>
              <a:t>DC, DB, </a:t>
            </a:r>
            <a:r>
              <a:rPr lang="de-DE" dirty="0" smtClean="0">
                <a:solidFill>
                  <a:srgbClr val="FF0000"/>
                </a:solidFill>
                <a:latin typeface="Helvetica" pitchFamily="34" charset="0"/>
              </a:rPr>
              <a:t>RENO, T2K</a:t>
            </a:r>
            <a:endParaRPr lang="de-DE" dirty="0">
              <a:solidFill>
                <a:srgbClr val="FF0000"/>
              </a:solidFill>
              <a:latin typeface="Helvetica" pitchFamily="34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l-GR" b="1" dirty="0">
                <a:solidFill>
                  <a:srgbClr val="FF0000"/>
                </a:solidFill>
                <a:latin typeface="Helvetica" pitchFamily="34" charset="0"/>
              </a:rPr>
              <a:t>Δ</a:t>
            </a:r>
            <a:r>
              <a:rPr lang="de-DE" b="1" dirty="0" smtClean="0">
                <a:solidFill>
                  <a:srgbClr val="FF0000"/>
                </a:solidFill>
                <a:latin typeface="Helvetica" pitchFamily="34" charset="0"/>
              </a:rPr>
              <a:t>m</a:t>
            </a:r>
            <a:r>
              <a:rPr lang="de-DE" b="1" baseline="30000" dirty="0" smtClean="0">
                <a:solidFill>
                  <a:srgbClr val="FF0000"/>
                </a:solidFill>
                <a:latin typeface="Helvetica" pitchFamily="34" charset="0"/>
              </a:rPr>
              <a:t>2</a:t>
            </a:r>
            <a:r>
              <a:rPr lang="de-DE" b="1" baseline="-25000" dirty="0" smtClean="0">
                <a:solidFill>
                  <a:srgbClr val="FF0000"/>
                </a:solidFill>
                <a:latin typeface="Helvetica" pitchFamily="34" charset="0"/>
              </a:rPr>
              <a:t>31</a:t>
            </a:r>
            <a:r>
              <a:rPr lang="de-DE" b="1" dirty="0" smtClean="0">
                <a:solidFill>
                  <a:srgbClr val="FF0000"/>
                </a:solidFill>
                <a:latin typeface="Cambria Math"/>
                <a:ea typeface="Cambria Math"/>
              </a:rPr>
              <a:t>≈</a:t>
            </a:r>
            <a:r>
              <a:rPr lang="el-GR" b="1" dirty="0" smtClean="0">
                <a:solidFill>
                  <a:srgbClr val="FF0000"/>
                </a:solidFill>
                <a:latin typeface="Helvetica" pitchFamily="34" charset="0"/>
              </a:rPr>
              <a:t>Δ</a:t>
            </a:r>
            <a:r>
              <a:rPr lang="de-DE" b="1" dirty="0">
                <a:solidFill>
                  <a:srgbClr val="FF0000"/>
                </a:solidFill>
                <a:latin typeface="Helvetica" pitchFamily="34" charset="0"/>
              </a:rPr>
              <a:t>m</a:t>
            </a:r>
            <a:r>
              <a:rPr lang="de-DE" b="1" baseline="30000" dirty="0">
                <a:solidFill>
                  <a:srgbClr val="FF0000"/>
                </a:solidFill>
                <a:latin typeface="Helvetica" pitchFamily="34" charset="0"/>
              </a:rPr>
              <a:t>2</a:t>
            </a:r>
            <a:r>
              <a:rPr lang="de-DE" b="1" baseline="-25000" dirty="0">
                <a:solidFill>
                  <a:srgbClr val="FF0000"/>
                </a:solidFill>
                <a:latin typeface="Helvetica" pitchFamily="34" charset="0"/>
              </a:rPr>
              <a:t>atm</a:t>
            </a:r>
            <a:endParaRPr lang="de-DE" b="1" dirty="0">
              <a:solidFill>
                <a:srgbClr val="FF0000"/>
              </a:solidFill>
              <a:latin typeface="Helvetica" pitchFamily="34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l-GR" b="1" dirty="0" smtClean="0">
                <a:solidFill>
                  <a:srgbClr val="FF0000"/>
                </a:solidFill>
                <a:latin typeface="Helvetica" pitchFamily="34" charset="0"/>
              </a:rPr>
              <a:t>Θ</a:t>
            </a:r>
            <a:r>
              <a:rPr lang="de-DE" b="1" baseline="-25000" dirty="0" smtClean="0">
                <a:solidFill>
                  <a:srgbClr val="FF0000"/>
                </a:solidFill>
                <a:latin typeface="Helvetica" pitchFamily="34" charset="0"/>
              </a:rPr>
              <a:t>13</a:t>
            </a:r>
            <a:r>
              <a:rPr lang="de-DE" b="1" dirty="0">
                <a:solidFill>
                  <a:srgbClr val="FF0000"/>
                </a:solidFill>
                <a:latin typeface="Helvetica" pitchFamily="34" charset="0"/>
              </a:rPr>
              <a:t>~</a:t>
            </a:r>
            <a:r>
              <a:rPr lang="de-DE" b="1" dirty="0" smtClean="0">
                <a:solidFill>
                  <a:srgbClr val="FF0000"/>
                </a:solidFill>
                <a:latin typeface="Helvetica" pitchFamily="34" charset="0"/>
              </a:rPr>
              <a:t> 9 °</a:t>
            </a:r>
            <a:endParaRPr lang="de-DE" b="1" dirty="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766009" y="3501008"/>
            <a:ext cx="2369559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dirty="0">
                <a:solidFill>
                  <a:srgbClr val="0070C0"/>
                </a:solidFill>
                <a:latin typeface="Helvetica" pitchFamily="34" charset="0"/>
              </a:rPr>
              <a:t>solar </a:t>
            </a:r>
            <a:r>
              <a:rPr lang="de-DE" dirty="0">
                <a:solidFill>
                  <a:srgbClr val="0070C0"/>
                </a:solidFill>
                <a:latin typeface="Symbol" pitchFamily="18" charset="2"/>
              </a:rPr>
              <a:t>n</a:t>
            </a:r>
          </a:p>
          <a:p>
            <a:pPr algn="ctr"/>
            <a:r>
              <a:rPr lang="de-DE" dirty="0">
                <a:solidFill>
                  <a:srgbClr val="0070C0"/>
                </a:solidFill>
                <a:latin typeface="Helvetica" pitchFamily="34" charset="0"/>
              </a:rPr>
              <a:t>+ </a:t>
            </a:r>
            <a:r>
              <a:rPr lang="de-DE" dirty="0" err="1">
                <a:solidFill>
                  <a:srgbClr val="0070C0"/>
                </a:solidFill>
                <a:latin typeface="Helvetica" pitchFamily="34" charset="0"/>
              </a:rPr>
              <a:t>KamLAND</a:t>
            </a:r>
            <a:endParaRPr lang="de-DE" dirty="0">
              <a:solidFill>
                <a:srgbClr val="0070C0"/>
              </a:solidFill>
              <a:latin typeface="Helvetica" pitchFamily="34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l-GR" b="1" dirty="0">
                <a:solidFill>
                  <a:srgbClr val="0070C0"/>
                </a:solidFill>
                <a:latin typeface="Helvetica" pitchFamily="34" charset="0"/>
              </a:rPr>
              <a:t>Δ</a:t>
            </a:r>
            <a:r>
              <a:rPr lang="de-DE" b="1" dirty="0" smtClean="0">
                <a:solidFill>
                  <a:srgbClr val="0070C0"/>
                </a:solidFill>
                <a:latin typeface="Helvetica" pitchFamily="34" charset="0"/>
              </a:rPr>
              <a:t>m</a:t>
            </a:r>
            <a:r>
              <a:rPr lang="de-DE" b="1" baseline="30000" dirty="0" smtClean="0">
                <a:solidFill>
                  <a:srgbClr val="0070C0"/>
                </a:solidFill>
                <a:latin typeface="Helvetica" pitchFamily="34" charset="0"/>
              </a:rPr>
              <a:t>2</a:t>
            </a:r>
            <a:r>
              <a:rPr lang="de-DE" b="1" baseline="-25000" dirty="0" smtClean="0">
                <a:solidFill>
                  <a:srgbClr val="0070C0"/>
                </a:solidFill>
                <a:latin typeface="Helvetica" pitchFamily="34" charset="0"/>
              </a:rPr>
              <a:t>12  </a:t>
            </a:r>
            <a:r>
              <a:rPr lang="de-DE" b="1" dirty="0">
                <a:solidFill>
                  <a:srgbClr val="0070C0"/>
                </a:solidFill>
                <a:latin typeface="Helvetica" pitchFamily="34" charset="0"/>
              </a:rPr>
              <a:t>= 7.6</a:t>
            </a:r>
            <a:r>
              <a:rPr lang="en-US" b="1" dirty="0">
                <a:solidFill>
                  <a:srgbClr val="0070C0"/>
                </a:solidFill>
                <a:latin typeface="Helvetica" pitchFamily="34" charset="0"/>
              </a:rPr>
              <a:t>· </a:t>
            </a:r>
            <a:r>
              <a:rPr lang="de-DE" b="1" dirty="0">
                <a:solidFill>
                  <a:srgbClr val="0070C0"/>
                </a:solidFill>
                <a:latin typeface="Helvetica" pitchFamily="34" charset="0"/>
              </a:rPr>
              <a:t>10</a:t>
            </a:r>
            <a:r>
              <a:rPr lang="de-DE" b="1" baseline="30000" dirty="0">
                <a:solidFill>
                  <a:srgbClr val="0070C0"/>
                </a:solidFill>
                <a:latin typeface="Helvetica" pitchFamily="34" charset="0"/>
              </a:rPr>
              <a:t>-5</a:t>
            </a:r>
            <a:r>
              <a:rPr lang="de-DE" b="1" dirty="0">
                <a:solidFill>
                  <a:srgbClr val="0070C0"/>
                </a:solidFill>
                <a:latin typeface="Helvetica" pitchFamily="34" charset="0"/>
              </a:rPr>
              <a:t> eV</a:t>
            </a:r>
            <a:r>
              <a:rPr lang="de-DE" b="1" baseline="30000" dirty="0">
                <a:solidFill>
                  <a:srgbClr val="0070C0"/>
                </a:solidFill>
                <a:latin typeface="Helvetica" pitchFamily="34" charset="0"/>
              </a:rPr>
              <a:t>2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de-DE" b="1" baseline="-25000" dirty="0">
                <a:solidFill>
                  <a:srgbClr val="0070C0"/>
                </a:solidFill>
                <a:latin typeface="Helvetica" pitchFamily="34" charset="0"/>
              </a:rPr>
              <a:t> </a:t>
            </a:r>
            <a:r>
              <a:rPr lang="el-GR" b="1" dirty="0">
                <a:solidFill>
                  <a:srgbClr val="0070C0"/>
                </a:solidFill>
                <a:latin typeface="Helvetica" pitchFamily="34" charset="0"/>
              </a:rPr>
              <a:t>θ</a:t>
            </a:r>
            <a:r>
              <a:rPr lang="de-DE" b="1" baseline="-25000" dirty="0">
                <a:solidFill>
                  <a:srgbClr val="0070C0"/>
                </a:solidFill>
                <a:latin typeface="Helvetica" pitchFamily="34" charset="0"/>
              </a:rPr>
              <a:t>12</a:t>
            </a:r>
            <a:r>
              <a:rPr lang="de-DE" b="1" dirty="0">
                <a:solidFill>
                  <a:srgbClr val="0070C0"/>
                </a:solidFill>
                <a:latin typeface="Helvetica" pitchFamily="34" charset="0"/>
              </a:rPr>
              <a:t>=(34</a:t>
            </a:r>
            <a:r>
              <a:rPr lang="en-US" dirty="0">
                <a:solidFill>
                  <a:srgbClr val="0070C0"/>
                </a:solidFill>
                <a:latin typeface="Helvetica" pitchFamily="34" charset="0"/>
              </a:rPr>
              <a:t>±</a:t>
            </a:r>
            <a:r>
              <a:rPr lang="en-US" b="1" dirty="0">
                <a:solidFill>
                  <a:srgbClr val="0070C0"/>
                </a:solidFill>
                <a:latin typeface="Helvetica" pitchFamily="34" charset="0"/>
              </a:rPr>
              <a:t>3</a:t>
            </a:r>
            <a:r>
              <a:rPr lang="en-US" b="1" dirty="0" smtClean="0">
                <a:solidFill>
                  <a:srgbClr val="0070C0"/>
                </a:solidFill>
                <a:latin typeface="Helvetica" pitchFamily="34" charset="0"/>
              </a:rPr>
              <a:t>)°</a:t>
            </a:r>
            <a:endParaRPr lang="en-US" b="1" baseline="-25000" dirty="0">
              <a:solidFill>
                <a:srgbClr val="0070C0"/>
              </a:solidFill>
              <a:latin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954" y="5589240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2000" b="1" dirty="0" smtClean="0"/>
              <a:t>Mass hierarchy (MH) </a:t>
            </a:r>
            <a:r>
              <a:rPr lang="de-DE" sz="2000" dirty="0" smtClean="0"/>
              <a:t>?        </a:t>
            </a:r>
            <a:r>
              <a:rPr lang="de-DE" sz="2000" dirty="0" smtClean="0">
                <a:latin typeface="Symbol" pitchFamily="18" charset="2"/>
              </a:rPr>
              <a:t>D</a:t>
            </a:r>
            <a:r>
              <a:rPr lang="de-DE" sz="2000" dirty="0" smtClean="0"/>
              <a:t>m</a:t>
            </a:r>
            <a:r>
              <a:rPr lang="de-DE" sz="2000" baseline="30000" dirty="0" smtClean="0"/>
              <a:t>2</a:t>
            </a:r>
            <a:r>
              <a:rPr lang="de-DE" sz="2000" baseline="-25000" dirty="0" smtClean="0"/>
              <a:t>31</a:t>
            </a:r>
            <a:r>
              <a:rPr lang="de-DE" sz="2000" dirty="0" smtClean="0"/>
              <a:t> = m</a:t>
            </a:r>
            <a:r>
              <a:rPr lang="de-DE" sz="2000" baseline="30000" dirty="0" smtClean="0"/>
              <a:t>2</a:t>
            </a:r>
            <a:r>
              <a:rPr lang="de-DE" sz="2000" baseline="-25000" dirty="0" smtClean="0"/>
              <a:t>3</a:t>
            </a:r>
            <a:r>
              <a:rPr lang="de-DE" sz="2000" dirty="0" smtClean="0"/>
              <a:t> – m</a:t>
            </a:r>
            <a:r>
              <a:rPr lang="de-DE" sz="2000" baseline="30000" dirty="0" smtClean="0"/>
              <a:t>2</a:t>
            </a:r>
            <a:r>
              <a:rPr lang="de-DE" sz="2000" baseline="-25000" dirty="0" smtClean="0"/>
              <a:t>1</a:t>
            </a:r>
            <a:r>
              <a:rPr lang="de-DE" sz="2000" dirty="0" smtClean="0"/>
              <a:t> &gt; 0   or   &lt; 0  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000" b="1" dirty="0" smtClean="0"/>
              <a:t>CP phase </a:t>
            </a:r>
            <a:r>
              <a:rPr lang="de-DE" sz="2000" b="1" dirty="0" smtClean="0">
                <a:latin typeface="Symbol" pitchFamily="18" charset="2"/>
              </a:rPr>
              <a:t>d </a:t>
            </a:r>
            <a:r>
              <a:rPr lang="de-DE" sz="2000" dirty="0" smtClean="0"/>
              <a:t>?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5085184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Some open questions in neutrino physics:</a:t>
            </a:r>
            <a:endParaRPr lang="en-US" sz="2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26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DSNB neutrinos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30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400175"/>
            <a:ext cx="58483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558924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Antineutrino detection via inverse beta decay in      10 &lt; E/MeV &lt; 25</a:t>
            </a:r>
          </a:p>
          <a:p>
            <a:r>
              <a:rPr lang="de-DE" dirty="0" smtClean="0"/>
              <a:t>5 to 10 events per year expected from SN models and SN (z-dep.) rates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59832" y="263691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DSNB neutrinos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239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88900"/>
            <a:ext cx="8890000" cy="6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30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32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10856"/>
            <a:ext cx="576064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586" y="476672"/>
            <a:ext cx="5052060" cy="327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764704"/>
            <a:ext cx="37300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Most dangereous bg:</a:t>
            </a:r>
          </a:p>
          <a:p>
            <a:r>
              <a:rPr lang="de-DE" sz="2000" dirty="0" smtClean="0"/>
              <a:t>Atmospheric </a:t>
            </a:r>
            <a:r>
              <a:rPr lang="de-DE" sz="2000" dirty="0" smtClean="0">
                <a:latin typeface="Symbol" pitchFamily="18" charset="2"/>
              </a:rPr>
              <a:t>n</a:t>
            </a:r>
            <a:r>
              <a:rPr lang="de-DE" sz="2000" dirty="0" smtClean="0"/>
              <a:t> nc events on </a:t>
            </a:r>
            <a:r>
              <a:rPr lang="de-DE" sz="2000" baseline="30000" dirty="0" smtClean="0"/>
              <a:t>12</a:t>
            </a:r>
            <a:r>
              <a:rPr lang="de-DE" sz="2000" dirty="0" smtClean="0"/>
              <a:t>C</a:t>
            </a:r>
          </a:p>
          <a:p>
            <a:endParaRPr lang="de-DE" sz="2000" dirty="0"/>
          </a:p>
          <a:p>
            <a:r>
              <a:rPr lang="de-DE" sz="2000" dirty="0" smtClean="0"/>
              <a:t>Factor ~ 20 above signal</a:t>
            </a:r>
          </a:p>
          <a:p>
            <a:r>
              <a:rPr lang="de-DE" sz="2000" dirty="0" smtClean="0"/>
              <a:t>Only ~ 40% can be tagged (via </a:t>
            </a:r>
            <a:r>
              <a:rPr lang="de-DE" sz="2000" baseline="30000" dirty="0" smtClean="0"/>
              <a:t>11</a:t>
            </a:r>
            <a:r>
              <a:rPr lang="de-DE" sz="2000" dirty="0" smtClean="0"/>
              <a:t>C)</a:t>
            </a:r>
          </a:p>
          <a:p>
            <a:endParaRPr lang="de-DE" sz="2000" dirty="0"/>
          </a:p>
          <a:p>
            <a:r>
              <a:rPr lang="de-DE" sz="2000" dirty="0" smtClean="0"/>
              <a:t>PSD techniques applicable ?</a:t>
            </a:r>
          </a:p>
          <a:p>
            <a:r>
              <a:rPr lang="de-DE" sz="2000" dirty="0" smtClean="0"/>
              <a:t>Labor measurements at TUM</a:t>
            </a:r>
          </a:p>
          <a:p>
            <a:r>
              <a:rPr lang="de-DE" sz="2000" dirty="0" smtClean="0"/>
              <a:t>LENA MC simulations </a:t>
            </a:r>
            <a:endParaRPr lang="en-US" sz="2000" dirty="0"/>
          </a:p>
        </p:txBody>
      </p:sp>
      <p:sp>
        <p:nvSpPr>
          <p:cNvPr id="4" name="Down Arrow 3"/>
          <p:cNvSpPr/>
          <p:nvPr/>
        </p:nvSpPr>
        <p:spPr>
          <a:xfrm>
            <a:off x="5940152" y="1700808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24280" y="184572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2924" y="6269384"/>
            <a:ext cx="5616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i="1" dirty="0" smtClean="0"/>
              <a:t>Atmospheric neutrino events as bg for DSNB neutrino search via IBD in LENA</a:t>
            </a:r>
            <a:endParaRPr lang="en-US" sz="1200" i="1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176" y="4310856"/>
            <a:ext cx="2738438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553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33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00" y="460512"/>
            <a:ext cx="475252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620688"/>
            <a:ext cx="3744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Results on PSD in LENA</a:t>
            </a:r>
          </a:p>
          <a:p>
            <a:endParaRPr lang="de-DE" sz="2400" dirty="0"/>
          </a:p>
          <a:p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5057"/>
            <a:ext cx="3995936" cy="232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669674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551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34</a:t>
            </a:fld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76782"/>
            <a:ext cx="568642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409189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LENA exclusion potential after 10y of measurements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5229200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Assumption: LENA sees no hint on DSNB (only bg)</a:t>
            </a:r>
          </a:p>
          <a:p>
            <a:pPr marL="285750" indent="-285750">
              <a:buFont typeface="Symbol"/>
              <a:buChar char="Þ"/>
            </a:pPr>
            <a:r>
              <a:rPr lang="de-DE" dirty="0" smtClean="0"/>
              <a:t>All current DSNB models would be excluded by at least 90% cl</a:t>
            </a:r>
          </a:p>
          <a:p>
            <a:r>
              <a:rPr lang="de-DE" dirty="0" smtClean="0"/>
              <a:t>For &lt;E&gt; above 14 MeV even at least at 3 sigma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5796136" y="1988840"/>
            <a:ext cx="288032" cy="1008112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28184" y="2169730"/>
            <a:ext cx="2522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>
                <a:solidFill>
                  <a:srgbClr val="00B050"/>
                </a:solidFill>
              </a:rPr>
              <a:t>Current DSNB expectations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5796136" y="3212976"/>
            <a:ext cx="432048" cy="1152128"/>
          </a:xfrm>
          <a:prstGeom prst="rightBrac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97985" y="3465874"/>
            <a:ext cx="2162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/>
              <a:t>Dark side of Supernovae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72341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35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32" y="1124744"/>
            <a:ext cx="7480935" cy="496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62068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DSNB measurement in Hyperkamiokande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72200" y="249289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/>
              <a:t>Without neutron tagging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5293022" y="6309320"/>
            <a:ext cx="3066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dirty="0"/>
              <a:t>HyperK coll.</a:t>
            </a:r>
            <a:r>
              <a:rPr lang="de-DE" dirty="0"/>
              <a:t> </a:t>
            </a:r>
            <a:r>
              <a:rPr lang="de-DE" i="1" dirty="0"/>
              <a:t>arxive:  1109.3262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7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36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81125"/>
            <a:ext cx="705802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62068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DSNB measurement in Hyperkamiokande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28184" y="256490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/>
              <a:t>With Gd in water as tool for neutron tagging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63514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Conclusions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37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43608" y="1556792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2400" dirty="0" smtClean="0"/>
              <a:t>World wide programs (EU, USA, Japan) on future large neutrino detectors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400" dirty="0" smtClean="0"/>
              <a:t>LAr, LSc, LWa  detecor concepts are studied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400" dirty="0" smtClean="0"/>
              <a:t>Very high potential on MH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400" dirty="0" smtClean="0"/>
              <a:t>CP is very challenging for all concepts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400" dirty="0" smtClean="0"/>
              <a:t>Offer a high discovery potential on astro- and astroparticle physics</a:t>
            </a:r>
          </a:p>
        </p:txBody>
      </p:sp>
    </p:spTree>
    <p:extLst>
      <p:ext uri="{BB962C8B-B14F-4D97-AF65-F5344CB8AC3E}">
        <p14:creationId xmlns:p14="http://schemas.microsoft.com/office/powerpoint/2010/main" val="2586038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Why new large neutrino detectors 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3568" y="1196752"/>
            <a:ext cx="7671459" cy="587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/>
              <a:t>Large detectors are necessary for low energy neutrino </a:t>
            </a:r>
            <a:r>
              <a:rPr lang="de-DE" sz="2000" b="1" dirty="0" smtClean="0"/>
              <a:t>astrophysics</a:t>
            </a:r>
            <a:r>
              <a:rPr lang="de-DE" sz="2000" dirty="0" smtClean="0"/>
              <a:t> and </a:t>
            </a:r>
          </a:p>
          <a:p>
            <a:r>
              <a:rPr lang="de-DE" sz="2000" b="1" dirty="0" smtClean="0"/>
              <a:t>astroparticle physics</a:t>
            </a:r>
            <a:r>
              <a:rPr lang="de-DE" sz="2000" dirty="0" smtClean="0"/>
              <a:t>!</a:t>
            </a:r>
          </a:p>
          <a:p>
            <a:endParaRPr lang="de-DE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sz="2000" b="1" dirty="0" smtClean="0"/>
              <a:t>How does core collapse Supernovae perform </a:t>
            </a:r>
            <a:r>
              <a:rPr lang="de-DE" sz="2000" dirty="0" smtClean="0"/>
              <a:t>?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 Can we see SN-neutrinos resolved in energy and flavor 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000" b="1" dirty="0" smtClean="0"/>
              <a:t>Are there less Supernovae as </a:t>
            </a:r>
            <a:r>
              <a:rPr lang="de-DE" sz="2000" b="1" dirty="0" err="1" smtClean="0"/>
              <a:t>thought</a:t>
            </a:r>
            <a:r>
              <a:rPr lang="de-DE" sz="2000" b="1" dirty="0" smtClean="0"/>
              <a:t> </a:t>
            </a:r>
            <a:r>
              <a:rPr lang="de-DE" sz="2000" dirty="0" smtClean="0"/>
              <a:t>?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 Can we measure the Diffuse Supernovae Neutrino Background and </a:t>
            </a:r>
          </a:p>
          <a:p>
            <a:r>
              <a:rPr lang="de-DE" sz="2000" dirty="0" smtClean="0"/>
              <a:t>      what would they tell us?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000" b="1" dirty="0" smtClean="0"/>
              <a:t>Why don‘t we see the MSW up-turn in the solar 8-B </a:t>
            </a:r>
            <a:r>
              <a:rPr lang="de-DE" sz="2000" b="1" dirty="0" err="1" smtClean="0"/>
              <a:t>spectrum</a:t>
            </a:r>
            <a:r>
              <a:rPr lang="de-DE" sz="2000" b="1" dirty="0" smtClean="0"/>
              <a:t> </a:t>
            </a:r>
            <a:r>
              <a:rPr lang="de-DE" sz="2000" dirty="0" smtClean="0"/>
              <a:t>?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 Can we measure the MSW up-turn in future experiments ?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 Can we see new physics with solar neutrinos 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000" b="1" dirty="0" smtClean="0"/>
              <a:t>What is the solar metallicity </a:t>
            </a:r>
            <a:r>
              <a:rPr lang="de-DE" sz="2000" dirty="0" smtClean="0"/>
              <a:t>? 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 Can we measure the solar CNO cycle ?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000" b="1" dirty="0" smtClean="0"/>
              <a:t>Do we understand the Earth‘s heat bilance </a:t>
            </a:r>
            <a:r>
              <a:rPr lang="de-DE" sz="2000" dirty="0" smtClean="0"/>
              <a:t>? 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 What can geo-neutrinos tell us 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000" b="1" dirty="0" smtClean="0"/>
              <a:t>Is Baryonic number conserved ? Is the proton stable ?</a:t>
            </a:r>
          </a:p>
          <a:p>
            <a:r>
              <a:rPr lang="de-DE" sz="2000" dirty="0" smtClean="0"/>
              <a:t>      What can new large neutrino detectors reach ?</a:t>
            </a:r>
          </a:p>
          <a:p>
            <a:pPr marL="285750" indent="-285750">
              <a:buFont typeface="Arial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81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Which experimental concepts ?</a:t>
            </a:r>
            <a:br>
              <a:rPr lang="de-DE" sz="4000" dirty="0" smtClean="0"/>
            </a:br>
            <a:r>
              <a:rPr lang="de-DE" sz="2800" dirty="0" smtClean="0"/>
              <a:t>Neutrino properties MH, CP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2276872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2000" b="1" dirty="0" smtClean="0"/>
              <a:t>Long baseline oscillation </a:t>
            </a:r>
            <a:r>
              <a:rPr lang="de-DE" sz="2000" b="1" dirty="0" err="1" smtClean="0">
                <a:latin typeface="Symbol" pitchFamily="18" charset="2"/>
              </a:rPr>
              <a:t>n</a:t>
            </a:r>
            <a:r>
              <a:rPr lang="de-DE" sz="2000" b="1" baseline="-25000" dirty="0" err="1" smtClean="0">
                <a:latin typeface="Symbol" pitchFamily="18" charset="2"/>
              </a:rPr>
              <a:t>m</a:t>
            </a:r>
            <a:r>
              <a:rPr lang="de-DE" sz="2000" b="1" baseline="-25000" dirty="0" smtClean="0">
                <a:latin typeface="Symbol" pitchFamily="18" charset="2"/>
              </a:rPr>
              <a:t> </a:t>
            </a:r>
            <a:r>
              <a:rPr lang="de-DE" sz="2000" b="1" dirty="0">
                <a:latin typeface="Symbol" charset="2"/>
                <a:cs typeface="Symbol" charset="2"/>
              </a:rPr>
              <a:t>-</a:t>
            </a:r>
            <a:r>
              <a:rPr lang="de-DE" sz="2000" b="1" dirty="0" smtClean="0">
                <a:latin typeface="Symbol" charset="2"/>
                <a:cs typeface="Symbol" charset="2"/>
              </a:rPr>
              <a:t> </a:t>
            </a:r>
            <a:r>
              <a:rPr lang="de-DE" sz="2000" b="1" dirty="0" smtClean="0">
                <a:latin typeface="Symbol" pitchFamily="18" charset="2"/>
              </a:rPr>
              <a:t>n</a:t>
            </a:r>
            <a:r>
              <a:rPr lang="de-DE" sz="2000" b="1" baseline="-25000" dirty="0" smtClean="0"/>
              <a:t>e</a:t>
            </a:r>
            <a:r>
              <a:rPr lang="de-DE" sz="2000" b="1" dirty="0" smtClean="0"/>
              <a:t> appearance experiments</a:t>
            </a:r>
            <a:r>
              <a:rPr lang="de-DE" sz="2000" dirty="0" smtClean="0"/>
              <a:t>: </a:t>
            </a:r>
            <a:r>
              <a:rPr lang="de-DE" sz="2000" dirty="0" smtClean="0">
                <a:solidFill>
                  <a:srgbClr val="FF0000"/>
                </a:solidFill>
              </a:rPr>
              <a:t>MH and CP</a:t>
            </a:r>
          </a:p>
          <a:p>
            <a:r>
              <a:rPr lang="de-DE" sz="2000" dirty="0"/>
              <a:t>	</a:t>
            </a:r>
            <a:r>
              <a:rPr lang="de-DE" sz="2000" dirty="0" smtClean="0"/>
              <a:t>source: accelerator neutrinos</a:t>
            </a:r>
          </a:p>
          <a:p>
            <a:r>
              <a:rPr lang="de-DE" sz="2000" dirty="0"/>
              <a:t>	</a:t>
            </a:r>
            <a:r>
              <a:rPr lang="de-DE" sz="2000" dirty="0" smtClean="0"/>
              <a:t>baseline  ~ 1000 km or longer</a:t>
            </a:r>
          </a:p>
          <a:p>
            <a:r>
              <a:rPr lang="de-DE" sz="2000" dirty="0"/>
              <a:t>	</a:t>
            </a:r>
            <a:r>
              <a:rPr lang="de-DE" sz="2000" dirty="0" smtClean="0"/>
              <a:t>high energies (E &gt; GeV)</a:t>
            </a:r>
          </a:p>
          <a:p>
            <a:r>
              <a:rPr lang="de-DE" sz="2000" dirty="0"/>
              <a:t>	</a:t>
            </a:r>
            <a:r>
              <a:rPr lang="de-DE" sz="2000" dirty="0" smtClean="0"/>
              <a:t>LBNE-</a:t>
            </a:r>
            <a:r>
              <a:rPr lang="de-DE" sz="2000" dirty="0" err="1" smtClean="0"/>
              <a:t>LAr</a:t>
            </a:r>
            <a:r>
              <a:rPr lang="de-DE" sz="2000" dirty="0" smtClean="0"/>
              <a:t> (USA), LBNO (EU), Hyper-K (Japan)</a:t>
            </a:r>
          </a:p>
          <a:p>
            <a:endParaRPr lang="de-DE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sz="2000" b="1" dirty="0" smtClean="0"/>
              <a:t>Long baseline oscillation disappearance experiments</a:t>
            </a:r>
            <a:r>
              <a:rPr lang="de-DE" sz="2000" dirty="0" smtClean="0"/>
              <a:t>: </a:t>
            </a:r>
            <a:r>
              <a:rPr lang="de-DE" sz="2000" dirty="0" smtClean="0">
                <a:solidFill>
                  <a:srgbClr val="FF0000"/>
                </a:solidFill>
              </a:rPr>
              <a:t>MH</a:t>
            </a:r>
          </a:p>
          <a:p>
            <a:r>
              <a:rPr lang="de-DE" sz="2000" dirty="0"/>
              <a:t>	</a:t>
            </a:r>
            <a:r>
              <a:rPr lang="de-DE" sz="2000" dirty="0" smtClean="0"/>
              <a:t>source: atmospheric neutrinos</a:t>
            </a:r>
          </a:p>
          <a:p>
            <a:r>
              <a:rPr lang="de-DE" sz="2000" dirty="0"/>
              <a:t>	</a:t>
            </a:r>
            <a:r>
              <a:rPr lang="de-DE" sz="2000" dirty="0" smtClean="0"/>
              <a:t>high energies (E &gt; GeV)</a:t>
            </a:r>
          </a:p>
          <a:p>
            <a:r>
              <a:rPr lang="de-DE" sz="2000" dirty="0"/>
              <a:t>	</a:t>
            </a:r>
            <a:r>
              <a:rPr lang="de-DE" sz="2000" dirty="0" smtClean="0"/>
              <a:t>PINGU (South-pole), ORCA (EU)  </a:t>
            </a:r>
          </a:p>
          <a:p>
            <a:r>
              <a:rPr lang="de-DE" sz="2000" dirty="0"/>
              <a:t>	</a:t>
            </a:r>
            <a:endParaRPr lang="de-DE" sz="2000" dirty="0" smtClean="0"/>
          </a:p>
          <a:p>
            <a:r>
              <a:rPr lang="de-DE" sz="2000" dirty="0"/>
              <a:t>	</a:t>
            </a:r>
            <a:r>
              <a:rPr lang="de-DE" sz="200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31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Which</a:t>
            </a:r>
            <a:r>
              <a:rPr lang="de-DE" dirty="0"/>
              <a:t> experimental </a:t>
            </a:r>
            <a:r>
              <a:rPr lang="de-DE" dirty="0" err="1"/>
              <a:t>concepts</a:t>
            </a:r>
            <a:r>
              <a:rPr lang="de-DE" dirty="0"/>
              <a:t> </a:t>
            </a:r>
            <a:r>
              <a:rPr lang="de-DE" dirty="0" smtClean="0"/>
              <a:t>?</a:t>
            </a:r>
            <a:br>
              <a:rPr lang="de-DE" dirty="0" smtClean="0"/>
            </a:br>
            <a:r>
              <a:rPr lang="de-DE" sz="3100" dirty="0"/>
              <a:t>Neutrino </a:t>
            </a:r>
            <a:r>
              <a:rPr lang="de-DE" sz="3100" dirty="0" err="1"/>
              <a:t>properties</a:t>
            </a:r>
            <a:r>
              <a:rPr lang="de-DE" sz="3100" dirty="0"/>
              <a:t> MH, CP</a:t>
            </a:r>
            <a:br>
              <a:rPr lang="de-DE" sz="3100" dirty="0"/>
            </a:br>
            <a:endParaRPr lang="en-US" sz="3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71600" y="2276872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2000" b="1" dirty="0"/>
              <a:t>Short </a:t>
            </a:r>
            <a:r>
              <a:rPr lang="de-DE" sz="2000" b="1" dirty="0" err="1"/>
              <a:t>baseline</a:t>
            </a:r>
            <a:r>
              <a:rPr lang="de-DE" sz="2000" b="1" dirty="0"/>
              <a:t> </a:t>
            </a:r>
            <a:r>
              <a:rPr lang="de-DE" sz="2000" b="1" dirty="0" err="1"/>
              <a:t>oscillation</a:t>
            </a:r>
            <a:r>
              <a:rPr lang="de-DE" sz="2000" b="1" dirty="0"/>
              <a:t> </a:t>
            </a:r>
            <a:r>
              <a:rPr lang="de-DE" sz="2000" b="1" dirty="0" err="1"/>
              <a:t>disappearance</a:t>
            </a:r>
            <a:r>
              <a:rPr lang="de-DE" sz="2000" b="1" dirty="0"/>
              <a:t> </a:t>
            </a:r>
            <a:r>
              <a:rPr lang="de-DE" sz="2000" b="1" dirty="0" err="1"/>
              <a:t>experiments</a:t>
            </a:r>
            <a:r>
              <a:rPr lang="de-DE" sz="2000" dirty="0"/>
              <a:t>: </a:t>
            </a:r>
            <a:r>
              <a:rPr lang="de-DE" sz="2000" dirty="0">
                <a:solidFill>
                  <a:srgbClr val="FF0000"/>
                </a:solidFill>
              </a:rPr>
              <a:t>MH</a:t>
            </a:r>
          </a:p>
          <a:p>
            <a:r>
              <a:rPr lang="de-DE" sz="2000" dirty="0"/>
              <a:t>	</a:t>
            </a:r>
            <a:r>
              <a:rPr lang="de-DE" sz="2000" dirty="0" err="1"/>
              <a:t>source</a:t>
            </a:r>
            <a:r>
              <a:rPr lang="de-DE" sz="2000" dirty="0"/>
              <a:t>: </a:t>
            </a:r>
            <a:r>
              <a:rPr lang="de-DE" sz="2000" dirty="0" err="1"/>
              <a:t>reactor</a:t>
            </a:r>
            <a:r>
              <a:rPr lang="de-DE" sz="2000" dirty="0"/>
              <a:t> </a:t>
            </a:r>
            <a:r>
              <a:rPr lang="de-DE" sz="2000" dirty="0" err="1"/>
              <a:t>neutrinos</a:t>
            </a:r>
            <a:endParaRPr lang="de-DE" sz="2000" dirty="0"/>
          </a:p>
          <a:p>
            <a:r>
              <a:rPr lang="de-DE" sz="2000" dirty="0"/>
              <a:t>	</a:t>
            </a:r>
            <a:r>
              <a:rPr lang="de-DE" sz="2000" dirty="0" err="1"/>
              <a:t>baseline</a:t>
            </a:r>
            <a:r>
              <a:rPr lang="de-DE" sz="2000" dirty="0"/>
              <a:t> ~ 60 km </a:t>
            </a:r>
          </a:p>
          <a:p>
            <a:r>
              <a:rPr lang="de-DE" sz="2000" dirty="0"/>
              <a:t>	</a:t>
            </a:r>
            <a:r>
              <a:rPr lang="de-DE" sz="2000" dirty="0" err="1"/>
              <a:t>low</a:t>
            </a:r>
            <a:r>
              <a:rPr lang="de-DE" sz="2000" dirty="0"/>
              <a:t> </a:t>
            </a:r>
            <a:r>
              <a:rPr lang="de-DE" sz="2000" dirty="0" err="1"/>
              <a:t>energies</a:t>
            </a:r>
            <a:r>
              <a:rPr lang="de-DE" sz="2000" dirty="0"/>
              <a:t> (E ~ 4 </a:t>
            </a:r>
            <a:r>
              <a:rPr lang="de-DE" sz="2000" dirty="0" err="1"/>
              <a:t>MeV</a:t>
            </a:r>
            <a:r>
              <a:rPr lang="de-DE" sz="2000" dirty="0"/>
              <a:t>)</a:t>
            </a:r>
          </a:p>
          <a:p>
            <a:r>
              <a:rPr lang="de-DE" sz="2000" dirty="0"/>
              <a:t>	JUNO (China), RENO-2 (South-Korea</a:t>
            </a:r>
            <a:r>
              <a:rPr lang="de-DE" sz="2000" dirty="0" smtClean="0"/>
              <a:t>)</a:t>
            </a:r>
          </a:p>
          <a:p>
            <a:endParaRPr lang="de-DE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sz="2000" b="1" dirty="0"/>
              <a:t>Short </a:t>
            </a:r>
            <a:r>
              <a:rPr lang="de-DE" sz="2000" b="1" dirty="0" err="1"/>
              <a:t>baseline</a:t>
            </a:r>
            <a:r>
              <a:rPr lang="de-DE" sz="2000" b="1" dirty="0"/>
              <a:t> </a:t>
            </a:r>
            <a:r>
              <a:rPr lang="de-DE" sz="2000" b="1" dirty="0" err="1"/>
              <a:t>appearance</a:t>
            </a:r>
            <a:r>
              <a:rPr lang="de-DE" sz="2000" b="1" dirty="0"/>
              <a:t> </a:t>
            </a:r>
            <a:r>
              <a:rPr lang="de-DE" sz="2000" b="1" dirty="0" err="1"/>
              <a:t>experiments</a:t>
            </a:r>
            <a:r>
              <a:rPr lang="de-DE" sz="2000" dirty="0"/>
              <a:t>: </a:t>
            </a:r>
            <a:r>
              <a:rPr lang="de-DE" sz="2000" dirty="0">
                <a:solidFill>
                  <a:srgbClr val="FF0000"/>
                </a:solidFill>
              </a:rPr>
              <a:t>CP</a:t>
            </a:r>
          </a:p>
          <a:p>
            <a:r>
              <a:rPr lang="de-DE" sz="2000" dirty="0"/>
              <a:t>	</a:t>
            </a:r>
            <a:r>
              <a:rPr lang="de-DE" sz="2000" dirty="0" err="1"/>
              <a:t>source</a:t>
            </a:r>
            <a:r>
              <a:rPr lang="de-DE" sz="2000" dirty="0"/>
              <a:t>: </a:t>
            </a:r>
            <a:r>
              <a:rPr lang="de-DE" sz="2000" dirty="0" err="1"/>
              <a:t>neutrinos</a:t>
            </a:r>
            <a:r>
              <a:rPr lang="de-DE" sz="2000" dirty="0"/>
              <a:t> </a:t>
            </a:r>
            <a:r>
              <a:rPr lang="de-DE" sz="2000" dirty="0" err="1"/>
              <a:t>from</a:t>
            </a:r>
            <a:r>
              <a:rPr lang="de-DE" sz="2000" dirty="0"/>
              <a:t> </a:t>
            </a:r>
            <a:r>
              <a:rPr lang="de-DE" sz="2000" dirty="0" err="1"/>
              <a:t>stopped</a:t>
            </a:r>
            <a:r>
              <a:rPr lang="de-DE" sz="2000" dirty="0"/>
              <a:t> </a:t>
            </a:r>
            <a:r>
              <a:rPr lang="de-DE" sz="2000" dirty="0" err="1"/>
              <a:t>pions</a:t>
            </a:r>
            <a:endParaRPr lang="de-DE" sz="2000" dirty="0"/>
          </a:p>
          <a:p>
            <a:r>
              <a:rPr lang="de-DE" sz="2000" dirty="0"/>
              <a:t>	</a:t>
            </a:r>
            <a:r>
              <a:rPr lang="de-DE" sz="2000" dirty="0" err="1"/>
              <a:t>baseline</a:t>
            </a:r>
            <a:r>
              <a:rPr lang="de-DE" sz="2000" dirty="0"/>
              <a:t> ~ 30 km</a:t>
            </a:r>
          </a:p>
          <a:p>
            <a:r>
              <a:rPr lang="de-DE" sz="2000" dirty="0"/>
              <a:t>	</a:t>
            </a:r>
            <a:r>
              <a:rPr lang="de-DE" sz="2000" dirty="0" err="1"/>
              <a:t>low</a:t>
            </a:r>
            <a:r>
              <a:rPr lang="de-DE" sz="2000" dirty="0"/>
              <a:t> </a:t>
            </a:r>
            <a:r>
              <a:rPr lang="de-DE" sz="2000" dirty="0" err="1"/>
              <a:t>energies</a:t>
            </a:r>
            <a:r>
              <a:rPr lang="de-DE" sz="2000" dirty="0"/>
              <a:t> (E ~ 30 </a:t>
            </a:r>
            <a:r>
              <a:rPr lang="de-DE" sz="2000" dirty="0" err="1"/>
              <a:t>MeV</a:t>
            </a:r>
            <a:r>
              <a:rPr lang="de-DE" sz="2000" dirty="0"/>
              <a:t>)</a:t>
            </a:r>
          </a:p>
          <a:p>
            <a:r>
              <a:rPr lang="de-DE" sz="2000" dirty="0"/>
              <a:t>	</a:t>
            </a:r>
            <a:r>
              <a:rPr lang="de-DE" sz="2000" dirty="0" err="1"/>
              <a:t>Daedalus</a:t>
            </a:r>
            <a:r>
              <a:rPr lang="de-DE" sz="2000" dirty="0"/>
              <a:t> </a:t>
            </a:r>
            <a:r>
              <a:rPr lang="de-DE" sz="2000" dirty="0" err="1" smtClean="0"/>
              <a:t>idea</a:t>
            </a:r>
            <a:endParaRPr lang="de-DE" sz="2000" dirty="0" smtClean="0"/>
          </a:p>
          <a:p>
            <a:r>
              <a:rPr lang="de-DE" sz="2000" dirty="0"/>
              <a:t>	</a:t>
            </a:r>
            <a:r>
              <a:rPr lang="de-DE" sz="2000" dirty="0" smtClean="0"/>
              <a:t>LENA, </a:t>
            </a:r>
            <a:r>
              <a:rPr lang="de-DE" sz="2000" dirty="0" err="1" smtClean="0"/>
              <a:t>Water</a:t>
            </a:r>
            <a:r>
              <a:rPr lang="de-DE" sz="2000" dirty="0" smtClean="0"/>
              <a:t>-Cherenkov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260797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Which experimental concepts ?</a:t>
            </a:r>
            <a:br>
              <a:rPr lang="de-DE" sz="4000" dirty="0" smtClean="0"/>
            </a:br>
            <a:r>
              <a:rPr lang="de-DE" sz="2700" dirty="0" smtClean="0"/>
              <a:t>Astrophysics and Astroparticle physics</a:t>
            </a:r>
            <a:endParaRPr lang="en-US" sz="27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916832"/>
            <a:ext cx="8064896" cy="4404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de-DE" b="1" dirty="0" smtClean="0"/>
              <a:t>Supernova neutrinos (burst)</a:t>
            </a:r>
          </a:p>
          <a:p>
            <a:pPr>
              <a:lnSpc>
                <a:spcPct val="120000"/>
              </a:lnSpc>
            </a:pPr>
            <a:r>
              <a:rPr lang="de-DE" dirty="0"/>
              <a:t>	</a:t>
            </a:r>
            <a:r>
              <a:rPr lang="de-DE" dirty="0" smtClean="0"/>
              <a:t>source: all neutrino flavors </a:t>
            </a:r>
            <a:r>
              <a:rPr lang="de-DE" sz="1600" dirty="0" smtClean="0"/>
              <a:t>(de-leptonization-, accretion-,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cooling</a:t>
            </a:r>
            <a:r>
              <a:rPr lang="de-DE" sz="1600" dirty="0" smtClean="0"/>
              <a:t> phase)</a:t>
            </a:r>
          </a:p>
          <a:p>
            <a:pPr>
              <a:lnSpc>
                <a:spcPct val="120000"/>
              </a:lnSpc>
            </a:pPr>
            <a:r>
              <a:rPr lang="de-DE" dirty="0"/>
              <a:t>	</a:t>
            </a:r>
            <a:r>
              <a:rPr lang="de-DE" dirty="0" smtClean="0"/>
              <a:t>ca. 1 &lt; E/MeV &lt; ca. 30</a:t>
            </a:r>
          </a:p>
          <a:p>
            <a:pPr>
              <a:lnSpc>
                <a:spcPct val="120000"/>
              </a:lnSpc>
            </a:pPr>
            <a:r>
              <a:rPr lang="de-DE" dirty="0"/>
              <a:t>	</a:t>
            </a:r>
            <a:r>
              <a:rPr lang="de-DE" dirty="0" smtClean="0"/>
              <a:t>LENA, Hyper-K, </a:t>
            </a:r>
            <a:r>
              <a:rPr lang="de-DE" dirty="0" err="1" smtClean="0"/>
              <a:t>LAr</a:t>
            </a:r>
            <a:r>
              <a:rPr lang="de-DE" dirty="0" smtClean="0"/>
              <a:t>, JUNO, ...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de-DE" b="1" dirty="0" smtClean="0"/>
              <a:t>Diffuse Supernova </a:t>
            </a:r>
            <a:r>
              <a:rPr lang="de-DE" b="1" dirty="0" err="1" smtClean="0"/>
              <a:t>neutrinos</a:t>
            </a:r>
            <a:r>
              <a:rPr lang="de-DE" b="1" dirty="0" smtClean="0"/>
              <a:t> </a:t>
            </a:r>
            <a:r>
              <a:rPr lang="de-DE" b="1" dirty="0" smtClean="0">
                <a:solidFill>
                  <a:srgbClr val="FF0000"/>
                </a:solidFill>
              </a:rPr>
              <a:t>*</a:t>
            </a:r>
            <a:endParaRPr lang="de-DE" b="1" dirty="0" smtClean="0"/>
          </a:p>
          <a:p>
            <a:pPr>
              <a:lnSpc>
                <a:spcPct val="120000"/>
              </a:lnSpc>
            </a:pPr>
            <a:r>
              <a:rPr lang="de-DE" dirty="0"/>
              <a:t>	</a:t>
            </a:r>
            <a:r>
              <a:rPr lang="de-DE" dirty="0" smtClean="0"/>
              <a:t>source: </a:t>
            </a:r>
            <a:r>
              <a:rPr lang="de-DE" dirty="0" smtClean="0">
                <a:latin typeface="Symbol" pitchFamily="18" charset="2"/>
              </a:rPr>
              <a:t>n</a:t>
            </a:r>
            <a:r>
              <a:rPr lang="de-DE" baseline="-25000" dirty="0" smtClean="0"/>
              <a:t>e </a:t>
            </a:r>
            <a:r>
              <a:rPr lang="de-DE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de-DE" baseline="-25000" dirty="0"/>
              <a:t>	</a:t>
            </a:r>
            <a:r>
              <a:rPr lang="de-DE" dirty="0" smtClean="0"/>
              <a:t>ca.</a:t>
            </a:r>
            <a:r>
              <a:rPr lang="de-DE" baseline="-25000" dirty="0" smtClean="0"/>
              <a:t> </a:t>
            </a:r>
            <a:r>
              <a:rPr lang="de-DE" dirty="0" smtClean="0"/>
              <a:t>10 &lt; E/MeV &lt; ca. 30</a:t>
            </a:r>
            <a:endParaRPr lang="de-DE" baseline="-25000" dirty="0" smtClean="0"/>
          </a:p>
          <a:p>
            <a:pPr>
              <a:lnSpc>
                <a:spcPct val="120000"/>
              </a:lnSpc>
            </a:pPr>
            <a:r>
              <a:rPr lang="de-DE" baseline="-25000" dirty="0"/>
              <a:t>	</a:t>
            </a:r>
            <a:r>
              <a:rPr lang="de-DE" dirty="0" smtClean="0"/>
              <a:t>detection:  </a:t>
            </a:r>
            <a:r>
              <a:rPr lang="de-DE" dirty="0" smtClean="0">
                <a:latin typeface="Symbol" pitchFamily="18" charset="2"/>
              </a:rPr>
              <a:t>n</a:t>
            </a:r>
            <a:r>
              <a:rPr lang="de-DE" baseline="-25000" dirty="0" smtClean="0"/>
              <a:t>e</a:t>
            </a:r>
            <a:r>
              <a:rPr lang="de-DE" dirty="0" smtClean="0"/>
              <a:t> + p </a:t>
            </a:r>
            <a:r>
              <a:rPr lang="de-DE" dirty="0" smtClean="0">
                <a:latin typeface="Symbol" pitchFamily="18" charset="2"/>
              </a:rPr>
              <a:t>-&gt; </a:t>
            </a:r>
            <a:r>
              <a:rPr lang="de-DE" dirty="0" smtClean="0"/>
              <a:t>e</a:t>
            </a:r>
            <a:r>
              <a:rPr lang="de-DE" baseline="30000" dirty="0" smtClean="0"/>
              <a:t>+</a:t>
            </a:r>
            <a:r>
              <a:rPr lang="de-DE" dirty="0" smtClean="0"/>
              <a:t> + </a:t>
            </a:r>
            <a:r>
              <a:rPr lang="de-DE" dirty="0" err="1" smtClean="0"/>
              <a:t>n</a:t>
            </a:r>
            <a:endParaRPr lang="de-DE" dirty="0" smtClean="0"/>
          </a:p>
          <a:p>
            <a:pPr>
              <a:lnSpc>
                <a:spcPct val="120000"/>
              </a:lnSpc>
            </a:pPr>
            <a:r>
              <a:rPr lang="de-DE" dirty="0"/>
              <a:t>	</a:t>
            </a:r>
            <a:r>
              <a:rPr lang="de-DE" dirty="0" smtClean="0"/>
              <a:t>LENA, </a:t>
            </a:r>
            <a:r>
              <a:rPr lang="de-DE" dirty="0" err="1" smtClean="0"/>
              <a:t>SuperK</a:t>
            </a:r>
            <a:r>
              <a:rPr lang="de-DE" dirty="0" smtClean="0"/>
              <a:t> + </a:t>
            </a:r>
            <a:r>
              <a:rPr lang="de-DE" dirty="0" err="1" smtClean="0"/>
              <a:t>Gd</a:t>
            </a:r>
            <a:r>
              <a:rPr lang="de-DE" dirty="0" smtClean="0"/>
              <a:t>, Hyper-K + </a:t>
            </a:r>
            <a:r>
              <a:rPr lang="de-DE" dirty="0" err="1" smtClean="0"/>
              <a:t>Gd</a:t>
            </a:r>
            <a:r>
              <a:rPr lang="de-DE" dirty="0" smtClean="0"/>
              <a:t> 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de-DE" b="1" dirty="0" smtClean="0"/>
              <a:t>Solar neutrino MSW up-turn </a:t>
            </a:r>
            <a:r>
              <a:rPr lang="de-DE" b="1" dirty="0" smtClean="0">
                <a:solidFill>
                  <a:srgbClr val="FF0000"/>
                </a:solidFill>
              </a:rPr>
              <a:t>*</a:t>
            </a:r>
          </a:p>
          <a:p>
            <a:pPr>
              <a:lnSpc>
                <a:spcPct val="120000"/>
              </a:lnSpc>
            </a:pPr>
            <a:r>
              <a:rPr lang="de-DE" dirty="0"/>
              <a:t>	</a:t>
            </a:r>
            <a:r>
              <a:rPr lang="de-DE" dirty="0" smtClean="0"/>
              <a:t>source: </a:t>
            </a:r>
            <a:r>
              <a:rPr lang="de-DE" dirty="0" smtClean="0">
                <a:latin typeface="Symbol" pitchFamily="18" charset="2"/>
              </a:rPr>
              <a:t>n</a:t>
            </a:r>
            <a:r>
              <a:rPr lang="de-DE" baseline="-25000" dirty="0" smtClean="0"/>
              <a:t>e</a:t>
            </a:r>
            <a:r>
              <a:rPr lang="de-DE" dirty="0" smtClean="0"/>
              <a:t> from solar pp-III branch</a:t>
            </a:r>
          </a:p>
          <a:p>
            <a:pPr>
              <a:lnSpc>
                <a:spcPct val="120000"/>
              </a:lnSpc>
            </a:pPr>
            <a:r>
              <a:rPr lang="de-DE" dirty="0"/>
              <a:t>	</a:t>
            </a:r>
            <a:r>
              <a:rPr lang="de-DE" dirty="0" smtClean="0"/>
              <a:t>E/MeV &lt; 5 </a:t>
            </a:r>
            <a:r>
              <a:rPr lang="de-DE" dirty="0" err="1" smtClean="0"/>
              <a:t>MeV</a:t>
            </a:r>
            <a:endParaRPr lang="de-DE" dirty="0" smtClean="0"/>
          </a:p>
          <a:p>
            <a:pPr>
              <a:lnSpc>
                <a:spcPct val="120000"/>
              </a:lnSpc>
            </a:pPr>
            <a:r>
              <a:rPr lang="de-DE" dirty="0"/>
              <a:t>	</a:t>
            </a:r>
            <a:r>
              <a:rPr lang="de-DE" dirty="0" smtClean="0"/>
              <a:t>LENA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48064" y="6021288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olidFill>
                  <a:srgbClr val="FF0000"/>
                </a:solidFill>
              </a:rPr>
              <a:t>*</a:t>
            </a:r>
            <a:r>
              <a:rPr lang="en-US" sz="1600" i="1" dirty="0" smtClean="0"/>
              <a:t>covered in this talk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776706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de-DE" sz="4000" dirty="0" err="1"/>
              <a:t>Which</a:t>
            </a:r>
            <a:r>
              <a:rPr lang="de-DE" sz="4000" dirty="0"/>
              <a:t> experimental </a:t>
            </a:r>
            <a:r>
              <a:rPr lang="de-DE" sz="4000" dirty="0" err="1"/>
              <a:t>concepts</a:t>
            </a:r>
            <a:r>
              <a:rPr lang="de-DE" sz="4000" dirty="0"/>
              <a:t> ?</a:t>
            </a:r>
            <a:br>
              <a:rPr lang="de-DE" sz="4000" dirty="0"/>
            </a:br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2800" dirty="0" err="1" smtClean="0"/>
              <a:t>Astrophysics</a:t>
            </a:r>
            <a:r>
              <a:rPr lang="de-DE" sz="2800" dirty="0" smtClean="0"/>
              <a:t>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Astroparticle</a:t>
            </a:r>
            <a:r>
              <a:rPr lang="de-DE" sz="2800" dirty="0"/>
              <a:t> </a:t>
            </a:r>
            <a:r>
              <a:rPr lang="de-DE" sz="2800" dirty="0" err="1"/>
              <a:t>physics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43608" y="1988840"/>
            <a:ext cx="6984776" cy="4399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de-DE" b="1" dirty="0"/>
              <a:t>Solar </a:t>
            </a:r>
            <a:r>
              <a:rPr lang="de-DE" b="1" dirty="0" err="1" smtClean="0"/>
              <a:t>neutrinos</a:t>
            </a:r>
            <a:r>
              <a:rPr lang="de-DE" b="1" dirty="0" smtClean="0"/>
              <a:t> </a:t>
            </a:r>
            <a:r>
              <a:rPr lang="de-DE" b="1" dirty="0"/>
              <a:t>CNO</a:t>
            </a:r>
          </a:p>
          <a:p>
            <a:pPr lvl="1">
              <a:lnSpc>
                <a:spcPct val="130000"/>
              </a:lnSpc>
            </a:pPr>
            <a:r>
              <a:rPr lang="de-DE" dirty="0"/>
              <a:t>	</a:t>
            </a:r>
            <a:r>
              <a:rPr lang="de-DE" dirty="0" err="1"/>
              <a:t>source</a:t>
            </a:r>
            <a:r>
              <a:rPr lang="de-DE" dirty="0"/>
              <a:t>: </a:t>
            </a:r>
            <a:r>
              <a:rPr lang="de-DE" dirty="0">
                <a:latin typeface="Symbol" pitchFamily="18" charset="2"/>
              </a:rPr>
              <a:t>n</a:t>
            </a:r>
            <a:r>
              <a:rPr lang="de-DE" baseline="-25000" dirty="0"/>
              <a:t>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solar CNO </a:t>
            </a:r>
            <a:r>
              <a:rPr lang="de-DE" dirty="0" err="1"/>
              <a:t>cycle</a:t>
            </a:r>
            <a:endParaRPr lang="de-DE" dirty="0"/>
          </a:p>
          <a:p>
            <a:pPr lvl="1">
              <a:lnSpc>
                <a:spcPct val="130000"/>
              </a:lnSpc>
            </a:pPr>
            <a:r>
              <a:rPr lang="de-DE" dirty="0"/>
              <a:t>	E ~ </a:t>
            </a:r>
            <a:r>
              <a:rPr lang="de-DE" dirty="0" smtClean="0"/>
              <a:t> 1 </a:t>
            </a:r>
            <a:r>
              <a:rPr lang="de-DE" dirty="0" err="1" smtClean="0"/>
              <a:t>MeV</a:t>
            </a:r>
            <a:endParaRPr lang="de-DE" dirty="0" smtClean="0"/>
          </a:p>
          <a:p>
            <a:pPr lvl="1">
              <a:lnSpc>
                <a:spcPct val="130000"/>
              </a:lnSpc>
            </a:pPr>
            <a:r>
              <a:rPr lang="de-DE" dirty="0"/>
              <a:t> </a:t>
            </a:r>
            <a:r>
              <a:rPr lang="de-DE" dirty="0" smtClean="0"/>
              <a:t>       </a:t>
            </a:r>
            <a:r>
              <a:rPr lang="de-DE" dirty="0" err="1" smtClean="0"/>
              <a:t>Borexino</a:t>
            </a:r>
            <a:r>
              <a:rPr lang="de-DE" dirty="0" smtClean="0"/>
              <a:t>, SNO+, LENA</a:t>
            </a:r>
            <a:endParaRPr lang="de-DE" dirty="0"/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de-DE" b="1" dirty="0" err="1"/>
              <a:t>Geo</a:t>
            </a:r>
            <a:r>
              <a:rPr lang="de-DE" b="1" dirty="0"/>
              <a:t> </a:t>
            </a:r>
            <a:r>
              <a:rPr lang="de-DE" b="1" dirty="0" err="1"/>
              <a:t>neutrinos</a:t>
            </a:r>
            <a:endParaRPr lang="de-DE" b="1" dirty="0"/>
          </a:p>
          <a:p>
            <a:pPr>
              <a:lnSpc>
                <a:spcPct val="130000"/>
              </a:lnSpc>
            </a:pPr>
            <a:r>
              <a:rPr lang="de-DE" dirty="0"/>
              <a:t>	</a:t>
            </a:r>
            <a:r>
              <a:rPr lang="de-DE" dirty="0" err="1"/>
              <a:t>source</a:t>
            </a:r>
            <a:r>
              <a:rPr lang="de-DE" dirty="0"/>
              <a:t>: </a:t>
            </a:r>
            <a:r>
              <a:rPr lang="de-DE" dirty="0">
                <a:latin typeface="Symbol" pitchFamily="18" charset="2"/>
              </a:rPr>
              <a:t>n</a:t>
            </a:r>
            <a:r>
              <a:rPr lang="de-DE" baseline="-25000" dirty="0"/>
              <a:t>e</a:t>
            </a:r>
          </a:p>
          <a:p>
            <a:pPr>
              <a:lnSpc>
                <a:spcPct val="130000"/>
              </a:lnSpc>
            </a:pPr>
            <a:r>
              <a:rPr lang="de-DE" baseline="-25000" dirty="0"/>
              <a:t>	</a:t>
            </a:r>
            <a:r>
              <a:rPr lang="de-DE" dirty="0"/>
              <a:t>2 &lt; E/</a:t>
            </a:r>
            <a:r>
              <a:rPr lang="de-DE" dirty="0" err="1"/>
              <a:t>MeV</a:t>
            </a:r>
            <a:r>
              <a:rPr lang="de-DE" dirty="0"/>
              <a:t> &lt; 4 </a:t>
            </a:r>
            <a:r>
              <a:rPr lang="de-DE" dirty="0" err="1"/>
              <a:t>MeV</a:t>
            </a:r>
            <a:endParaRPr lang="de-DE" baseline="-25000" dirty="0"/>
          </a:p>
          <a:p>
            <a:pPr>
              <a:lnSpc>
                <a:spcPct val="130000"/>
              </a:lnSpc>
            </a:pPr>
            <a:r>
              <a:rPr lang="de-DE" baseline="-25000" dirty="0"/>
              <a:t>	</a:t>
            </a:r>
            <a:r>
              <a:rPr lang="de-DE" dirty="0" err="1"/>
              <a:t>detection</a:t>
            </a:r>
            <a:r>
              <a:rPr lang="de-DE" dirty="0"/>
              <a:t>:  </a:t>
            </a:r>
            <a:r>
              <a:rPr lang="de-DE" dirty="0">
                <a:latin typeface="Symbol" pitchFamily="18" charset="2"/>
              </a:rPr>
              <a:t>n</a:t>
            </a:r>
            <a:r>
              <a:rPr lang="de-DE" baseline="-25000" dirty="0"/>
              <a:t>e</a:t>
            </a:r>
            <a:r>
              <a:rPr lang="de-DE" dirty="0"/>
              <a:t> + p </a:t>
            </a:r>
            <a:r>
              <a:rPr lang="de-DE" dirty="0">
                <a:latin typeface="Symbol" pitchFamily="18" charset="2"/>
              </a:rPr>
              <a:t>-&gt; </a:t>
            </a:r>
            <a:r>
              <a:rPr lang="de-DE" dirty="0" err="1"/>
              <a:t>e</a:t>
            </a:r>
            <a:r>
              <a:rPr lang="de-DE" baseline="30000" dirty="0"/>
              <a:t>+</a:t>
            </a:r>
            <a:r>
              <a:rPr lang="de-DE" dirty="0"/>
              <a:t> + </a:t>
            </a:r>
            <a:r>
              <a:rPr lang="de-DE" dirty="0" err="1" smtClean="0"/>
              <a:t>n</a:t>
            </a:r>
            <a:endParaRPr lang="de-DE" dirty="0" smtClean="0"/>
          </a:p>
          <a:p>
            <a:pPr>
              <a:lnSpc>
                <a:spcPct val="130000"/>
              </a:lnSpc>
            </a:pPr>
            <a:r>
              <a:rPr lang="de-DE" dirty="0"/>
              <a:t>	</a:t>
            </a:r>
            <a:r>
              <a:rPr lang="de-DE" dirty="0" err="1" smtClean="0"/>
              <a:t>Borexino</a:t>
            </a:r>
            <a:r>
              <a:rPr lang="de-DE" dirty="0" smtClean="0"/>
              <a:t>, SNO+, LENA</a:t>
            </a:r>
            <a:endParaRPr lang="de-DE" dirty="0"/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de-DE" b="1" dirty="0"/>
              <a:t>Proton </a:t>
            </a:r>
            <a:r>
              <a:rPr lang="de-DE" b="1" dirty="0" err="1"/>
              <a:t>decay</a:t>
            </a:r>
            <a:endParaRPr lang="de-DE" b="1" dirty="0"/>
          </a:p>
          <a:p>
            <a:pPr>
              <a:lnSpc>
                <a:spcPct val="130000"/>
              </a:lnSpc>
            </a:pPr>
            <a:r>
              <a:rPr lang="de-DE" b="1" dirty="0"/>
              <a:t>	</a:t>
            </a:r>
            <a:r>
              <a:rPr lang="de-DE" dirty="0"/>
              <a:t>p </a:t>
            </a:r>
            <a:r>
              <a:rPr lang="de-DE" dirty="0">
                <a:latin typeface="Symbol" pitchFamily="18" charset="2"/>
              </a:rPr>
              <a:t>-&gt; p</a:t>
            </a:r>
            <a:r>
              <a:rPr lang="de-DE" baseline="30000" dirty="0">
                <a:latin typeface="Symbol" pitchFamily="18" charset="2"/>
              </a:rPr>
              <a:t>0</a:t>
            </a:r>
            <a:r>
              <a:rPr lang="de-DE" dirty="0">
                <a:latin typeface="Symbol" pitchFamily="18" charset="2"/>
              </a:rPr>
              <a:t> </a:t>
            </a:r>
            <a:r>
              <a:rPr lang="de-DE" dirty="0" err="1"/>
              <a:t>e</a:t>
            </a:r>
            <a:r>
              <a:rPr lang="de-DE" baseline="30000" dirty="0"/>
              <a:t>+</a:t>
            </a:r>
            <a:r>
              <a:rPr lang="de-DE" dirty="0"/>
              <a:t> ,  K</a:t>
            </a:r>
            <a:r>
              <a:rPr lang="de-DE" baseline="30000" dirty="0"/>
              <a:t>+</a:t>
            </a:r>
            <a:r>
              <a:rPr lang="de-DE" dirty="0"/>
              <a:t> </a:t>
            </a:r>
            <a:r>
              <a:rPr lang="de-DE" dirty="0" err="1">
                <a:latin typeface="Symbol" pitchFamily="18" charset="2"/>
              </a:rPr>
              <a:t>n</a:t>
            </a:r>
            <a:r>
              <a:rPr lang="de-DE" dirty="0">
                <a:latin typeface="Symbol" pitchFamily="18" charset="2"/>
              </a:rPr>
              <a:t>, ..</a:t>
            </a:r>
            <a:r>
              <a:rPr lang="de-DE" dirty="0" smtClean="0">
                <a:latin typeface="Symbol" pitchFamily="18" charset="2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de-DE" b="1" dirty="0">
                <a:latin typeface="Symbol" pitchFamily="18" charset="2"/>
              </a:rPr>
              <a:t>	</a:t>
            </a:r>
            <a:r>
              <a:rPr lang="de-DE" dirty="0" smtClean="0"/>
              <a:t>Hyper-K, LENA, </a:t>
            </a:r>
            <a:r>
              <a:rPr lang="de-DE" dirty="0" err="1" smtClean="0"/>
              <a:t>LAr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511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Which detector concepts ?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56792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b="1" dirty="0" smtClean="0"/>
              <a:t>Water Cherenkov detectors</a:t>
            </a:r>
          </a:p>
          <a:p>
            <a:r>
              <a:rPr lang="de-DE" dirty="0"/>
              <a:t>	</a:t>
            </a:r>
            <a:r>
              <a:rPr lang="de-DE" dirty="0" smtClean="0"/>
              <a:t>Aim ~ Mton </a:t>
            </a:r>
          </a:p>
          <a:p>
            <a:r>
              <a:rPr lang="de-DE" dirty="0"/>
              <a:t>	</a:t>
            </a:r>
            <a:r>
              <a:rPr lang="de-DE" dirty="0" smtClean="0"/>
              <a:t>Hyper-Kamiokande (Japan), Memphys</a:t>
            </a:r>
            <a:r>
              <a:rPr lang="de-DE" baseline="30000" dirty="0" smtClean="0"/>
              <a:t>*</a:t>
            </a:r>
            <a:r>
              <a:rPr lang="de-DE" dirty="0" smtClean="0"/>
              <a:t> (EU)</a:t>
            </a:r>
          </a:p>
          <a:p>
            <a:r>
              <a:rPr lang="de-DE" dirty="0"/>
              <a:t>	</a:t>
            </a:r>
            <a:r>
              <a:rPr lang="de-DE" dirty="0" smtClean="0"/>
              <a:t>predecessor: SuperKamiokande</a:t>
            </a:r>
          </a:p>
          <a:p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b="1" dirty="0" smtClean="0"/>
              <a:t>Liquid Argon detectors</a:t>
            </a:r>
          </a:p>
          <a:p>
            <a:r>
              <a:rPr lang="de-DE" b="1" dirty="0"/>
              <a:t>	</a:t>
            </a:r>
            <a:r>
              <a:rPr lang="de-DE" dirty="0" smtClean="0"/>
              <a:t>Aim ~ 10 kton  up to  100 kton in phases</a:t>
            </a:r>
          </a:p>
          <a:p>
            <a:r>
              <a:rPr lang="de-DE" dirty="0"/>
              <a:t>	</a:t>
            </a:r>
            <a:r>
              <a:rPr lang="de-DE" dirty="0" smtClean="0"/>
              <a:t>LBNE (USA), GLACIER</a:t>
            </a:r>
            <a:r>
              <a:rPr lang="de-DE" baseline="30000" dirty="0" smtClean="0"/>
              <a:t>*</a:t>
            </a:r>
            <a:r>
              <a:rPr lang="de-DE" dirty="0" smtClean="0"/>
              <a:t>(EU)</a:t>
            </a:r>
          </a:p>
          <a:p>
            <a:r>
              <a:rPr lang="de-DE" dirty="0"/>
              <a:t>	</a:t>
            </a:r>
            <a:r>
              <a:rPr lang="de-DE" dirty="0" smtClean="0"/>
              <a:t>predecessor: Icarus</a:t>
            </a:r>
          </a:p>
          <a:p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b="1" dirty="0" smtClean="0"/>
              <a:t>Liquid Scintillator detectors</a:t>
            </a:r>
          </a:p>
          <a:p>
            <a:r>
              <a:rPr lang="de-DE" dirty="0"/>
              <a:t>	</a:t>
            </a:r>
            <a:r>
              <a:rPr lang="de-DE" dirty="0" smtClean="0"/>
              <a:t>Aim ~ 20 kton up to  50 kton</a:t>
            </a:r>
          </a:p>
          <a:p>
            <a:r>
              <a:rPr lang="de-DE" dirty="0"/>
              <a:t>	</a:t>
            </a:r>
            <a:r>
              <a:rPr lang="de-DE" dirty="0" smtClean="0"/>
              <a:t>JUNO (China), RENO-2 (South-Korea), LENA*(EU)</a:t>
            </a:r>
          </a:p>
          <a:p>
            <a:r>
              <a:rPr lang="de-DE" dirty="0"/>
              <a:t>	</a:t>
            </a:r>
            <a:r>
              <a:rPr lang="de-DE" dirty="0" smtClean="0"/>
              <a:t>predecessor: BOREXINO, KamLAND</a:t>
            </a:r>
          </a:p>
          <a:p>
            <a:r>
              <a:rPr lang="de-DE" dirty="0"/>
              <a:t>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8915-9E0B-4EB0-83CF-C92AD54EDCDF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27984" y="6237312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/>
              <a:t>*Currently studied within LAGUNA-LBNO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18594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</TotalTime>
  <Words>1096</Words>
  <Application>Microsoft Macintosh PowerPoint</Application>
  <PresentationFormat>On-screen Show (4:3)</PresentationFormat>
  <Paragraphs>281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Formel</vt:lpstr>
      <vt:lpstr>New Large* Neutrino Detectors</vt:lpstr>
      <vt:lpstr>Content</vt:lpstr>
      <vt:lpstr>Why new large neutrino detectors ?</vt:lpstr>
      <vt:lpstr>Why new large neutrino detectors ?</vt:lpstr>
      <vt:lpstr>Which experimental concepts ? Neutrino properties MH, CP</vt:lpstr>
      <vt:lpstr>Which experimental concepts ? Neutrino properties MH, CP </vt:lpstr>
      <vt:lpstr>Which experimental concepts ? Astrophysics and Astroparticle physics</vt:lpstr>
      <vt:lpstr>Which experimental concepts ?  Astrophysics and Astroparticle physics</vt:lpstr>
      <vt:lpstr>Which detector concepts ?</vt:lpstr>
      <vt:lpstr>Water Cherenkov</vt:lpstr>
      <vt:lpstr>Liquid Scintillator</vt:lpstr>
      <vt:lpstr>Liquid Scintillator</vt:lpstr>
      <vt:lpstr>Liquid Argon</vt:lpstr>
      <vt:lpstr>Mass Hierarchy and  CP-Phase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Astroparticle Physics</vt:lpstr>
      <vt:lpstr>Solar MSW up-turn (?)</vt:lpstr>
      <vt:lpstr>PowerPoint Presentation</vt:lpstr>
      <vt:lpstr>DSNB neutrinos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Company>TU München - Fakultät für Physik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Neutrino Detectors</dc:title>
  <dc:creator>Lothar</dc:creator>
  <cp:lastModifiedBy>Lothar Oberauer</cp:lastModifiedBy>
  <cp:revision>82</cp:revision>
  <dcterms:created xsi:type="dcterms:W3CDTF">2013-08-26T12:50:33Z</dcterms:created>
  <dcterms:modified xsi:type="dcterms:W3CDTF">2013-09-20T13:38:27Z</dcterms:modified>
</cp:coreProperties>
</file>