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77" autoAdjust="0"/>
  </p:normalViewPr>
  <p:slideViewPr>
    <p:cSldViewPr>
      <p:cViewPr>
        <p:scale>
          <a:sx n="80" d="100"/>
          <a:sy n="80" d="100"/>
        </p:scale>
        <p:origin x="-76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469D-BC61-4541-ADBD-9550BF3A7AE9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557ED-B156-4F07-B7CE-B2715AB27C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92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E724-DA4E-4505-AB83-8D2BD6A52E1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CE7C-C583-4CF0-9A95-4C5E7C3C2EB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7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64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9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19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8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2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A4AA-E618-4FD2-8DE7-8BBAC777AD2B}" type="datetimeFigureOut">
              <a:rPr kumimoji="1" lang="ja-JP" altLang="en-US" smtClean="0"/>
              <a:t>2012/9/20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B464-B575-440B-B1C6-98EF3688B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image" Target="../media/image23.emf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image" Target="../media/image46.emf"/><Relationship Id="rId3" Type="http://schemas.openxmlformats.org/officeDocument/2006/relationships/image" Target="../media/image42.png"/><Relationship Id="rId12" Type="http://schemas.openxmlformats.org/officeDocument/2006/relationships/image" Target="../media/image48.png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6.v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0.wmf"/><Relationship Id="rId19" Type="http://schemas.openxmlformats.org/officeDocument/2006/relationships/image" Target="../media/image47.emf"/><Relationship Id="rId4" Type="http://schemas.openxmlformats.org/officeDocument/2006/relationships/image" Target="../media/image43.png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12" Type="http://schemas.openxmlformats.org/officeDocument/2006/relationships/image" Target="../media/image60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emf"/><Relationship Id="rId4" Type="http://schemas.openxmlformats.org/officeDocument/2006/relationships/image" Target="../media/image52.png"/><Relationship Id="rId9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ev2_front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" y="-27384"/>
            <a:ext cx="8960687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24936" cy="2046089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Strong field </a:t>
            </a:r>
            <a:r>
              <a:rPr lang="en-US" altLang="ja-JP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physic</a:t>
            </a:r>
            <a:r>
              <a:rPr kumimoji="1" lang="en-US" altLang="ja-JP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 in high-energy heavy-ion collisions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29614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Kazunori</a:t>
            </a:r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</a:rPr>
              <a:t>I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takura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 (KEK Theory Center)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20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th</a:t>
            </a:r>
            <a:r>
              <a:rPr lang="en-US" altLang="ja-JP" dirty="0" smtClean="0">
                <a:solidFill>
                  <a:schemeClr val="bg1"/>
                </a:solidFill>
              </a:rPr>
              <a:t> September 2012@Erice, Italy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496" y="5661248"/>
            <a:ext cx="1368152" cy="1224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nonlinear QED effects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“Vacuum birefringence”</a:t>
            </a:r>
            <a:endParaRPr kumimoji="1" lang="ja-JP" alt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-36512" y="1556792"/>
            <a:ext cx="9217024" cy="4887252"/>
            <a:chOff x="-36512" y="2718212"/>
            <a:chExt cx="9217024" cy="4887252"/>
          </a:xfrm>
        </p:grpSpPr>
        <p:sp>
          <p:nvSpPr>
            <p:cNvPr id="14" name="正方形/長方形 13"/>
            <p:cNvSpPr/>
            <p:nvPr/>
          </p:nvSpPr>
          <p:spPr>
            <a:xfrm>
              <a:off x="-36512" y="4950460"/>
              <a:ext cx="9217024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5" descr="\begin{document}&#10;\begin{align*}&#10;\Pi_{\rm ex}^{\mu\nu} (q) = &#10;\chi_0&#10; (q^2 \eta^{\mu\nu} - q^\mu q^\nu)&#10;+&#10;\chi_1&#10; (q_\parallel^2 \eta_\parallel ^{\mu\nu} - q_\parallel^\mu q_\parallel^\nu)&#10;+&#10;\chi_2&#10; (q_\perp^2 \eta_\perp ^{\mu\nu} - q_\perp^\mu q_\perp^\nu)&#10;\end{align*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1" y="5157192"/>
              <a:ext cx="885698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テキスト ボックス 24"/>
            <p:cNvSpPr txBox="1">
              <a:spLocks noChangeArrowheads="1"/>
            </p:cNvSpPr>
            <p:nvPr/>
          </p:nvSpPr>
          <p:spPr bwMode="auto">
            <a:xfrm>
              <a:off x="395536" y="2718212"/>
              <a:ext cx="4266553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Polarization tensor of a photon </a:t>
              </a:r>
            </a:p>
            <a:p>
              <a:r>
                <a:rPr lang="en-US" altLang="ja-JP" sz="2400" b="1" dirty="0" smtClean="0"/>
                <a:t>is modified in a magnetic field </a:t>
              </a:r>
            </a:p>
            <a:p>
              <a:r>
                <a:rPr lang="en-US" altLang="ja-JP" sz="2400" b="1" dirty="0"/>
                <a:t>t</a:t>
              </a:r>
              <a:r>
                <a:rPr lang="en-US" altLang="ja-JP" sz="2400" b="1" dirty="0" smtClean="0"/>
                <a:t>hrough electron one loop, so </a:t>
              </a:r>
            </a:p>
            <a:p>
              <a:r>
                <a:rPr lang="en-US" altLang="ja-JP" sz="2400" b="1" dirty="0"/>
                <a:t>t</a:t>
              </a:r>
              <a:r>
                <a:rPr lang="en-US" altLang="ja-JP" sz="2400" b="1" dirty="0" smtClean="0"/>
                <a:t>hat a photon has </a:t>
              </a:r>
              <a:r>
                <a:rPr lang="en-US" altLang="ja-JP" sz="24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two different </a:t>
              </a:r>
            </a:p>
            <a:p>
              <a:r>
                <a:rPr lang="en-US" altLang="ja-JP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altLang="ja-JP" sz="24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efractive </a:t>
              </a:r>
              <a:r>
                <a:rPr lang="en-US" altLang="ja-JP" sz="24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altLang="ja-JP" sz="24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ndices</a:t>
              </a:r>
              <a:r>
                <a:rPr lang="en-US" altLang="ja-JP" sz="2400" b="1" dirty="0" smtClean="0"/>
                <a:t>. Has been </a:t>
              </a:r>
            </a:p>
            <a:p>
              <a:r>
                <a:rPr lang="en-US" altLang="ja-JP" sz="2400" b="1" dirty="0"/>
                <a:t>d</a:t>
              </a:r>
              <a:r>
                <a:rPr lang="en-US" altLang="ja-JP" sz="2400" b="1" smtClean="0"/>
                <a:t>iscussed </a:t>
              </a:r>
              <a:r>
                <a:rPr lang="en-US" altLang="ja-JP" sz="2400" b="1" dirty="0" smtClean="0"/>
                <a:t>in astrophysics….</a:t>
              </a:r>
              <a:endParaRPr lang="ja-JP" altLang="en-US" sz="2400" b="1" dirty="0"/>
            </a:p>
          </p:txBody>
        </p:sp>
        <p:pic>
          <p:nvPicPr>
            <p:cNvPr id="17" name="図 39" descr="\begin{document}&#10;\begin{eqnarray}&#10;q^\mu &amp;=&amp; (q^0 , q_\perp, 0 , q^3) \nonumber\\&#10;q^\mu_{\parallel} &amp;=&amp; (q^0, 0, 0, ,q^3) \nonumber\\&#10;q^\mu_{\perp} &amp;=&amp; (0, q_\perp, 0, 0) \nonumber&#10;\end{eqnarray}&#10;\end{document}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6309320"/>
              <a:ext cx="2592288" cy="121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005314"/>
                </p:ext>
              </p:extLst>
            </p:nvPr>
          </p:nvGraphicFramePr>
          <p:xfrm>
            <a:off x="2786772" y="6597303"/>
            <a:ext cx="2721332" cy="100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数式" r:id="rId5" imgW="1371600" imgH="507960" progId="Equation.3">
                    <p:embed/>
                  </p:oleObj>
                </mc:Choice>
                <mc:Fallback>
                  <p:oleObj name="数式" r:id="rId5" imgW="13716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772" y="6597303"/>
                          <a:ext cx="2721332" cy="100816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24"/>
            <p:cNvCxnSpPr/>
            <p:nvPr/>
          </p:nvCxnSpPr>
          <p:spPr>
            <a:xfrm>
              <a:off x="4211960" y="5589240"/>
              <a:ext cx="4752527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/>
            <p:cNvSpPr txBox="1"/>
            <p:nvPr/>
          </p:nvSpPr>
          <p:spPr>
            <a:xfrm>
              <a:off x="5148064" y="566124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</a:t>
              </a:r>
              <a:r>
                <a:rPr kumimoji="1" lang="en-US" altLang="ja-JP" dirty="0" smtClean="0"/>
                <a:t>resent only in external fields</a:t>
              </a:r>
              <a:endParaRPr kumimoji="1" lang="ja-JP" altLang="en-US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629240" y="777478"/>
            <a:ext cx="333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K. Hattori and KI</a:t>
            </a:r>
            <a:r>
              <a:rPr lang="en-US" altLang="ja-JP" dirty="0" smtClean="0"/>
              <a:t> arXiv:1209.2663</a:t>
            </a:r>
          </a:p>
          <a:p>
            <a:r>
              <a:rPr lang="en-US" altLang="ja-JP" dirty="0"/>
              <a:t>a</a:t>
            </a:r>
            <a:r>
              <a:rPr kumimoji="1" lang="en-US" altLang="ja-JP" dirty="0" smtClean="0"/>
              <a:t>nd more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716016" y="1414516"/>
            <a:ext cx="4244297" cy="1942476"/>
            <a:chOff x="2555776" y="1484783"/>
            <a:chExt cx="4244297" cy="1942476"/>
          </a:xfrm>
        </p:grpSpPr>
        <p:sp>
          <p:nvSpPr>
            <p:cNvPr id="5" name="角丸四角形 4"/>
            <p:cNvSpPr/>
            <p:nvPr/>
          </p:nvSpPr>
          <p:spPr>
            <a:xfrm>
              <a:off x="2555776" y="1484783"/>
              <a:ext cx="4244297" cy="194247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2771800" y="1700808"/>
              <a:ext cx="3816424" cy="997894"/>
              <a:chOff x="5945061" y="6215790"/>
              <a:chExt cx="2549828" cy="648072"/>
            </a:xfrm>
          </p:grpSpPr>
          <p:sp>
            <p:nvSpPr>
              <p:cNvPr id="10" name="フリーフォーム 16"/>
              <p:cNvSpPr/>
              <p:nvPr/>
            </p:nvSpPr>
            <p:spPr>
              <a:xfrm>
                <a:off x="7593274" y="6496379"/>
                <a:ext cx="901615" cy="173667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" name="フリーフォーム 17"/>
              <p:cNvSpPr/>
              <p:nvPr/>
            </p:nvSpPr>
            <p:spPr>
              <a:xfrm>
                <a:off x="5945061" y="6496379"/>
                <a:ext cx="931627" cy="16288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円/楕円 18"/>
              <p:cNvSpPr/>
              <p:nvPr/>
            </p:nvSpPr>
            <p:spPr>
              <a:xfrm>
                <a:off x="6908316" y="6215790"/>
                <a:ext cx="648072" cy="648072"/>
              </a:xfrm>
              <a:prstGeom prst="ellipse">
                <a:avLst/>
              </a:prstGeom>
              <a:noFill/>
              <a:ln w="793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Isosceles Triangle 15"/>
            <p:cNvSpPr/>
            <p:nvPr/>
          </p:nvSpPr>
          <p:spPr>
            <a:xfrm rot="5400000">
              <a:off x="4557544" y="1557983"/>
              <a:ext cx="303678" cy="3012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Isosceles Triangle 16"/>
            <p:cNvSpPr/>
            <p:nvPr/>
          </p:nvSpPr>
          <p:spPr>
            <a:xfrm rot="16200000" flipH="1">
              <a:off x="4531015" y="2566095"/>
              <a:ext cx="303678" cy="3012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275855" y="2780928"/>
              <a:ext cx="3020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Dressed</a:t>
              </a:r>
              <a:r>
                <a:rPr kumimoji="1" lang="en-US" altLang="ja-JP" dirty="0" smtClean="0"/>
                <a:t> fermion in external B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(forming the Landau levels)</a:t>
              </a:r>
              <a:endParaRPr kumimoji="1" lang="ja-JP" altLang="en-US" dirty="0"/>
            </a:p>
          </p:txBody>
        </p:sp>
      </p:grpSp>
      <p:sp>
        <p:nvSpPr>
          <p:cNvPr id="24" name="下矢印 23"/>
          <p:cNvSpPr/>
          <p:nvPr/>
        </p:nvSpPr>
        <p:spPr>
          <a:xfrm flipV="1">
            <a:off x="7672518" y="1414517"/>
            <a:ext cx="571890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96399" y="159047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B</a:t>
            </a:r>
            <a:endParaRPr kumimoji="1" lang="ja-JP" altLang="en-US" sz="2000" i="1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8479490" y="1486525"/>
            <a:ext cx="0" cy="4476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513978" y="1549241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z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76056" y="170254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q</a:t>
            </a:r>
            <a:endParaRPr kumimoji="1" lang="ja-JP" altLang="en-US" sz="2400" i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8113657" y="5733256"/>
            <a:ext cx="130751" cy="20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544" y="5836622"/>
            <a:ext cx="189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II </a:t>
            </a:r>
            <a:r>
              <a:rPr kumimoji="1" lang="en-US" altLang="ja-JP" dirty="0" smtClean="0"/>
              <a:t>  parallel to B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transverse to B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 flipV="1">
            <a:off x="530708" y="61560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17240"/>
            <a:ext cx="8229600" cy="4572000"/>
          </a:xfrm>
        </p:spPr>
        <p:txBody>
          <a:bodyPr/>
          <a:lstStyle/>
          <a:p>
            <a:r>
              <a:rPr lang="en-US" altLang="ja-JP" sz="2400" b="1" dirty="0" smtClean="0"/>
              <a:t>Maxwell equation with the polarization tensor :</a:t>
            </a:r>
            <a:endParaRPr lang="ja-JP" altLang="en-US" sz="2400" b="1" dirty="0" smtClean="0"/>
          </a:p>
          <a:p>
            <a:endParaRPr kumimoji="1" lang="en-US" altLang="ja-JP" sz="2400" dirty="0" smtClean="0"/>
          </a:p>
          <a:p>
            <a:endParaRPr lang="en-US" altLang="ja-JP" sz="2800" dirty="0" smtClean="0"/>
          </a:p>
          <a:p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r>
              <a:rPr lang="en-US" altLang="ja-JP" sz="2400" b="1" dirty="0"/>
              <a:t>D</a:t>
            </a:r>
            <a:r>
              <a:rPr kumimoji="1" lang="en-US" altLang="ja-JP" sz="2400" b="1" dirty="0" smtClean="0"/>
              <a:t>ispersion relation of two physical modes gets modified</a:t>
            </a:r>
          </a:p>
          <a:p>
            <a:pPr>
              <a:buNone/>
            </a:pPr>
            <a:r>
              <a:rPr kumimoji="1" lang="en-US" altLang="ja-JP" sz="2400" dirty="0" smtClean="0"/>
              <a:t>   </a:t>
            </a:r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/>
              <a:t> Two refractive indices : “Birefringence</a:t>
            </a:r>
            <a:r>
              <a:rPr lang="en-US" altLang="ja-JP" sz="2400" dirty="0" smtClean="0"/>
              <a:t>”</a:t>
            </a:r>
            <a:endParaRPr kumimoji="1" lang="ja-JP" alt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4143027" y="2276872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Oval 29"/>
          <p:cNvSpPr/>
          <p:nvPr/>
        </p:nvSpPr>
        <p:spPr>
          <a:xfrm>
            <a:off x="6303267" y="2276872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Oval 27"/>
          <p:cNvSpPr/>
          <p:nvPr/>
        </p:nvSpPr>
        <p:spPr>
          <a:xfrm>
            <a:off x="2054795" y="2276872"/>
            <a:ext cx="360040" cy="360040"/>
          </a:xfrm>
          <a:prstGeom prst="ellipse">
            <a:avLst/>
          </a:prstGeom>
          <a:solidFill>
            <a:srgbClr val="F37B7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ounded Rectangle 26"/>
          <p:cNvSpPr/>
          <p:nvPr/>
        </p:nvSpPr>
        <p:spPr>
          <a:xfrm>
            <a:off x="1046683" y="1556792"/>
            <a:ext cx="432048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Birefringence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51" descr="\begin{document}&#10;\begin{align*}&#10;\left( q^2 \eta^{\mu\nu} - q^\mu q^\nu + \hat \Pi_{\rm ex}^{\mu\nu} \right) &#10;A_\nu(q) = 0&#10;\end{align*}&#10;\end{document}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235" y="1640731"/>
            <a:ext cx="3671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5" descr="\begin{document}&#10;\begin{align*}&#10;\Pi_{\rm ex}^{\mu\nu} (q) = &#10;\chi_0&#10; (q^2 \eta^{\mu\nu} - q^\mu q^\nu)&#10;+&#10;\chi_1&#10; (q_\parallel^2 \eta_\parallel ^{\mu\nu} - q_\parallel^\mu q_\parallel^\nu)&#10;+&#10;\chi_2&#10; (q_\perp^2 \eta_\perp ^{\mu\nu} - q_\perp^\mu q_\perp^\nu)&#10;\end{align*}&#10;\end{document}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683" y="2290837"/>
            <a:ext cx="71977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5"/>
          <p:cNvGrpSpPr/>
          <p:nvPr/>
        </p:nvGrpSpPr>
        <p:grpSpPr>
          <a:xfrm>
            <a:off x="6516216" y="3501008"/>
            <a:ext cx="2448272" cy="2736304"/>
            <a:chOff x="6300192" y="2132856"/>
            <a:chExt cx="2448272" cy="2736304"/>
          </a:xfrm>
        </p:grpSpPr>
        <p:sp>
          <p:nvSpPr>
            <p:cNvPr id="33" name="Can 32"/>
            <p:cNvSpPr/>
            <p:nvPr/>
          </p:nvSpPr>
          <p:spPr>
            <a:xfrm>
              <a:off x="6732240" y="2420888"/>
              <a:ext cx="1152128" cy="2304256"/>
            </a:xfrm>
            <a:prstGeom prst="can">
              <a:avLst>
                <a:gd name="adj" fmla="val 3433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7308304" y="2204864"/>
              <a:ext cx="0" cy="26642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00192" y="3717032"/>
              <a:ext cx="230425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フリーフォーム 13"/>
            <p:cNvSpPr/>
            <p:nvPr/>
          </p:nvSpPr>
          <p:spPr>
            <a:xfrm rot="18607302">
              <a:off x="7216423" y="3224314"/>
              <a:ext cx="885266" cy="219932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7308304" y="2564904"/>
              <a:ext cx="1008112" cy="11521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33"/>
            <p:cNvSpPr>
              <a:spLocks/>
            </p:cNvSpPr>
            <p:nvPr/>
          </p:nvSpPr>
          <p:spPr bwMode="auto">
            <a:xfrm rot="1615445">
              <a:off x="7308906" y="3224370"/>
              <a:ext cx="287338" cy="71438"/>
            </a:xfrm>
            <a:custGeom>
              <a:avLst/>
              <a:gdLst>
                <a:gd name="T0" fmla="*/ 0 w 181"/>
                <a:gd name="T1" fmla="*/ 2147481384 h 45"/>
                <a:gd name="T2" fmla="*/ 2147481388 w 181"/>
                <a:gd name="T3" fmla="*/ 0 h 45"/>
                <a:gd name="T4" fmla="*/ 2147481388 w 181"/>
                <a:gd name="T5" fmla="*/ 2147481384 h 45"/>
                <a:gd name="T6" fmla="*/ 0 60000 65536"/>
                <a:gd name="T7" fmla="*/ 0 60000 65536"/>
                <a:gd name="T8" fmla="*/ 0 60000 65536"/>
                <a:gd name="T9" fmla="*/ 0 w 181"/>
                <a:gd name="T10" fmla="*/ 0 h 45"/>
                <a:gd name="T11" fmla="*/ 181 w 18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5">
                  <a:moveTo>
                    <a:pt x="0" y="45"/>
                  </a:moveTo>
                  <a:cubicBezTo>
                    <a:pt x="30" y="22"/>
                    <a:pt x="61" y="0"/>
                    <a:pt x="91" y="0"/>
                  </a:cubicBezTo>
                  <a:cubicBezTo>
                    <a:pt x="121" y="0"/>
                    <a:pt x="166" y="38"/>
                    <a:pt x="181" y="45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48" name="Picture 34" descr="\begin{document}&#10;\begin{align*}&#10;\theta&#10;\end{align*}&#10;\end{document}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2320" y="2852936"/>
              <a:ext cx="191814" cy="34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ight Arrow 49"/>
            <p:cNvSpPr/>
            <p:nvPr/>
          </p:nvSpPr>
          <p:spPr>
            <a:xfrm rot="16200000">
              <a:off x="6480212" y="3320988"/>
              <a:ext cx="1008112" cy="36004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72400" y="256490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chemeClr val="bg1"/>
                  </a:solidFill>
                </a:rPr>
                <a:t>q</a:t>
              </a:r>
              <a:r>
                <a:rPr kumimoji="1" lang="en-US" altLang="ja-JP" sz="2400" b="1" i="1" baseline="30000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endParaRPr kumimoji="1" lang="ja-JP" altLang="en-US" sz="2400" b="1" i="1" baseline="3000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08304" y="2132856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chemeClr val="bg1"/>
                  </a:solidFill>
                </a:rPr>
                <a:t>z</a:t>
              </a:r>
              <a:endParaRPr kumimoji="1" lang="ja-JP" altLang="en-US" sz="2000" b="1" i="1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44408" y="3356992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chemeClr val="bg1"/>
                  </a:solidFill>
                </a:rPr>
                <a:t>x</a:t>
              </a:r>
              <a:endParaRPr kumimoji="1" lang="ja-JP" altLang="en-US" sz="2000" b="1" i="1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4248" y="312180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/>
                <a:t>B</a:t>
              </a:r>
              <a:endParaRPr kumimoji="1" lang="ja-JP" altLang="en-US" sz="2800" i="1" dirty="0"/>
            </a:p>
          </p:txBody>
        </p:sp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28065"/>
              </p:ext>
            </p:extLst>
          </p:nvPr>
        </p:nvGraphicFramePr>
        <p:xfrm>
          <a:off x="1259632" y="3645024"/>
          <a:ext cx="1390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数式" r:id="rId7" imgW="622080" imgH="419040" progId="Equation.3">
                  <p:embed/>
                </p:oleObj>
              </mc:Choice>
              <mc:Fallback>
                <p:oleObj name="数式" r:id="rId7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4"/>
                        <a:ext cx="13906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31" descr="\begin{document}&#10;\begin{eqnarray}&#10;\left\{&#10;\begin{array}{l}&#10;n_1^2  = \frac{ 1 + \chi_0 + \chi_1 } { 1 + \chi_0 + \chi_1 \cos^2\theta } \\&#10;n_2^2 = \frac{ 1 + \chi_0 } { 1 + \chi_0 + \chi_2 \sin^2\theta }&#10;\end{array}&#10;\right. \nonumber&#10;\end{eqnarray}&#10;\end{document}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607548"/>
            <a:ext cx="4104456" cy="134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827584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cs typeface="Times New Roman" pitchFamily="18" charset="0"/>
              </a:rPr>
              <a:t>Need to know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2800" dirty="0"/>
          </a:p>
        </p:txBody>
      </p:sp>
      <p:sp>
        <p:nvSpPr>
          <p:cNvPr id="59" name="Right Arrow 58"/>
          <p:cNvSpPr/>
          <p:nvPr/>
        </p:nvSpPr>
        <p:spPr>
          <a:xfrm>
            <a:off x="755576" y="4941168"/>
            <a:ext cx="864096" cy="720080"/>
          </a:xfrm>
          <a:prstGeom prst="rightArrow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72400" y="4129916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itchFamily="18" charset="2"/>
              </a:rPr>
              <a:t>g</a:t>
            </a:r>
            <a:endParaRPr kumimoji="1" lang="ja-JP" altLang="en-US" sz="2800" b="1" dirty="0">
              <a:latin typeface="Symbol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00392" y="355385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q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6516052"/>
            <a:ext cx="512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N.B.) In the vacuum, only </a:t>
            </a:r>
            <a:r>
              <a:rPr kumimoji="1" lang="en-US" altLang="ja-JP" dirty="0" smtClean="0">
                <a:latin typeface="Symbol" pitchFamily="18" charset="2"/>
              </a:rPr>
              <a:t>c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remains nonzero </a:t>
            </a:r>
            <a:r>
              <a:rPr kumimoji="1" lang="en-US" altLang="ja-JP" dirty="0" smtClean="0">
                <a:sym typeface="Wingdings" pitchFamily="2" charset="2"/>
              </a:rPr>
              <a:t> n=1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achievements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19637"/>
            <a:ext cx="8640960" cy="49296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800" b="1" dirty="0" smtClean="0"/>
              <a:t>Obtained </a:t>
            </a:r>
            <a:r>
              <a:rPr kumimoji="1" lang="en-US" altLang="ja-JP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expressions </a:t>
            </a:r>
            <a:r>
              <a:rPr kumimoji="1" lang="en-US" altLang="ja-JP" sz="2800" b="1" dirty="0" smtClean="0"/>
              <a:t>for </a:t>
            </a:r>
            <a:r>
              <a:rPr lang="en-US" altLang="ja-JP" sz="2800" b="1" dirty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800" b="1" dirty="0" smtClean="0"/>
              <a:t> </a:t>
            </a:r>
            <a:r>
              <a:rPr kumimoji="1" lang="en-US" altLang="ja-JP" sz="2800" b="1" dirty="0" smtClean="0"/>
              <a:t>at </a:t>
            </a:r>
            <a:r>
              <a:rPr kumimoji="1" lang="en-US" altLang="ja-JP" sz="2800" b="1" u="sng" dirty="0" smtClean="0"/>
              <a:t>any value of </a:t>
            </a:r>
            <a:r>
              <a:rPr kumimoji="1" lang="en-US" altLang="ja-JP" sz="2800" b="1" i="1" u="sng" dirty="0" smtClean="0"/>
              <a:t>B</a:t>
            </a:r>
            <a:r>
              <a:rPr kumimoji="1" lang="en-US" altLang="ja-JP" sz="2800" b="1" u="sng" dirty="0" smtClean="0"/>
              <a:t> and any value of photon momentum </a:t>
            </a:r>
            <a:r>
              <a:rPr kumimoji="1" lang="en-US" altLang="ja-JP" sz="2800" b="1" i="1" u="sng" dirty="0" smtClean="0"/>
              <a:t>q</a:t>
            </a:r>
            <a:r>
              <a:rPr kumimoji="1" lang="en-US" altLang="ja-JP" sz="2800" b="1" dirty="0" smtClean="0"/>
              <a:t>. 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r>
              <a:rPr kumimoji="1" lang="en-US" altLang="ja-JP" sz="2800" b="1" dirty="0" smtClean="0"/>
              <a:t>Obtained </a:t>
            </a:r>
            <a:r>
              <a:rPr kumimoji="1" lang="en-US" altLang="ja-JP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self-consistent solutions to the refractive indices </a:t>
            </a:r>
            <a:r>
              <a:rPr kumimoji="1" lang="en-US" altLang="ja-JP" sz="2800" b="1" dirty="0" smtClean="0"/>
              <a:t> with imaginary parts including the first threshold 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08303" y="44624"/>
            <a:ext cx="18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K.Hattori</a:t>
            </a:r>
            <a:r>
              <a:rPr kumimoji="1" lang="en-US" altLang="ja-JP" dirty="0" smtClean="0"/>
              <a:t> and KI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r>
              <a:rPr lang="en-US" altLang="ja-JP" dirty="0"/>
              <a:t>arXiv:1209.2663</a:t>
            </a:r>
            <a:endParaRPr lang="ja-JP" altLang="en-US" dirty="0"/>
          </a:p>
          <a:p>
            <a:r>
              <a:rPr lang="en-US" altLang="ja-JP" dirty="0"/>
              <a:t>a</a:t>
            </a:r>
            <a:r>
              <a:rPr kumimoji="1" lang="en-US" altLang="ja-JP" dirty="0" smtClean="0"/>
              <a:t>nd more</a:t>
            </a:r>
            <a:endParaRPr kumimoji="1" lang="ja-JP" altLang="en-US" dirty="0"/>
          </a:p>
        </p:txBody>
      </p:sp>
      <p:pic>
        <p:nvPicPr>
          <p:cNvPr id="5" name="Picture 31" descr="\begin{document}&#10;\begin{eqnarray}&#10;\left\{&#10;\begin{array}{l}&#10;n_1^2  = \frac{ 1 + \chi_0 + \chi_1 } { 1 + \chi_0 + \chi_1 \cos^2\theta } \\&#10;n_2^2 = \frac{ 1 + \chi_0 } { 1 + \chi_0 + \chi_2 \sin^2\theta }&#10;\end{array}&#10;\right. \nonumber&#10;\end{eqnarray}&#10;\end{document}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589240"/>
            <a:ext cx="3031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860032" y="5661248"/>
            <a:ext cx="3806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kumimoji="1" lang="en-US" altLang="ja-JP" sz="2400" dirty="0" smtClean="0"/>
              <a:t>contain refractive indices </a:t>
            </a:r>
          </a:p>
          <a:p>
            <a:r>
              <a:rPr kumimoji="1" lang="en-US" altLang="ja-JP" sz="2400" dirty="0" smtClean="0"/>
              <a:t>through photon momentum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1923617"/>
            <a:ext cx="8306144" cy="2513495"/>
            <a:chOff x="-860960" y="938961"/>
            <a:chExt cx="10070918" cy="2648859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50808" y="938961"/>
              <a:ext cx="0" cy="23816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V="1">
              <a:off x="2550808" y="3315892"/>
              <a:ext cx="3624204" cy="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547335" y="2958160"/>
              <a:ext cx="353683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0" descr="\begin{document}&#10;\begin{align*}&#10;q_\parallel^2 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85" y="1016849"/>
              <a:ext cx="430707" cy="522049"/>
            </a:xfrm>
            <a:prstGeom prst="rect">
              <a:avLst/>
            </a:prstGeom>
          </p:spPr>
        </p:pic>
        <p:grpSp>
          <p:nvGrpSpPr>
            <p:cNvPr id="12" name="グループ化 11"/>
            <p:cNvGrpSpPr/>
            <p:nvPr/>
          </p:nvGrpSpPr>
          <p:grpSpPr>
            <a:xfrm>
              <a:off x="2387228" y="2440417"/>
              <a:ext cx="327160" cy="103549"/>
              <a:chOff x="1979712" y="3116780"/>
              <a:chExt cx="884674" cy="280005"/>
            </a:xfrm>
          </p:grpSpPr>
          <p:sp>
            <p:nvSpPr>
              <p:cNvPr id="29" name="フリーフォーム 28"/>
              <p:cNvSpPr/>
              <p:nvPr/>
            </p:nvSpPr>
            <p:spPr>
              <a:xfrm>
                <a:off x="2005070" y="3116780"/>
                <a:ext cx="859316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13" name="図 12" descr="\begin{document}&#10;The first threshold: &#10;&#10;$q_\parallel^2 = 4m^2 = 1 \ {\rm MeV}^2$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0960" y="2653078"/>
              <a:ext cx="2619218" cy="654321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2555776" y="2958160"/>
              <a:ext cx="3329736" cy="362420"/>
            </a:xfrm>
            <a:prstGeom prst="rect">
              <a:avLst/>
            </a:prstGeom>
            <a:solidFill>
              <a:srgbClr val="00B0F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 rot="5400000">
              <a:off x="4406323" y="3250664"/>
              <a:ext cx="327160" cy="139833"/>
              <a:chOff x="1979712" y="3230333"/>
              <a:chExt cx="884674" cy="378120"/>
            </a:xfrm>
          </p:grpSpPr>
          <p:sp>
            <p:nvSpPr>
              <p:cNvPr id="27" name="フリーフォーム 26"/>
              <p:cNvSpPr/>
              <p:nvPr/>
            </p:nvSpPr>
            <p:spPr>
              <a:xfrm>
                <a:off x="2005072" y="3442000"/>
                <a:ext cx="859314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17" name="図 16" descr="\begin{document}&#10;\begin{align*}&#10;Br \gg 1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467" y="3389269"/>
              <a:ext cx="680079" cy="198551"/>
            </a:xfrm>
            <a:prstGeom prst="rect">
              <a:avLst/>
            </a:prstGeom>
          </p:spPr>
        </p:pic>
        <p:sp>
          <p:nvSpPr>
            <p:cNvPr id="18" name="角丸四角形 17"/>
            <p:cNvSpPr/>
            <p:nvPr/>
          </p:nvSpPr>
          <p:spPr>
            <a:xfrm>
              <a:off x="4650945" y="2647514"/>
              <a:ext cx="1198730" cy="668378"/>
            </a:xfrm>
            <a:prstGeom prst="roundRect">
              <a:avLst/>
            </a:prstGeom>
            <a:solidFill>
              <a:srgbClr val="7DFFBE">
                <a:alpha val="30196"/>
              </a:srgbClr>
            </a:solidFill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32"/>
            <p:cNvSpPr txBox="1"/>
            <p:nvPr/>
          </p:nvSpPr>
          <p:spPr>
            <a:xfrm>
              <a:off x="4052910" y="1008269"/>
              <a:ext cx="5054492" cy="681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b="1" dirty="0" smtClean="0">
                  <a:solidFill>
                    <a:srgbClr val="00B050"/>
                  </a:solidFill>
                </a:rPr>
                <a:t>Strong field limit: the LLL approximation</a:t>
              </a:r>
            </a:p>
            <a:p>
              <a:r>
                <a:rPr kumimoji="1" lang="en-US" altLang="ja-JP" dirty="0" smtClean="0">
                  <a:solidFill>
                    <a:srgbClr val="00B050"/>
                  </a:solidFill>
                </a:rPr>
                <a:t>(Tsai</a:t>
              </a:r>
              <a:r>
                <a:rPr lang="en-US" altLang="ja-JP" dirty="0">
                  <a:solidFill>
                    <a:srgbClr val="00B050"/>
                  </a:solidFill>
                </a:rPr>
                <a:t> 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and </a:t>
              </a:r>
              <a:r>
                <a:rPr lang="en-US" altLang="ja-JP" dirty="0" err="1" smtClean="0">
                  <a:solidFill>
                    <a:srgbClr val="00B050"/>
                  </a:solidFill>
                </a:rPr>
                <a:t>Eber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 74, Fukushima 2011</a:t>
              </a:r>
              <a:r>
                <a:rPr kumimoji="1" lang="en-US" altLang="ja-JP" dirty="0" smtClean="0">
                  <a:solidFill>
                    <a:srgbClr val="00B050"/>
                  </a:solidFill>
                </a:rPr>
                <a:t> )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pic>
          <p:nvPicPr>
            <p:cNvPr id="20" name="図 19" descr="\begin{document}&#10;\begin{align*}&#10;\Br = B / B_c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14" y="3164954"/>
              <a:ext cx="2027595" cy="422866"/>
            </a:xfrm>
            <a:prstGeom prst="rect">
              <a:avLst/>
            </a:prstGeom>
          </p:spPr>
        </p:pic>
        <p:sp>
          <p:nvSpPr>
            <p:cNvPr id="21" name="テキスト ボックス 34"/>
            <p:cNvSpPr txBox="1"/>
            <p:nvPr/>
          </p:nvSpPr>
          <p:spPr>
            <a:xfrm>
              <a:off x="6123620" y="1766556"/>
              <a:ext cx="3086338" cy="973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Numerical </a:t>
              </a:r>
              <a:r>
                <a:rPr lang="en-US" altLang="ja-JP" b="1" dirty="0" smtClean="0">
                  <a:solidFill>
                    <a:srgbClr val="0070C0"/>
                  </a:solidFill>
                </a:rPr>
                <a:t>results only</a:t>
              </a:r>
              <a:r>
                <a:rPr kumimoji="1" lang="en-US" altLang="ja-JP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altLang="ja-JP" b="1" dirty="0" smtClean="0">
                  <a:solidFill>
                    <a:srgbClr val="0070C0"/>
                  </a:solidFill>
                </a:rPr>
                <a:t>below the first threshold</a:t>
              </a:r>
            </a:p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(</a:t>
              </a:r>
              <a:r>
                <a:rPr kumimoji="1" lang="en-US" altLang="ja-JP" dirty="0" err="1" smtClean="0">
                  <a:solidFill>
                    <a:srgbClr val="0070C0"/>
                  </a:solidFill>
                </a:rPr>
                <a:t>Kohri</a:t>
              </a:r>
              <a:r>
                <a:rPr kumimoji="1" lang="en-US" altLang="ja-JP" dirty="0" smtClean="0">
                  <a:solidFill>
                    <a:srgbClr val="0070C0"/>
                  </a:solidFill>
                </a:rPr>
                <a:t> and Yamada 2002)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2555496" y="3166377"/>
              <a:ext cx="357732" cy="149514"/>
            </a:xfrm>
            <a:prstGeom prst="roundRect">
              <a:avLst/>
            </a:prstGeom>
            <a:solidFill>
              <a:srgbClr val="FF0000">
                <a:alpha val="6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36"/>
            <p:cNvSpPr txBox="1"/>
            <p:nvPr/>
          </p:nvSpPr>
          <p:spPr>
            <a:xfrm>
              <a:off x="2817999" y="1811806"/>
              <a:ext cx="2852797" cy="681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Weak field &amp; soft </a:t>
              </a:r>
            </a:p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photon limit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(Adler 71)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>
              <a:off x="5384887" y="1811808"/>
              <a:ext cx="393131" cy="84127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2949058" y="2570910"/>
              <a:ext cx="389733" cy="5488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>
              <a:off x="6123620" y="2737420"/>
              <a:ext cx="476505" cy="40354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矢印コネクタ 36"/>
          <p:cNvCxnSpPr/>
          <p:nvPr/>
        </p:nvCxnSpPr>
        <p:spPr>
          <a:xfrm>
            <a:off x="3365370" y="3464489"/>
            <a:ext cx="42123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179512" y="967954"/>
            <a:ext cx="8856984" cy="3613174"/>
          </a:xfrm>
          <a:prstGeom prst="roundRect">
            <a:avLst>
              <a:gd name="adj" fmla="val 10978"/>
            </a:avLst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79512" y="4653136"/>
            <a:ext cx="8856984" cy="208823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2854623" y="3861048"/>
            <a:ext cx="42123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520" y="2348880"/>
            <a:ext cx="284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complete understanding</a:t>
            </a:r>
          </a:p>
          <a:p>
            <a:r>
              <a:rPr lang="en-US" altLang="ja-JP" dirty="0"/>
              <a:t>h</a:t>
            </a:r>
            <a:r>
              <a:rPr lang="en-US" altLang="ja-JP" dirty="0" smtClean="0"/>
              <a:t>as been available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6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70" y="994693"/>
            <a:ext cx="69532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580112" y="4610745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980728"/>
            <a:ext cx="2084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Photon energy </a:t>
            </a:r>
          </a:p>
          <a:p>
            <a:r>
              <a:rPr kumimoji="1" lang="en-US" altLang="ja-JP" sz="2400" dirty="0" smtClean="0"/>
              <a:t>squared </a:t>
            </a:r>
            <a:endParaRPr kumimoji="1" lang="ja-JP" altLang="en-US" sz="2400" dirty="0"/>
          </a:p>
        </p:txBody>
      </p:sp>
      <p:pic>
        <p:nvPicPr>
          <p:cNvPr id="8" name="図 7" descr="\begin{document}&#10;The first threshold: &#10;&#10;$q_\parallel^2 = 4m^2 = 1 \ {\rm MeV}^2$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98808"/>
            <a:ext cx="1944216" cy="571977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06551" y="4466729"/>
            <a:ext cx="42123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148064" y="3789040"/>
            <a:ext cx="2016224" cy="151216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155904" y="1124744"/>
            <a:ext cx="1664568" cy="1512168"/>
          </a:xfrm>
          <a:prstGeom prst="rect">
            <a:avLst/>
          </a:prstGeom>
          <a:solidFill>
            <a:srgbClr val="00B050">
              <a:alpha val="8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58772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HIC ---Need to know effects from higher Landau levels</a:t>
            </a:r>
          </a:p>
          <a:p>
            <a:r>
              <a:rPr lang="en-US" altLang="ja-JP" sz="2400" b="1" dirty="0" err="1" smtClean="0"/>
              <a:t>Magnetar</a:t>
            </a:r>
            <a:r>
              <a:rPr lang="en-US" altLang="ja-JP" sz="2400" b="1" dirty="0" smtClean="0"/>
              <a:t> – Need to know at least the lowest LL 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3768" y="44624"/>
            <a:ext cx="4093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kumimoji="1" lang="en-US" altLang="ja-JP" sz="4400" b="1" dirty="0" smtClean="0"/>
              <a:t> are we?</a:t>
            </a:r>
            <a:endParaRPr kumimoji="1" lang="ja-JP" altLang="en-US" sz="44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8648836" y="4860776"/>
            <a:ext cx="387660" cy="29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5301208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32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B/B</a:t>
            </a:r>
            <a:r>
              <a:rPr kumimoji="1" lang="en-US" altLang="ja-JP" sz="32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ja-JP" sz="3200" i="1" dirty="0" err="1" smtClean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altLang="ja-JP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47864" y="5301208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B=B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24328" y="1558533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HIC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20019" y="1484784"/>
            <a:ext cx="2872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Prompt photon ~ GeV</a:t>
            </a:r>
            <a:r>
              <a:rPr kumimoji="1" lang="en-US" altLang="ja-JP" baseline="30000" dirty="0" smtClean="0"/>
              <a:t>2</a:t>
            </a:r>
          </a:p>
          <a:p>
            <a:r>
              <a:rPr lang="en-US" altLang="ja-JP" dirty="0" smtClean="0"/>
              <a:t>Thermal photon ~ 300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MeV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~ 10</a:t>
            </a:r>
            <a:r>
              <a:rPr kumimoji="1" lang="en-US" altLang="ja-JP" baseline="30000" dirty="0" smtClean="0"/>
              <a:t>5</a:t>
            </a:r>
            <a:r>
              <a:rPr lang="en-US" altLang="ja-JP" dirty="0" smtClean="0"/>
              <a:t>MeV</a:t>
            </a:r>
            <a:r>
              <a:rPr lang="en-US" altLang="ja-JP" baseline="30000" dirty="0" smtClean="0"/>
              <a:t>2</a:t>
            </a:r>
            <a:endParaRPr lang="en-US" altLang="ja-JP" baseline="30000" dirty="0"/>
          </a:p>
          <a:p>
            <a:endParaRPr kumimoji="1" lang="ja-JP" altLang="en-US" baseline="30000" dirty="0"/>
          </a:p>
        </p:txBody>
      </p:sp>
      <p:sp>
        <p:nvSpPr>
          <p:cNvPr id="5" name="正方形/長方形 4"/>
          <p:cNvSpPr/>
          <p:nvPr/>
        </p:nvSpPr>
        <p:spPr>
          <a:xfrm>
            <a:off x="5508104" y="4335487"/>
            <a:ext cx="122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/>
              <a:t>Magnetar</a:t>
            </a:r>
            <a:endParaRPr lang="ja-JP" altLang="en-US" sz="2000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45069"/>
              </p:ext>
            </p:extLst>
          </p:nvPr>
        </p:nvGraphicFramePr>
        <p:xfrm>
          <a:off x="611560" y="1772816"/>
          <a:ext cx="1335918" cy="100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数式" r:id="rId5" imgW="609480" imgH="457200" progId="Equation.3">
                  <p:embed/>
                </p:oleObj>
              </mc:Choice>
              <mc:Fallback>
                <p:oleObj name="数式" r:id="rId5" imgW="6094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1335918" cy="100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4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coefficients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en-US" altLang="ja-JP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kumimoji="1" lang="ja-JP" alt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kumimoji="1" lang="en-US" altLang="ja-JP" sz="2400" b="1" dirty="0" smtClean="0">
                <a:solidFill>
                  <a:srgbClr val="CC0000"/>
                </a:solidFill>
              </a:rPr>
              <a:t>sum over two infinite series of Landau levels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C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CC0000"/>
                </a:solidFill>
              </a:rPr>
              <a:t>         </a:t>
            </a:r>
            <a:r>
              <a:rPr lang="en-US" altLang="ja-JP" sz="2000" dirty="0" smtClean="0"/>
              <a:t>“one-loop” diagram, but need to sum infinitely many diagrams</a:t>
            </a:r>
            <a:r>
              <a:rPr kumimoji="1" lang="en-US" altLang="ja-JP" sz="2000" dirty="0" smtClean="0"/>
              <a:t> </a:t>
            </a:r>
          </a:p>
          <a:p>
            <a:r>
              <a:rPr lang="en-US" altLang="ja-JP" sz="2400" b="1" dirty="0">
                <a:solidFill>
                  <a:srgbClr val="CC0000"/>
                </a:solidFill>
              </a:rPr>
              <a:t>I</a:t>
            </a:r>
            <a:r>
              <a:rPr lang="en-US" altLang="ja-JP" sz="2400" b="1" dirty="0" smtClean="0">
                <a:solidFill>
                  <a:srgbClr val="CC0000"/>
                </a:solidFill>
              </a:rPr>
              <a:t>maginary parts appear at the thresholds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1000" dirty="0" smtClean="0"/>
          </a:p>
          <a:p>
            <a:pPr marL="0" indent="0">
              <a:buNone/>
            </a:pPr>
            <a:r>
              <a:rPr lang="en-US" altLang="ja-JP" sz="2400" dirty="0" smtClean="0"/>
              <a:t>                             </a:t>
            </a:r>
            <a:r>
              <a:rPr lang="en-US" altLang="ja-JP" sz="2000" dirty="0" smtClean="0"/>
              <a:t>invariant masses of an </a:t>
            </a:r>
            <a:r>
              <a:rPr lang="en-US" altLang="ja-JP" sz="2000" dirty="0" err="1" smtClean="0"/>
              <a:t>e+e</a:t>
            </a:r>
            <a:r>
              <a:rPr lang="en-US" altLang="ja-JP" sz="2000" dirty="0" smtClean="0"/>
              <a:t>- pair in the Landau levels   </a:t>
            </a:r>
          </a:p>
          <a:p>
            <a:pPr marL="0" indent="0">
              <a:buNone/>
            </a:pPr>
            <a:r>
              <a:rPr lang="en-US" altLang="ja-JP" sz="1600" dirty="0" smtClean="0"/>
              <a:t>     </a:t>
            </a:r>
            <a:r>
              <a:rPr lang="en-US" altLang="ja-JP" sz="2400" dirty="0" smtClean="0"/>
              <a:t> </a:t>
            </a:r>
            <a:r>
              <a:rPr lang="en-US" altLang="ja-JP" sz="2000" b="1" dirty="0" smtClean="0"/>
              <a:t>corresponding to “decay” of a (real) photon into an </a:t>
            </a:r>
            <a:r>
              <a:rPr lang="en-US" altLang="ja-JP" sz="2000" b="1" dirty="0" err="1" smtClean="0"/>
              <a:t>e+e</a:t>
            </a:r>
            <a:r>
              <a:rPr lang="en-US" altLang="ja-JP" sz="2000" b="1" dirty="0" smtClean="0"/>
              <a:t>- pair</a:t>
            </a:r>
          </a:p>
          <a:p>
            <a:r>
              <a:rPr lang="en-US" altLang="ja-JP" sz="2400" b="1" dirty="0" smtClean="0">
                <a:solidFill>
                  <a:srgbClr val="CC0000"/>
                </a:solidFill>
              </a:rPr>
              <a:t>Refractive indices are finite while there are divergences at each thresholds</a:t>
            </a:r>
            <a:endParaRPr kumimoji="1" lang="ja-JP" altLang="en-US" sz="2400" b="1" dirty="0">
              <a:solidFill>
                <a:srgbClr val="CC0000"/>
              </a:solidFill>
            </a:endParaRPr>
          </a:p>
        </p:txBody>
      </p:sp>
      <p:pic>
        <p:nvPicPr>
          <p:cNvPr id="4" name="図 3" descr="\begin{document}&#10;$&#10;q_{\parallel } ^2 = \left[ \ \sqrt{  m^2 + 2 \ell eB \ } + \sqrt{  m^2 + 2 ( \ell + n ) eB \ } \ \right]^2&#10;$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488832" cy="720080"/>
          </a:xfrm>
          <a:prstGeom prst="rect">
            <a:avLst/>
          </a:prstGeom>
          <a:solidFill>
            <a:srgbClr val="FED6F3"/>
          </a:solidFill>
        </p:spPr>
      </p:pic>
      <p:grpSp>
        <p:nvGrpSpPr>
          <p:cNvPr id="5" name="グループ化 4"/>
          <p:cNvGrpSpPr/>
          <p:nvPr/>
        </p:nvGrpSpPr>
        <p:grpSpPr>
          <a:xfrm>
            <a:off x="1115616" y="4509120"/>
            <a:ext cx="7032332" cy="2232248"/>
            <a:chOff x="734592" y="4891965"/>
            <a:chExt cx="7026325" cy="21240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916" y="4891965"/>
              <a:ext cx="3429001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4592" y="4891965"/>
              <a:ext cx="3429001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グループ化 69"/>
          <p:cNvGrpSpPr>
            <a:grpSpLocks/>
          </p:cNvGrpSpPr>
          <p:nvPr/>
        </p:nvGrpSpPr>
        <p:grpSpPr bwMode="auto">
          <a:xfrm>
            <a:off x="7092280" y="764704"/>
            <a:ext cx="1944216" cy="792088"/>
            <a:chOff x="5249739" y="1485530"/>
            <a:chExt cx="3602872" cy="135324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289251">
              <a:off x="5249739" y="1813087"/>
              <a:ext cx="1064179" cy="75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310749">
              <a:off x="7788432" y="1797396"/>
              <a:ext cx="1064179" cy="75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円/楕円 11"/>
            <p:cNvSpPr/>
            <p:nvPr/>
          </p:nvSpPr>
          <p:spPr>
            <a:xfrm>
              <a:off x="6299384" y="1485530"/>
              <a:ext cx="1367985" cy="1353240"/>
            </a:xfrm>
            <a:prstGeom prst="ellipse">
              <a:avLst/>
            </a:prstGeom>
            <a:noFill/>
            <a:ln w="762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11545"/>
              </p:ext>
            </p:extLst>
          </p:nvPr>
        </p:nvGraphicFramePr>
        <p:xfrm>
          <a:off x="7884368" y="4797152"/>
          <a:ext cx="1039226" cy="72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数式" r:id="rId7" imgW="622080" imgH="431640" progId="Equation.3">
                  <p:embed/>
                </p:oleObj>
              </mc:Choice>
              <mc:Fallback>
                <p:oleObj name="数式" r:id="rId7" imgW="622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4368" y="4797152"/>
                        <a:ext cx="1039226" cy="721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1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53233" y="1844824"/>
            <a:ext cx="8739160" cy="3744416"/>
            <a:chOff x="353233" y="1844824"/>
            <a:chExt cx="8739160" cy="374441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53233" y="1844824"/>
              <a:ext cx="8547884" cy="3744416"/>
              <a:chOff x="323953" y="2054027"/>
              <a:chExt cx="8547884" cy="3744416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53" y="2473092"/>
                <a:ext cx="4290775" cy="3325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708" y="2473091"/>
                <a:ext cx="4245129" cy="3325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5823200" y="2270051"/>
                <a:ext cx="2242257" cy="777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1076327" y="2054027"/>
                <a:ext cx="2242257" cy="7778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0432" y="2630091"/>
                <a:ext cx="2493135" cy="619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321228" y="4797152"/>
                  <a:ext cx="1064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</a:rPr>
                          <m:t>/4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228" y="4797152"/>
                  <a:ext cx="106400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正方形/長方形 18"/>
            <p:cNvSpPr/>
            <p:nvPr/>
          </p:nvSpPr>
          <p:spPr>
            <a:xfrm>
              <a:off x="4362301" y="5085184"/>
              <a:ext cx="293687" cy="347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604448" y="5085184"/>
              <a:ext cx="293687" cy="347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8028384" y="4797152"/>
                  <a:ext cx="1064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</a:rPr>
                          <m:t>/4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4797152"/>
                  <a:ext cx="106400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Self-consistent solutions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en-US" altLang="ja-JP" sz="2700" dirty="0" smtClean="0"/>
              <a:t>(in the LLL approximation                              )</a:t>
            </a:r>
            <a:endParaRPr kumimoji="1" lang="ja-JP" altLang="en-US" sz="27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233" y="147404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Dielectric </a:t>
            </a:r>
          </a:p>
          <a:p>
            <a:r>
              <a:rPr kumimoji="1" lang="en-US" altLang="ja-JP" dirty="0" smtClean="0"/>
              <a:t>constants</a:t>
            </a:r>
            <a:endParaRPr kumimoji="1" lang="ja-JP" altLang="en-US" dirty="0"/>
          </a:p>
        </p:txBody>
      </p:sp>
      <p:pic>
        <p:nvPicPr>
          <p:cNvPr id="12" name="図 11" descr="\begin{document}&#10;\begin{eqnarray}&#10;\left\{&#10;\begin{array}{l}&#10;\epsilon_\parallel&#10;=&#10;\frac{ 1 + \chi_1 } { 1 + \chi_1 \cos^2\theta }&#10;\\&#10;\epsilon_\perp&#10;=&#10;1&#10;\end{array}&#10;\right. \nonumber&#10;\end{eqnarray}&#10;\end{document}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4051" y="1251918"/>
            <a:ext cx="2533893" cy="1096962"/>
          </a:xfrm>
          <a:prstGeom prst="rect">
            <a:avLst/>
          </a:prstGeom>
        </p:spPr>
      </p:pic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41536"/>
              </p:ext>
            </p:extLst>
          </p:nvPr>
        </p:nvGraphicFramePr>
        <p:xfrm>
          <a:off x="5119315" y="738887"/>
          <a:ext cx="1972965" cy="38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数式" r:id="rId14" imgW="1168200" imgH="228600" progId="Equation.3">
                  <p:embed/>
                </p:oleObj>
              </mc:Choice>
              <mc:Fallback>
                <p:oleObj name="数式" r:id="rId14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19315" y="738887"/>
                        <a:ext cx="1972965" cy="38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66038"/>
              </p:ext>
            </p:extLst>
          </p:nvPr>
        </p:nvGraphicFramePr>
        <p:xfrm>
          <a:off x="4153148" y="1330474"/>
          <a:ext cx="850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数式" r:id="rId16" imgW="419040" imgH="253800" progId="Equation.3">
                  <p:embed/>
                </p:oleObj>
              </mc:Choice>
              <mc:Fallback>
                <p:oleObj name="数式" r:id="rId16" imgW="419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53148" y="1330474"/>
                        <a:ext cx="8509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96206" y="5733256"/>
            <a:ext cx="8670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b="1" dirty="0" smtClean="0"/>
              <a:t>``Parallel” dielectric constant (refractive index) deviates from 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 smtClean="0"/>
              <a:t>There are two branches when the photon energy is larger than the threshold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/>
              <a:t>N</a:t>
            </a:r>
            <a:r>
              <a:rPr kumimoji="1" lang="en-US" altLang="ja-JP" sz="2000" b="1" dirty="0" smtClean="0"/>
              <a:t>ew branch is accompanied by an imaginary part indicating decay</a:t>
            </a:r>
            <a:endParaRPr kumimoji="1" lang="ja-JP" altLang="en-US" sz="2000" b="1" dirty="0"/>
          </a:p>
        </p:txBody>
      </p:sp>
      <p:pic>
        <p:nvPicPr>
          <p:cNvPr id="23" name="図 22" descr="\begin{document}&#10;\begin{align*}&#10;\chi_1  ( q_\parallel^2, q_\perp^2; \Br)&#10;\end{align*}&#10;\end{document}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63" y="1268760"/>
            <a:ext cx="1420158" cy="329913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5737269" y="1700808"/>
            <a:ext cx="3299227" cy="726009"/>
            <a:chOff x="4590197" y="1772816"/>
            <a:chExt cx="4158267" cy="915045"/>
          </a:xfrm>
        </p:grpSpPr>
        <p:sp>
          <p:nvSpPr>
            <p:cNvPr id="25" name="四角形吹き出し 24"/>
            <p:cNvSpPr/>
            <p:nvPr/>
          </p:nvSpPr>
          <p:spPr>
            <a:xfrm>
              <a:off x="4590197" y="1772816"/>
              <a:ext cx="4158267" cy="915045"/>
            </a:xfrm>
            <a:prstGeom prst="wedgeRectCallout">
              <a:avLst>
                <a:gd name="adj1" fmla="val -31029"/>
                <a:gd name="adj2" fmla="val -69172"/>
              </a:avLst>
            </a:prstGeom>
            <a:solidFill>
              <a:srgbClr val="D9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26" name="図 25" descr="\begin{document}&#10;\begin{align*}&#10;q_\parallel^2 &#10;=&#10;\omega^2 - q_z^2&#10;=&#10;\omega^2 ( 1 - \epsilon \cos^2 \theta )&#10;\end{align*}&#10;\end{document}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846293"/>
              <a:ext cx="3636432" cy="358093"/>
            </a:xfrm>
            <a:prstGeom prst="rect">
              <a:avLst/>
            </a:prstGeom>
          </p:spPr>
        </p:pic>
        <p:pic>
          <p:nvPicPr>
            <p:cNvPr id="27" name="図 26" descr="\begin{document}&#10;\begin{align*}&#10;q_\perp^2 &#10;=&#10;- | \bm{q}_\perp| ^2&#10;=&#10;- \epsilon \: \omega^2 \sin^2 \theta &#10;\end{align*}&#10;\end{document}"/>
            <p:cNvPicPr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729" y="2268306"/>
              <a:ext cx="3317671" cy="327478"/>
            </a:xfrm>
            <a:prstGeom prst="rect">
              <a:avLst/>
            </a:prstGeom>
          </p:spPr>
        </p:pic>
        <p:sp>
          <p:nvSpPr>
            <p:cNvPr id="28" name="円/楕円 27"/>
            <p:cNvSpPr/>
            <p:nvPr/>
          </p:nvSpPr>
          <p:spPr>
            <a:xfrm>
              <a:off x="7458252" y="1772816"/>
              <a:ext cx="430579" cy="430579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877725" y="2257282"/>
              <a:ext cx="430579" cy="430579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30" name="フリーフォーム 29"/>
          <p:cNvSpPr/>
          <p:nvPr/>
        </p:nvSpPr>
        <p:spPr>
          <a:xfrm rot="1148639">
            <a:off x="3824829" y="1128390"/>
            <a:ext cx="1764943" cy="587288"/>
          </a:xfrm>
          <a:custGeom>
            <a:avLst/>
            <a:gdLst>
              <a:gd name="connsiteX0" fmla="*/ 0 w 1194099"/>
              <a:gd name="connsiteY0" fmla="*/ 587288 h 587288"/>
              <a:gd name="connsiteX1" fmla="*/ 150607 w 1194099"/>
              <a:gd name="connsiteY1" fmla="*/ 382893 h 587288"/>
              <a:gd name="connsiteX2" fmla="*/ 613186 w 1194099"/>
              <a:gd name="connsiteY2" fmla="*/ 92437 h 587288"/>
              <a:gd name="connsiteX3" fmla="*/ 903642 w 1194099"/>
              <a:gd name="connsiteY3" fmla="*/ 6375 h 587288"/>
              <a:gd name="connsiteX4" fmla="*/ 1194099 w 1194099"/>
              <a:gd name="connsiteY4" fmla="*/ 6375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099" h="587288">
                <a:moveTo>
                  <a:pt x="0" y="587288"/>
                </a:moveTo>
                <a:cubicBezTo>
                  <a:pt x="24204" y="526328"/>
                  <a:pt x="48409" y="465368"/>
                  <a:pt x="150607" y="382893"/>
                </a:cubicBezTo>
                <a:cubicBezTo>
                  <a:pt x="252805" y="300418"/>
                  <a:pt x="487680" y="155190"/>
                  <a:pt x="613186" y="92437"/>
                </a:cubicBezTo>
                <a:cubicBezTo>
                  <a:pt x="738692" y="29684"/>
                  <a:pt x="806823" y="20719"/>
                  <a:pt x="903642" y="6375"/>
                </a:cubicBezTo>
                <a:cubicBezTo>
                  <a:pt x="1000461" y="-7969"/>
                  <a:pt x="1194099" y="6375"/>
                  <a:pt x="1194099" y="6375"/>
                </a:cubicBezTo>
              </a:path>
            </a:pathLst>
          </a:custGeom>
          <a:noFill/>
          <a:ln>
            <a:solidFill>
              <a:srgbClr val="CC00CC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ffects on heavy-ion events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/>
              <a:t>Refractive indices depend on the angle btw the photon momentum q and the magnetic field B.</a:t>
            </a:r>
            <a:endParaRPr kumimoji="1" lang="ja-JP" alt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18" y="1988840"/>
            <a:ext cx="3567274" cy="37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上矢印 4"/>
          <p:cNvSpPr/>
          <p:nvPr/>
        </p:nvSpPr>
        <p:spPr>
          <a:xfrm>
            <a:off x="2123728" y="2683462"/>
            <a:ext cx="382910" cy="2380482"/>
          </a:xfrm>
          <a:prstGeom prst="upArrow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フリーフォーム 13"/>
          <p:cNvSpPr/>
          <p:nvPr/>
        </p:nvSpPr>
        <p:spPr>
          <a:xfrm rot="19418195">
            <a:off x="2267567" y="3666882"/>
            <a:ext cx="885266" cy="219932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" name="Straight Arrow Connector 45"/>
          <p:cNvCxnSpPr/>
          <p:nvPr/>
        </p:nvCxnSpPr>
        <p:spPr>
          <a:xfrm flipV="1">
            <a:off x="2339752" y="3119728"/>
            <a:ext cx="1224136" cy="9361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5"/>
          <p:cNvCxnSpPr/>
          <p:nvPr/>
        </p:nvCxnSpPr>
        <p:spPr>
          <a:xfrm flipV="1">
            <a:off x="4499992" y="3479768"/>
            <a:ext cx="864096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796136" y="2683462"/>
            <a:ext cx="237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Length: magnitude of n</a:t>
            </a:r>
          </a:p>
          <a:p>
            <a:r>
              <a:rPr lang="en-US" altLang="ja-JP" dirty="0" smtClean="0"/>
              <a:t>Direction: propagating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direction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5784024"/>
            <a:ext cx="6510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Angle dependence of the refractive indices yields </a:t>
            </a:r>
          </a:p>
          <a:p>
            <a:r>
              <a:rPr kumimoji="1" lang="en-US" altLang="ja-JP" sz="2400" b="1" dirty="0" smtClean="0"/>
              <a:t>anisotropic spectrum of photons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97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539552" y="25460"/>
            <a:ext cx="7977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dependence at various photon energies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 descr="\begin{document}&#10;\begin{align*}&#10;\Br = 500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1" y="600573"/>
            <a:ext cx="1381957" cy="30814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894" y="591071"/>
            <a:ext cx="9066212" cy="3088396"/>
            <a:chOff x="38894" y="591071"/>
            <a:chExt cx="9066212" cy="30883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398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052914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図 15" descr="\begin{document}&#10;\begin{align*}&#10;\omega^2 = 1&#10;\end{align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429000"/>
              <a:ext cx="794072" cy="250285"/>
            </a:xfrm>
            <a:prstGeom prst="rect">
              <a:avLst/>
            </a:prstGeom>
          </p:spPr>
        </p:pic>
        <p:pic>
          <p:nvPicPr>
            <p:cNvPr id="8" name="図 7" descr="\begin{document}&#10;\begin{align*}&#10;\omega^2 = 7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148" y="3415435"/>
              <a:ext cx="738268" cy="229589"/>
            </a:xfrm>
            <a:prstGeom prst="rect">
              <a:avLst/>
            </a:prstGeom>
          </p:spPr>
        </p:pic>
        <p:pic>
          <p:nvPicPr>
            <p:cNvPr id="9" name="図 8" descr="\begin{document}&#10;\begin{align*}&#10;\omega^2 = 5&#10;\end{align*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92" y="3429000"/>
              <a:ext cx="738268" cy="232161"/>
            </a:xfrm>
            <a:prstGeom prst="rect">
              <a:avLst/>
            </a:prstGeom>
          </p:spPr>
        </p:pic>
        <p:pic>
          <p:nvPicPr>
            <p:cNvPr id="10" name="図 9" descr="\begin{document}&#10;\begin{align*}&#10;\omega^2 = 3&#10;\end{align*}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200" y="3429000"/>
              <a:ext cx="798712" cy="25046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1520" y="591071"/>
              <a:ext cx="133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CC0000"/>
                  </a:solidFill>
                </a:rPr>
                <a:t>Real part</a:t>
              </a:r>
              <a:endParaRPr kumimoji="1" lang="ja-JP" altLang="en-US" sz="24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9101" y="3717032"/>
            <a:ext cx="9079403" cy="2880320"/>
            <a:chOff x="29101" y="3933056"/>
            <a:chExt cx="9079403" cy="2880320"/>
          </a:xfrm>
        </p:grpSpPr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6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54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101" y="5505818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 imaginary part</a:t>
              </a:r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8894" y="4460701"/>
              <a:ext cx="2156185" cy="2352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53845" y="3933056"/>
              <a:ext cx="2066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CC0000"/>
                  </a:solidFill>
                </a:rPr>
                <a:t>Imaginary</a:t>
              </a:r>
              <a:r>
                <a:rPr kumimoji="1" lang="en-US" altLang="ja-JP" sz="2400" b="1" dirty="0" smtClean="0">
                  <a:solidFill>
                    <a:srgbClr val="CC0000"/>
                  </a:solidFill>
                </a:rPr>
                <a:t> part</a:t>
              </a:r>
              <a:endParaRPr kumimoji="1" lang="ja-JP" altLang="en-US" sz="2400" b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976263"/>
            <a:ext cx="9108504" cy="22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271142" y="4144615"/>
            <a:ext cx="6800850" cy="22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5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in HIC?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2596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elliptic flow (</a:t>
            </a:r>
            <a:r>
              <a:rPr kumimoji="1" lang="en-US" altLang="ja-JP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1" lang="en-US" altLang="ja-JP" sz="2400" b="1" baseline="-25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higher harmonics (</a:t>
            </a:r>
            <a:r>
              <a:rPr kumimoji="1" lang="en-US" altLang="ja-JP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1" lang="en-US" altLang="ja-JP" sz="2400" b="1" baseline="-25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r>
              <a:rPr lang="en-US" altLang="ja-JP" sz="1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kumimoji="1" lang="en-US" altLang="ja-JP" sz="2000" dirty="0" smtClean="0"/>
              <a:t>(at low momentum region) work in progress with </a:t>
            </a:r>
            <a:r>
              <a:rPr kumimoji="1" lang="en-US" altLang="ja-JP" sz="2000" dirty="0" err="1" smtClean="0"/>
              <a:t>K.Hattori</a:t>
            </a:r>
            <a:r>
              <a:rPr kumimoji="1" lang="en-US" altLang="ja-JP" sz="2000" dirty="0" smtClean="0"/>
              <a:t>  </a:t>
            </a:r>
          </a:p>
          <a:p>
            <a:r>
              <a:rPr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Distorted photon HBT image due to vacuum birefringence</a:t>
            </a:r>
            <a:endParaRPr lang="en-US" altLang="ja-JP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3528" y="2204864"/>
            <a:ext cx="8640960" cy="4680520"/>
            <a:chOff x="323528" y="2204864"/>
            <a:chExt cx="8640960" cy="4680520"/>
          </a:xfrm>
        </p:grpSpPr>
        <p:pic>
          <p:nvPicPr>
            <p:cNvPr id="10242" name="Picture 2" descr="C:\Users\itakura\Desktop\WPCF2011\photon_hbt.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4" y="2852936"/>
              <a:ext cx="3163656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667516" y="2204864"/>
              <a:ext cx="5244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Based on a simple toy model with moderate modification</a:t>
              </a:r>
              <a:r>
                <a:rPr kumimoji="1" lang="en-US" altLang="ja-JP" sz="1600" dirty="0" smtClean="0"/>
                <a:t>    </a:t>
              </a:r>
            </a:p>
            <a:p>
              <a:r>
                <a:rPr lang="en-US" altLang="ja-JP" sz="1600" dirty="0"/>
                <a:t> </a:t>
              </a:r>
              <a:r>
                <a:rPr lang="en-US" altLang="ja-JP" sz="1600" dirty="0" smtClean="0"/>
                <a:t>                                                     </a:t>
              </a:r>
              <a:r>
                <a:rPr kumimoji="1" lang="en-US" altLang="ja-JP" sz="1600" dirty="0" smtClean="0"/>
                <a:t>Hattori &amp; KI, arXiv:1206.3022</a:t>
              </a: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160" y="2770582"/>
              <a:ext cx="5693328" cy="346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323528" y="5869721"/>
              <a:ext cx="79655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Magnification and </a:t>
              </a:r>
              <a:r>
                <a:rPr lang="en-US" altLang="ja-JP" sz="2000" b="1" dirty="0" smtClean="0"/>
                <a:t>distortion </a:t>
              </a:r>
            </a:p>
            <a:p>
              <a:r>
                <a:rPr lang="en-US" altLang="ja-JP" sz="2000" b="1" dirty="0">
                  <a:sym typeface="Wingdings" pitchFamily="2" charset="2"/>
                </a:rPr>
                <a:t> </a:t>
              </a:r>
              <a:r>
                <a:rPr lang="en-US" altLang="ja-JP" sz="2000" b="1" dirty="0" smtClean="0">
                  <a:sym typeface="Wingdings" pitchFamily="2" charset="2"/>
                </a:rPr>
                <a:t>     can determine the profile of photon source if spatial distribution of </a:t>
              </a:r>
            </a:p>
            <a:p>
              <a:r>
                <a:rPr lang="en-US" altLang="ja-JP" sz="2000" b="1" dirty="0">
                  <a:sym typeface="Wingdings" pitchFamily="2" charset="2"/>
                </a:rPr>
                <a:t> </a:t>
              </a:r>
              <a:r>
                <a:rPr lang="en-US" altLang="ja-JP" sz="2000" b="1" dirty="0" smtClean="0">
                  <a:sym typeface="Wingdings" pitchFamily="2" charset="2"/>
                </a:rPr>
                <a:t>          magnetic field is known. </a:t>
              </a:r>
              <a:endParaRPr lang="ja-JP" altLang="en-US" sz="2000" b="1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78462" y="2492896"/>
              <a:ext cx="3041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“Magnetic </a:t>
              </a:r>
              <a:r>
                <a:rPr kumimoji="1" lang="en-US" altLang="ja-JP" sz="2800" b="1" dirty="0" err="1" smtClean="0"/>
                <a:t>lenzing</a:t>
              </a:r>
              <a:r>
                <a:rPr kumimoji="1" lang="en-US" altLang="ja-JP" sz="2800" b="1" dirty="0" smtClean="0"/>
                <a:t>”</a:t>
              </a:r>
              <a:endParaRPr kumimoji="1" lang="ja-JP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1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円/楕円 41"/>
          <p:cNvSpPr/>
          <p:nvPr/>
        </p:nvSpPr>
        <p:spPr>
          <a:xfrm>
            <a:off x="5537600" y="3501008"/>
            <a:ext cx="2562792" cy="3212976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possible phenomena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525963"/>
          </a:xfrm>
        </p:spPr>
        <p:txBody>
          <a:bodyPr/>
          <a:lstStyle/>
          <a:p>
            <a:r>
              <a:rPr kumimoji="1" lang="en-US" altLang="ja-JP" sz="2800" b="1" dirty="0" smtClean="0">
                <a:solidFill>
                  <a:srgbClr val="CC0000"/>
                </a:solidFill>
              </a:rPr>
              <a:t>Synchrotron radiation of photons/gluons </a:t>
            </a:r>
            <a:r>
              <a:rPr lang="en-US" altLang="ja-JP" sz="1600" dirty="0" smtClean="0"/>
              <a:t>[</a:t>
            </a:r>
            <a:r>
              <a:rPr lang="en-US" altLang="ja-JP" sz="1600" dirty="0" err="1" smtClean="0"/>
              <a:t>Tuchin</a:t>
            </a:r>
            <a:r>
              <a:rPr lang="en-US" altLang="ja-JP" sz="1600" dirty="0" smtClean="0"/>
              <a:t>]</a:t>
            </a:r>
            <a:endParaRPr kumimoji="1" lang="en-US" altLang="ja-JP" sz="16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</a:t>
            </a:r>
            <a:r>
              <a:rPr lang="en-US" altLang="ja-JP" sz="2000" dirty="0" smtClean="0">
                <a:sym typeface="Wingdings" pitchFamily="2" charset="2"/>
              </a:rPr>
              <a:t> enhanced v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 of photons or </a:t>
            </a:r>
            <a:r>
              <a:rPr lang="en-US" altLang="ja-JP" sz="2000" dirty="0" err="1" smtClean="0">
                <a:sym typeface="Wingdings" pitchFamily="2" charset="2"/>
              </a:rPr>
              <a:t>pions</a:t>
            </a:r>
            <a:r>
              <a:rPr lang="en-US" altLang="ja-JP" sz="2000" dirty="0" smtClean="0">
                <a:sym typeface="Wingdings" pitchFamily="2" charset="2"/>
              </a:rPr>
              <a:t>  (scaling) </a:t>
            </a:r>
          </a:p>
          <a:p>
            <a:pPr marL="0" indent="0">
              <a:buNone/>
            </a:pPr>
            <a:r>
              <a:rPr kumimoji="1" lang="en-US" altLang="ja-JP" sz="2000" dirty="0">
                <a:sym typeface="Wingdings" pitchFamily="2" charset="2"/>
              </a:rPr>
              <a:t> </a:t>
            </a:r>
            <a:r>
              <a:rPr kumimoji="1" lang="en-US" altLang="ja-JP" sz="2000" dirty="0" smtClean="0">
                <a:sym typeface="Wingdings" pitchFamily="2" charset="2"/>
              </a:rPr>
              <a:t>                            photon v</a:t>
            </a:r>
            <a:r>
              <a:rPr kumimoji="1" lang="en-US" altLang="ja-JP" sz="2000" baseline="-25000" dirty="0" smtClean="0">
                <a:sym typeface="Wingdings" pitchFamily="2" charset="2"/>
              </a:rPr>
              <a:t>2</a:t>
            </a:r>
            <a:r>
              <a:rPr kumimoji="1" lang="en-US" altLang="ja-JP" sz="2000" dirty="0" smtClean="0">
                <a:sym typeface="Wingdings" pitchFamily="2" charset="2"/>
              </a:rPr>
              <a:t> will be further modified by birefringence</a:t>
            </a:r>
            <a:endParaRPr kumimoji="1" lang="en-US" altLang="ja-JP" sz="2000" dirty="0" smtClean="0"/>
          </a:p>
          <a:p>
            <a:r>
              <a:rPr lang="en-US" altLang="ja-JP" sz="2800" b="1" dirty="0" smtClean="0">
                <a:solidFill>
                  <a:srgbClr val="CC0000"/>
                </a:solidFill>
              </a:rPr>
              <a:t>Photon splitting </a:t>
            </a:r>
            <a:r>
              <a:rPr lang="en-US" altLang="ja-JP" sz="2400" dirty="0" smtClean="0">
                <a:sym typeface="Wingdings" pitchFamily="2" charset="2"/>
              </a:rPr>
              <a:t> anomalous enhancement of soft photons</a:t>
            </a:r>
          </a:p>
          <a:p>
            <a:r>
              <a:rPr lang="en-US" altLang="ja-JP" sz="2800" b="1" dirty="0" smtClean="0">
                <a:solidFill>
                  <a:srgbClr val="CC0000"/>
                </a:solidFill>
                <a:sym typeface="Wingdings" pitchFamily="2" charset="2"/>
              </a:rPr>
              <a:t>Interplay with color Yang-Mills fields/</a:t>
            </a:r>
            <a:r>
              <a:rPr lang="en-US" altLang="ja-JP" sz="2800" b="1" dirty="0" err="1" smtClean="0">
                <a:solidFill>
                  <a:srgbClr val="CC0000"/>
                </a:solidFill>
                <a:sym typeface="Wingdings" pitchFamily="2" charset="2"/>
              </a:rPr>
              <a:t>glasma</a:t>
            </a:r>
            <a:r>
              <a:rPr lang="en-US" altLang="ja-JP" sz="2800" b="1" dirty="0" smtClean="0">
                <a:solidFill>
                  <a:srgbClr val="CC0000"/>
                </a:solidFill>
                <a:sym typeface="Wingdings" pitchFamily="2" charset="2"/>
              </a:rPr>
              <a:t>  </a:t>
            </a:r>
          </a:p>
          <a:p>
            <a:pPr marL="0" indent="0">
              <a:buNone/>
            </a:pPr>
            <a:r>
              <a:rPr lang="en-US" altLang="ja-JP" sz="1800" b="1" dirty="0">
                <a:sym typeface="Wingdings" pitchFamily="2" charset="2"/>
              </a:rPr>
              <a:t> </a:t>
            </a:r>
            <a:r>
              <a:rPr lang="en-US" altLang="ja-JP" sz="1800" b="1" dirty="0" smtClean="0">
                <a:sym typeface="Wingdings" pitchFamily="2" charset="2"/>
              </a:rPr>
              <a:t>     </a:t>
            </a:r>
            <a:r>
              <a:rPr lang="en-US" altLang="ja-JP" sz="2000" b="1" dirty="0" smtClean="0">
                <a:sym typeface="Wingdings" pitchFamily="2" charset="2"/>
              </a:rPr>
              <a:t> </a:t>
            </a:r>
            <a:r>
              <a:rPr lang="en-US" altLang="ja-JP" sz="1800" dirty="0" smtClean="0">
                <a:sym typeface="Wingdings" pitchFamily="2" charset="2"/>
              </a:rPr>
              <a:t>(such as Chiral Magnetic Effects)</a:t>
            </a:r>
            <a:endParaRPr lang="en-US" altLang="ja-JP" sz="1800" dirty="0" smtClean="0"/>
          </a:p>
          <a:p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332868" y="3654316"/>
            <a:ext cx="3887204" cy="3087052"/>
            <a:chOff x="1115981" y="3879632"/>
            <a:chExt cx="3934607" cy="3087052"/>
          </a:xfrm>
        </p:grpSpPr>
        <p:sp>
          <p:nvSpPr>
            <p:cNvPr id="5" name="円/楕円 4"/>
            <p:cNvSpPr/>
            <p:nvPr/>
          </p:nvSpPr>
          <p:spPr>
            <a:xfrm>
              <a:off x="1115981" y="3879632"/>
              <a:ext cx="2622657" cy="308705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691680" y="4437112"/>
              <a:ext cx="1296144" cy="1944216"/>
            </a:xfrm>
            <a:prstGeom prst="ellipse">
              <a:avLst/>
            </a:prstGeom>
            <a:gradFill flip="none" rotWithShape="1">
              <a:gsLst>
                <a:gs pos="0">
                  <a:srgbClr val="FFFF99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970468" y="406778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Strong B</a:t>
              </a:r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51720" y="46531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QGP</a:t>
              </a:r>
              <a:endParaRPr kumimoji="1" lang="ja-JP" altLang="en-US" b="1" dirty="0"/>
            </a:p>
          </p:txBody>
        </p:sp>
        <p:sp>
          <p:nvSpPr>
            <p:cNvPr id="10" name="上矢印 9"/>
            <p:cNvSpPr/>
            <p:nvPr/>
          </p:nvSpPr>
          <p:spPr>
            <a:xfrm>
              <a:off x="4248841" y="4437112"/>
              <a:ext cx="504056" cy="165618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619672" y="4797152"/>
            <a:ext cx="2375036" cy="1286852"/>
            <a:chOff x="6003485" y="4954606"/>
            <a:chExt cx="2375036" cy="128685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003485" y="4954606"/>
              <a:ext cx="2303028" cy="1286852"/>
              <a:chOff x="6579549" y="4954606"/>
              <a:chExt cx="2303028" cy="1286852"/>
            </a:xfrm>
          </p:grpSpPr>
          <p:sp>
            <p:nvSpPr>
              <p:cNvPr id="16" name="フリーフォーム 15"/>
              <p:cNvSpPr/>
              <p:nvPr/>
            </p:nvSpPr>
            <p:spPr>
              <a:xfrm rot="422719">
                <a:off x="7998339" y="5535951"/>
                <a:ext cx="884238" cy="215900"/>
              </a:xfrm>
              <a:custGeom>
                <a:avLst/>
                <a:gdLst>
                  <a:gd name="connsiteX0" fmla="*/ 0 w 4702628"/>
                  <a:gd name="connsiteY0" fmla="*/ 747485 h 1507066"/>
                  <a:gd name="connsiteX1" fmla="*/ 377371 w 4702628"/>
                  <a:gd name="connsiteY1" fmla="*/ 7257 h 1507066"/>
                  <a:gd name="connsiteX2" fmla="*/ 725714 w 4702628"/>
                  <a:gd name="connsiteY2" fmla="*/ 776514 h 1507066"/>
                  <a:gd name="connsiteX3" fmla="*/ 348342 w 4702628"/>
                  <a:gd name="connsiteY3" fmla="*/ 1473199 h 1507066"/>
                  <a:gd name="connsiteX4" fmla="*/ 377371 w 4702628"/>
                  <a:gd name="connsiteY4" fmla="*/ 718457 h 1507066"/>
                  <a:gd name="connsiteX5" fmla="*/ 1088571 w 4702628"/>
                  <a:gd name="connsiteY5" fmla="*/ 7257 h 1507066"/>
                  <a:gd name="connsiteX6" fmla="*/ 1422400 w 4702628"/>
                  <a:gd name="connsiteY6" fmla="*/ 761999 h 1507066"/>
                  <a:gd name="connsiteX7" fmla="*/ 1059542 w 4702628"/>
                  <a:gd name="connsiteY7" fmla="*/ 1473199 h 1507066"/>
                  <a:gd name="connsiteX8" fmla="*/ 1117600 w 4702628"/>
                  <a:gd name="connsiteY8" fmla="*/ 747485 h 1507066"/>
                  <a:gd name="connsiteX9" fmla="*/ 1843314 w 4702628"/>
                  <a:gd name="connsiteY9" fmla="*/ 7257 h 1507066"/>
                  <a:gd name="connsiteX10" fmla="*/ 2148114 w 4702628"/>
                  <a:gd name="connsiteY10" fmla="*/ 761999 h 1507066"/>
                  <a:gd name="connsiteX11" fmla="*/ 1843314 w 4702628"/>
                  <a:gd name="connsiteY11" fmla="*/ 1473199 h 1507066"/>
                  <a:gd name="connsiteX12" fmla="*/ 1785257 w 4702628"/>
                  <a:gd name="connsiteY12" fmla="*/ 747485 h 1507066"/>
                  <a:gd name="connsiteX13" fmla="*/ 2525485 w 4702628"/>
                  <a:gd name="connsiteY13" fmla="*/ 21771 h 1507066"/>
                  <a:gd name="connsiteX14" fmla="*/ 2888342 w 4702628"/>
                  <a:gd name="connsiteY14" fmla="*/ 761999 h 1507066"/>
                  <a:gd name="connsiteX15" fmla="*/ 2481942 w 4702628"/>
                  <a:gd name="connsiteY15" fmla="*/ 1487714 h 1507066"/>
                  <a:gd name="connsiteX16" fmla="*/ 2423885 w 4702628"/>
                  <a:gd name="connsiteY16" fmla="*/ 747485 h 1507066"/>
                  <a:gd name="connsiteX17" fmla="*/ 3265714 w 4702628"/>
                  <a:gd name="connsiteY17" fmla="*/ 21771 h 1507066"/>
                  <a:gd name="connsiteX18" fmla="*/ 3585028 w 4702628"/>
                  <a:gd name="connsiteY18" fmla="*/ 761999 h 1507066"/>
                  <a:gd name="connsiteX19" fmla="*/ 3251200 w 4702628"/>
                  <a:gd name="connsiteY19" fmla="*/ 1487714 h 1507066"/>
                  <a:gd name="connsiteX20" fmla="*/ 3236685 w 4702628"/>
                  <a:gd name="connsiteY20" fmla="*/ 718457 h 1507066"/>
                  <a:gd name="connsiteX21" fmla="*/ 3962400 w 4702628"/>
                  <a:gd name="connsiteY21" fmla="*/ 36285 h 1507066"/>
                  <a:gd name="connsiteX22" fmla="*/ 4339771 w 4702628"/>
                  <a:gd name="connsiteY22" fmla="*/ 718457 h 1507066"/>
                  <a:gd name="connsiteX23" fmla="*/ 3904342 w 4702628"/>
                  <a:gd name="connsiteY23" fmla="*/ 1502228 h 1507066"/>
                  <a:gd name="connsiteX24" fmla="*/ 3889828 w 4702628"/>
                  <a:gd name="connsiteY24" fmla="*/ 747485 h 1507066"/>
                  <a:gd name="connsiteX25" fmla="*/ 4702628 w 4702628"/>
                  <a:gd name="connsiteY25" fmla="*/ 36285 h 1507066"/>
                  <a:gd name="connsiteX0" fmla="*/ 0 w 4702628"/>
                  <a:gd name="connsiteY0" fmla="*/ 747485 h 1494971"/>
                  <a:gd name="connsiteX1" fmla="*/ 377371 w 4702628"/>
                  <a:gd name="connsiteY1" fmla="*/ 7257 h 1494971"/>
                  <a:gd name="connsiteX2" fmla="*/ 725714 w 4702628"/>
                  <a:gd name="connsiteY2" fmla="*/ 776514 h 1494971"/>
                  <a:gd name="connsiteX3" fmla="*/ 348342 w 4702628"/>
                  <a:gd name="connsiteY3" fmla="*/ 1473199 h 1494971"/>
                  <a:gd name="connsiteX4" fmla="*/ 377371 w 4702628"/>
                  <a:gd name="connsiteY4" fmla="*/ 718457 h 1494971"/>
                  <a:gd name="connsiteX5" fmla="*/ 1088571 w 4702628"/>
                  <a:gd name="connsiteY5" fmla="*/ 7257 h 1494971"/>
                  <a:gd name="connsiteX6" fmla="*/ 1422400 w 4702628"/>
                  <a:gd name="connsiteY6" fmla="*/ 761999 h 1494971"/>
                  <a:gd name="connsiteX7" fmla="*/ 1059542 w 4702628"/>
                  <a:gd name="connsiteY7" fmla="*/ 1473199 h 1494971"/>
                  <a:gd name="connsiteX8" fmla="*/ 1117600 w 4702628"/>
                  <a:gd name="connsiteY8" fmla="*/ 747485 h 1494971"/>
                  <a:gd name="connsiteX9" fmla="*/ 1843314 w 4702628"/>
                  <a:gd name="connsiteY9" fmla="*/ 7257 h 1494971"/>
                  <a:gd name="connsiteX10" fmla="*/ 2148114 w 4702628"/>
                  <a:gd name="connsiteY10" fmla="*/ 761999 h 1494971"/>
                  <a:gd name="connsiteX11" fmla="*/ 1843314 w 4702628"/>
                  <a:gd name="connsiteY11" fmla="*/ 1473199 h 1494971"/>
                  <a:gd name="connsiteX12" fmla="*/ 1785257 w 4702628"/>
                  <a:gd name="connsiteY12" fmla="*/ 747485 h 1494971"/>
                  <a:gd name="connsiteX13" fmla="*/ 2525485 w 4702628"/>
                  <a:gd name="connsiteY13" fmla="*/ 21771 h 1494971"/>
                  <a:gd name="connsiteX14" fmla="*/ 2888342 w 4702628"/>
                  <a:gd name="connsiteY14" fmla="*/ 761999 h 1494971"/>
                  <a:gd name="connsiteX15" fmla="*/ 2481942 w 4702628"/>
                  <a:gd name="connsiteY15" fmla="*/ 1487714 h 1494971"/>
                  <a:gd name="connsiteX16" fmla="*/ 2423885 w 4702628"/>
                  <a:gd name="connsiteY16" fmla="*/ 747485 h 1494971"/>
                  <a:gd name="connsiteX17" fmla="*/ 3265714 w 4702628"/>
                  <a:gd name="connsiteY17" fmla="*/ 21771 h 1494971"/>
                  <a:gd name="connsiteX18" fmla="*/ 3585028 w 4702628"/>
                  <a:gd name="connsiteY18" fmla="*/ 761999 h 1494971"/>
                  <a:gd name="connsiteX19" fmla="*/ 3251200 w 4702628"/>
                  <a:gd name="connsiteY19" fmla="*/ 1487714 h 1494971"/>
                  <a:gd name="connsiteX20" fmla="*/ 3236685 w 4702628"/>
                  <a:gd name="connsiteY20" fmla="*/ 718457 h 1494971"/>
                  <a:gd name="connsiteX21" fmla="*/ 3962400 w 4702628"/>
                  <a:gd name="connsiteY21" fmla="*/ 36285 h 1494971"/>
                  <a:gd name="connsiteX22" fmla="*/ 4339771 w 4702628"/>
                  <a:gd name="connsiteY22" fmla="*/ 718457 h 1494971"/>
                  <a:gd name="connsiteX23" fmla="*/ 4132627 w 4702628"/>
                  <a:gd name="connsiteY23" fmla="*/ 1476828 h 1494971"/>
                  <a:gd name="connsiteX24" fmla="*/ 3889828 w 4702628"/>
                  <a:gd name="connsiteY24" fmla="*/ 747485 h 1494971"/>
                  <a:gd name="connsiteX25" fmla="*/ 4702628 w 4702628"/>
                  <a:gd name="connsiteY25" fmla="*/ 36285 h 1494971"/>
                  <a:gd name="connsiteX0" fmla="*/ 0 w 4702628"/>
                  <a:gd name="connsiteY0" fmla="*/ 747485 h 1490133"/>
                  <a:gd name="connsiteX1" fmla="*/ 377371 w 4702628"/>
                  <a:gd name="connsiteY1" fmla="*/ 7257 h 1490133"/>
                  <a:gd name="connsiteX2" fmla="*/ 725714 w 4702628"/>
                  <a:gd name="connsiteY2" fmla="*/ 776514 h 1490133"/>
                  <a:gd name="connsiteX3" fmla="*/ 348342 w 4702628"/>
                  <a:gd name="connsiteY3" fmla="*/ 1473199 h 1490133"/>
                  <a:gd name="connsiteX4" fmla="*/ 377371 w 4702628"/>
                  <a:gd name="connsiteY4" fmla="*/ 718457 h 1490133"/>
                  <a:gd name="connsiteX5" fmla="*/ 1088571 w 4702628"/>
                  <a:gd name="connsiteY5" fmla="*/ 7257 h 1490133"/>
                  <a:gd name="connsiteX6" fmla="*/ 1422400 w 4702628"/>
                  <a:gd name="connsiteY6" fmla="*/ 761999 h 1490133"/>
                  <a:gd name="connsiteX7" fmla="*/ 1059542 w 4702628"/>
                  <a:gd name="connsiteY7" fmla="*/ 1473199 h 1490133"/>
                  <a:gd name="connsiteX8" fmla="*/ 1117600 w 4702628"/>
                  <a:gd name="connsiteY8" fmla="*/ 747485 h 1490133"/>
                  <a:gd name="connsiteX9" fmla="*/ 1843314 w 4702628"/>
                  <a:gd name="connsiteY9" fmla="*/ 7257 h 1490133"/>
                  <a:gd name="connsiteX10" fmla="*/ 2148114 w 4702628"/>
                  <a:gd name="connsiteY10" fmla="*/ 761999 h 1490133"/>
                  <a:gd name="connsiteX11" fmla="*/ 1843314 w 4702628"/>
                  <a:gd name="connsiteY11" fmla="*/ 1473199 h 1490133"/>
                  <a:gd name="connsiteX12" fmla="*/ 1785257 w 4702628"/>
                  <a:gd name="connsiteY12" fmla="*/ 747485 h 1490133"/>
                  <a:gd name="connsiteX13" fmla="*/ 2525485 w 4702628"/>
                  <a:gd name="connsiteY13" fmla="*/ 21771 h 1490133"/>
                  <a:gd name="connsiteX14" fmla="*/ 2888342 w 4702628"/>
                  <a:gd name="connsiteY14" fmla="*/ 761999 h 1490133"/>
                  <a:gd name="connsiteX15" fmla="*/ 2481942 w 4702628"/>
                  <a:gd name="connsiteY15" fmla="*/ 1487714 h 1490133"/>
                  <a:gd name="connsiteX16" fmla="*/ 2423885 w 4702628"/>
                  <a:gd name="connsiteY16" fmla="*/ 747485 h 1490133"/>
                  <a:gd name="connsiteX17" fmla="*/ 3265714 w 4702628"/>
                  <a:gd name="connsiteY17" fmla="*/ 21771 h 1490133"/>
                  <a:gd name="connsiteX18" fmla="*/ 3585028 w 4702628"/>
                  <a:gd name="connsiteY18" fmla="*/ 761999 h 1490133"/>
                  <a:gd name="connsiteX19" fmla="*/ 3412547 w 4702628"/>
                  <a:gd name="connsiteY19" fmla="*/ 1476829 h 1490133"/>
                  <a:gd name="connsiteX20" fmla="*/ 3236685 w 4702628"/>
                  <a:gd name="connsiteY20" fmla="*/ 718457 h 1490133"/>
                  <a:gd name="connsiteX21" fmla="*/ 3962400 w 4702628"/>
                  <a:gd name="connsiteY21" fmla="*/ 36285 h 1490133"/>
                  <a:gd name="connsiteX22" fmla="*/ 4339771 w 4702628"/>
                  <a:gd name="connsiteY22" fmla="*/ 718457 h 1490133"/>
                  <a:gd name="connsiteX23" fmla="*/ 4132627 w 4702628"/>
                  <a:gd name="connsiteY23" fmla="*/ 1476828 h 1490133"/>
                  <a:gd name="connsiteX24" fmla="*/ 3889828 w 4702628"/>
                  <a:gd name="connsiteY24" fmla="*/ 747485 h 1490133"/>
                  <a:gd name="connsiteX25" fmla="*/ 4702628 w 4702628"/>
                  <a:gd name="connsiteY25" fmla="*/ 36285 h 1490133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843314 w 4702628"/>
                  <a:gd name="connsiteY11" fmla="*/ 1473199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252307 w 4702628"/>
                  <a:gd name="connsiteY7" fmla="*/ 147682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6505"/>
                  <a:gd name="connsiteX1" fmla="*/ 377371 w 4702628"/>
                  <a:gd name="connsiteY1" fmla="*/ 7257 h 1486505"/>
                  <a:gd name="connsiteX2" fmla="*/ 725714 w 4702628"/>
                  <a:gd name="connsiteY2" fmla="*/ 776514 h 1486505"/>
                  <a:gd name="connsiteX3" fmla="*/ 532227 w 4702628"/>
                  <a:gd name="connsiteY3" fmla="*/ 1476829 h 1486505"/>
                  <a:gd name="connsiteX4" fmla="*/ 377371 w 4702628"/>
                  <a:gd name="connsiteY4" fmla="*/ 718457 h 1486505"/>
                  <a:gd name="connsiteX5" fmla="*/ 1088571 w 4702628"/>
                  <a:gd name="connsiteY5" fmla="*/ 7257 h 1486505"/>
                  <a:gd name="connsiteX6" fmla="*/ 1422400 w 4702628"/>
                  <a:gd name="connsiteY6" fmla="*/ 761999 h 1486505"/>
                  <a:gd name="connsiteX7" fmla="*/ 1252307 w 4702628"/>
                  <a:gd name="connsiteY7" fmla="*/ 1476829 h 1486505"/>
                  <a:gd name="connsiteX8" fmla="*/ 1117600 w 4702628"/>
                  <a:gd name="connsiteY8" fmla="*/ 747485 h 1486505"/>
                  <a:gd name="connsiteX9" fmla="*/ 1843314 w 4702628"/>
                  <a:gd name="connsiteY9" fmla="*/ 7257 h 1486505"/>
                  <a:gd name="connsiteX10" fmla="*/ 2148114 w 4702628"/>
                  <a:gd name="connsiteY10" fmla="*/ 761999 h 1486505"/>
                  <a:gd name="connsiteX11" fmla="*/ 1972387 w 4702628"/>
                  <a:gd name="connsiteY11" fmla="*/ 1404821 h 1486505"/>
                  <a:gd name="connsiteX12" fmla="*/ 1785257 w 4702628"/>
                  <a:gd name="connsiteY12" fmla="*/ 747485 h 1486505"/>
                  <a:gd name="connsiteX13" fmla="*/ 2525485 w 4702628"/>
                  <a:gd name="connsiteY13" fmla="*/ 21771 h 1486505"/>
                  <a:gd name="connsiteX14" fmla="*/ 2888342 w 4702628"/>
                  <a:gd name="connsiteY14" fmla="*/ 761999 h 1486505"/>
                  <a:gd name="connsiteX15" fmla="*/ 2620459 w 4702628"/>
                  <a:gd name="connsiteY15" fmla="*/ 1476829 h 1486505"/>
                  <a:gd name="connsiteX16" fmla="*/ 2423885 w 4702628"/>
                  <a:gd name="connsiteY16" fmla="*/ 747485 h 1486505"/>
                  <a:gd name="connsiteX17" fmla="*/ 3265714 w 4702628"/>
                  <a:gd name="connsiteY17" fmla="*/ 21771 h 1486505"/>
                  <a:gd name="connsiteX18" fmla="*/ 3585028 w 4702628"/>
                  <a:gd name="connsiteY18" fmla="*/ 761999 h 1486505"/>
                  <a:gd name="connsiteX19" fmla="*/ 3412547 w 4702628"/>
                  <a:gd name="connsiteY19" fmla="*/ 1476829 h 1486505"/>
                  <a:gd name="connsiteX20" fmla="*/ 3236685 w 4702628"/>
                  <a:gd name="connsiteY20" fmla="*/ 718457 h 1486505"/>
                  <a:gd name="connsiteX21" fmla="*/ 3962400 w 4702628"/>
                  <a:gd name="connsiteY21" fmla="*/ 36285 h 1486505"/>
                  <a:gd name="connsiteX22" fmla="*/ 4339771 w 4702628"/>
                  <a:gd name="connsiteY22" fmla="*/ 718457 h 1486505"/>
                  <a:gd name="connsiteX23" fmla="*/ 4132627 w 4702628"/>
                  <a:gd name="connsiteY23" fmla="*/ 1476828 h 1486505"/>
                  <a:gd name="connsiteX24" fmla="*/ 3889828 w 4702628"/>
                  <a:gd name="connsiteY24" fmla="*/ 747485 h 1486505"/>
                  <a:gd name="connsiteX25" fmla="*/ 4702628 w 4702628"/>
                  <a:gd name="connsiteY25" fmla="*/ 36285 h 1486505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843314 w 4702628"/>
                  <a:gd name="connsiteY9" fmla="*/ 4838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204635 w 4702628"/>
                  <a:gd name="connsiteY25" fmla="*/ 250273 h 1484086"/>
                  <a:gd name="connsiteX26" fmla="*/ 4702628 w 4702628"/>
                  <a:gd name="connsiteY26" fmla="*/ 33866 h 148408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117600 w 4702628"/>
                  <a:gd name="connsiteY8" fmla="*/ 745066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5536"/>
                  <a:gd name="connsiteX1" fmla="*/ 377371 w 4702628"/>
                  <a:gd name="connsiteY1" fmla="*/ 4838 h 1485536"/>
                  <a:gd name="connsiteX2" fmla="*/ 725714 w 4702628"/>
                  <a:gd name="connsiteY2" fmla="*/ 774095 h 1485536"/>
                  <a:gd name="connsiteX3" fmla="*/ 532227 w 4702628"/>
                  <a:gd name="connsiteY3" fmla="*/ 1474410 h 1485536"/>
                  <a:gd name="connsiteX4" fmla="*/ 316203 w 4702628"/>
                  <a:gd name="connsiteY4" fmla="*/ 754329 h 1485536"/>
                  <a:gd name="connsiteX5" fmla="*/ 964275 w 4702628"/>
                  <a:gd name="connsiteY5" fmla="*/ 34250 h 1485536"/>
                  <a:gd name="connsiteX6" fmla="*/ 1422400 w 4702628"/>
                  <a:gd name="connsiteY6" fmla="*/ 759580 h 1485536"/>
                  <a:gd name="connsiteX7" fmla="*/ 1252307 w 4702628"/>
                  <a:gd name="connsiteY7" fmla="*/ 1474410 h 1485536"/>
                  <a:gd name="connsiteX8" fmla="*/ 1036283 w 4702628"/>
                  <a:gd name="connsiteY8" fmla="*/ 826338 h 1485536"/>
                  <a:gd name="connsiteX9" fmla="*/ 1612347 w 4702628"/>
                  <a:gd name="connsiteY9" fmla="*/ 34249 h 1485536"/>
                  <a:gd name="connsiteX10" fmla="*/ 2148114 w 4702628"/>
                  <a:gd name="connsiteY10" fmla="*/ 759580 h 1485536"/>
                  <a:gd name="connsiteX11" fmla="*/ 1972387 w 4702628"/>
                  <a:gd name="connsiteY11" fmla="*/ 1474409 h 1485536"/>
                  <a:gd name="connsiteX12" fmla="*/ 1785257 w 4702628"/>
                  <a:gd name="connsiteY12" fmla="*/ 745066 h 1485536"/>
                  <a:gd name="connsiteX13" fmla="*/ 2404435 w 4702628"/>
                  <a:gd name="connsiteY13" fmla="*/ 34249 h 1485536"/>
                  <a:gd name="connsiteX14" fmla="*/ 2888342 w 4702628"/>
                  <a:gd name="connsiteY14" fmla="*/ 759580 h 1485536"/>
                  <a:gd name="connsiteX15" fmla="*/ 2620459 w 4702628"/>
                  <a:gd name="connsiteY15" fmla="*/ 1474410 h 1485536"/>
                  <a:gd name="connsiteX16" fmla="*/ 2423885 w 4702628"/>
                  <a:gd name="connsiteY16" fmla="*/ 745066 h 1485536"/>
                  <a:gd name="connsiteX17" fmla="*/ 3052507 w 4702628"/>
                  <a:gd name="connsiteY17" fmla="*/ 34249 h 1485536"/>
                  <a:gd name="connsiteX18" fmla="*/ 3585028 w 4702628"/>
                  <a:gd name="connsiteY18" fmla="*/ 759580 h 1485536"/>
                  <a:gd name="connsiteX19" fmla="*/ 3412547 w 4702628"/>
                  <a:gd name="connsiteY19" fmla="*/ 1474410 h 1485536"/>
                  <a:gd name="connsiteX20" fmla="*/ 3236685 w 4702628"/>
                  <a:gd name="connsiteY20" fmla="*/ 716038 h 1485536"/>
                  <a:gd name="connsiteX21" fmla="*/ 3772587 w 4702628"/>
                  <a:gd name="connsiteY21" fmla="*/ 34249 h 1485536"/>
                  <a:gd name="connsiteX22" fmla="*/ 4339771 w 4702628"/>
                  <a:gd name="connsiteY22" fmla="*/ 716038 h 1485536"/>
                  <a:gd name="connsiteX23" fmla="*/ 4132627 w 4702628"/>
                  <a:gd name="connsiteY23" fmla="*/ 1474409 h 1485536"/>
                  <a:gd name="connsiteX24" fmla="*/ 3889828 w 4702628"/>
                  <a:gd name="connsiteY24" fmla="*/ 745066 h 1485536"/>
                  <a:gd name="connsiteX25" fmla="*/ 4204635 w 4702628"/>
                  <a:gd name="connsiteY25" fmla="*/ 250273 h 1485536"/>
                  <a:gd name="connsiteX26" fmla="*/ 4702628 w 4702628"/>
                  <a:gd name="connsiteY26" fmla="*/ 33866 h 148553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76443 w 4702628"/>
                  <a:gd name="connsiteY16" fmla="*/ 754330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420659"/>
                  <a:gd name="connsiteY0" fmla="*/ 745066 h 1481667"/>
                  <a:gd name="connsiteX1" fmla="*/ 377371 w 4420659"/>
                  <a:gd name="connsiteY1" fmla="*/ 4838 h 1481667"/>
                  <a:gd name="connsiteX2" fmla="*/ 725714 w 4420659"/>
                  <a:gd name="connsiteY2" fmla="*/ 774095 h 1481667"/>
                  <a:gd name="connsiteX3" fmla="*/ 532227 w 4420659"/>
                  <a:gd name="connsiteY3" fmla="*/ 1474410 h 1481667"/>
                  <a:gd name="connsiteX4" fmla="*/ 316203 w 4420659"/>
                  <a:gd name="connsiteY4" fmla="*/ 754329 h 1481667"/>
                  <a:gd name="connsiteX5" fmla="*/ 964275 w 4420659"/>
                  <a:gd name="connsiteY5" fmla="*/ 34250 h 1481667"/>
                  <a:gd name="connsiteX6" fmla="*/ 1422400 w 4420659"/>
                  <a:gd name="connsiteY6" fmla="*/ 759580 h 1481667"/>
                  <a:gd name="connsiteX7" fmla="*/ 1252307 w 4420659"/>
                  <a:gd name="connsiteY7" fmla="*/ 1474410 h 1481667"/>
                  <a:gd name="connsiteX8" fmla="*/ 1036283 w 4420659"/>
                  <a:gd name="connsiteY8" fmla="*/ 754329 h 1481667"/>
                  <a:gd name="connsiteX9" fmla="*/ 1612347 w 4420659"/>
                  <a:gd name="connsiteY9" fmla="*/ 34249 h 1481667"/>
                  <a:gd name="connsiteX10" fmla="*/ 2148114 w 4420659"/>
                  <a:gd name="connsiteY10" fmla="*/ 759580 h 1481667"/>
                  <a:gd name="connsiteX11" fmla="*/ 1972387 w 4420659"/>
                  <a:gd name="connsiteY11" fmla="*/ 1474409 h 1481667"/>
                  <a:gd name="connsiteX12" fmla="*/ 1785257 w 4420659"/>
                  <a:gd name="connsiteY12" fmla="*/ 745066 h 1481667"/>
                  <a:gd name="connsiteX13" fmla="*/ 2404435 w 4420659"/>
                  <a:gd name="connsiteY13" fmla="*/ 34249 h 1481667"/>
                  <a:gd name="connsiteX14" fmla="*/ 2888342 w 4420659"/>
                  <a:gd name="connsiteY14" fmla="*/ 759580 h 1481667"/>
                  <a:gd name="connsiteX15" fmla="*/ 2620459 w 4420659"/>
                  <a:gd name="connsiteY15" fmla="*/ 1474410 h 1481667"/>
                  <a:gd name="connsiteX16" fmla="*/ 2476443 w 4420659"/>
                  <a:gd name="connsiteY16" fmla="*/ 754330 h 1481667"/>
                  <a:gd name="connsiteX17" fmla="*/ 3052507 w 4420659"/>
                  <a:gd name="connsiteY17" fmla="*/ 34249 h 1481667"/>
                  <a:gd name="connsiteX18" fmla="*/ 3585028 w 4420659"/>
                  <a:gd name="connsiteY18" fmla="*/ 759580 h 1481667"/>
                  <a:gd name="connsiteX19" fmla="*/ 3412547 w 4420659"/>
                  <a:gd name="connsiteY19" fmla="*/ 1474410 h 1481667"/>
                  <a:gd name="connsiteX20" fmla="*/ 3236685 w 4420659"/>
                  <a:gd name="connsiteY20" fmla="*/ 716038 h 1481667"/>
                  <a:gd name="connsiteX21" fmla="*/ 3772587 w 4420659"/>
                  <a:gd name="connsiteY21" fmla="*/ 34249 h 1481667"/>
                  <a:gd name="connsiteX22" fmla="*/ 4339771 w 4420659"/>
                  <a:gd name="connsiteY22" fmla="*/ 716038 h 1481667"/>
                  <a:gd name="connsiteX23" fmla="*/ 4132627 w 4420659"/>
                  <a:gd name="connsiteY23" fmla="*/ 1474409 h 1481667"/>
                  <a:gd name="connsiteX24" fmla="*/ 3889828 w 4420659"/>
                  <a:gd name="connsiteY24" fmla="*/ 745066 h 1481667"/>
                  <a:gd name="connsiteX25" fmla="*/ 4204635 w 4420659"/>
                  <a:gd name="connsiteY25" fmla="*/ 250273 h 1481667"/>
                  <a:gd name="connsiteX26" fmla="*/ 4420659 w 4420659"/>
                  <a:gd name="connsiteY26" fmla="*/ 34250 h 1481667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36685 w 4420659"/>
                  <a:gd name="connsiteY20" fmla="*/ 716038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108292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628572 w 4420659"/>
                  <a:gd name="connsiteY18" fmla="*/ 754329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480791"/>
                  <a:gd name="connsiteX1" fmla="*/ 377371 w 4420659"/>
                  <a:gd name="connsiteY1" fmla="*/ 4838 h 1480791"/>
                  <a:gd name="connsiteX2" fmla="*/ 725714 w 4420659"/>
                  <a:gd name="connsiteY2" fmla="*/ 774095 h 1480791"/>
                  <a:gd name="connsiteX3" fmla="*/ 532227 w 4420659"/>
                  <a:gd name="connsiteY3" fmla="*/ 1474410 h 1480791"/>
                  <a:gd name="connsiteX4" fmla="*/ 388212 w 4420659"/>
                  <a:gd name="connsiteY4" fmla="*/ 754329 h 1480791"/>
                  <a:gd name="connsiteX5" fmla="*/ 964275 w 4420659"/>
                  <a:gd name="connsiteY5" fmla="*/ 34250 h 1480791"/>
                  <a:gd name="connsiteX6" fmla="*/ 1422400 w 4420659"/>
                  <a:gd name="connsiteY6" fmla="*/ 759580 h 1480791"/>
                  <a:gd name="connsiteX7" fmla="*/ 1252307 w 4420659"/>
                  <a:gd name="connsiteY7" fmla="*/ 1474410 h 1480791"/>
                  <a:gd name="connsiteX8" fmla="*/ 1036284 w 4420659"/>
                  <a:gd name="connsiteY8" fmla="*/ 754329 h 1480791"/>
                  <a:gd name="connsiteX9" fmla="*/ 1612347 w 4420659"/>
                  <a:gd name="connsiteY9" fmla="*/ 34249 h 1480791"/>
                  <a:gd name="connsiteX10" fmla="*/ 2148114 w 4420659"/>
                  <a:gd name="connsiteY10" fmla="*/ 759580 h 1480791"/>
                  <a:gd name="connsiteX11" fmla="*/ 1972387 w 4420659"/>
                  <a:gd name="connsiteY11" fmla="*/ 1474409 h 1480791"/>
                  <a:gd name="connsiteX12" fmla="*/ 1785257 w 4420659"/>
                  <a:gd name="connsiteY12" fmla="*/ 745066 h 1480791"/>
                  <a:gd name="connsiteX13" fmla="*/ 2404435 w 4420659"/>
                  <a:gd name="connsiteY13" fmla="*/ 34249 h 1480791"/>
                  <a:gd name="connsiteX14" fmla="*/ 2888342 w 4420659"/>
                  <a:gd name="connsiteY14" fmla="*/ 759580 h 1480791"/>
                  <a:gd name="connsiteX15" fmla="*/ 2692468 w 4420659"/>
                  <a:gd name="connsiteY15" fmla="*/ 1474409 h 1480791"/>
                  <a:gd name="connsiteX16" fmla="*/ 2548452 w 4420659"/>
                  <a:gd name="connsiteY16" fmla="*/ 754329 h 1480791"/>
                  <a:gd name="connsiteX17" fmla="*/ 3052507 w 4420659"/>
                  <a:gd name="connsiteY17" fmla="*/ 34249 h 1480791"/>
                  <a:gd name="connsiteX18" fmla="*/ 3628572 w 4420659"/>
                  <a:gd name="connsiteY18" fmla="*/ 754329 h 1480791"/>
                  <a:gd name="connsiteX19" fmla="*/ 3412547 w 4420659"/>
                  <a:gd name="connsiteY19" fmla="*/ 1474410 h 1480791"/>
                  <a:gd name="connsiteX20" fmla="*/ 3268532 w 4420659"/>
                  <a:gd name="connsiteY20" fmla="*/ 754329 h 1480791"/>
                  <a:gd name="connsiteX21" fmla="*/ 3772587 w 4420659"/>
                  <a:gd name="connsiteY21" fmla="*/ 34249 h 1480791"/>
                  <a:gd name="connsiteX22" fmla="*/ 4339771 w 4420659"/>
                  <a:gd name="connsiteY22" fmla="*/ 716038 h 1480791"/>
                  <a:gd name="connsiteX23" fmla="*/ 4132627 w 4420659"/>
                  <a:gd name="connsiteY23" fmla="*/ 1474409 h 1480791"/>
                  <a:gd name="connsiteX24" fmla="*/ 3916604 w 4420659"/>
                  <a:gd name="connsiteY24" fmla="*/ 754329 h 1480791"/>
                  <a:gd name="connsiteX25" fmla="*/ 4204635 w 4420659"/>
                  <a:gd name="connsiteY25" fmla="*/ 250273 h 1480791"/>
                  <a:gd name="connsiteX26" fmla="*/ 4420659 w 4420659"/>
                  <a:gd name="connsiteY26" fmla="*/ 34250 h 148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20659" h="1480791">
                    <a:moveTo>
                      <a:pt x="0" y="745066"/>
                    </a:moveTo>
                    <a:cubicBezTo>
                      <a:pt x="128209" y="372533"/>
                      <a:pt x="256419" y="0"/>
                      <a:pt x="377371" y="4838"/>
                    </a:cubicBezTo>
                    <a:cubicBezTo>
                      <a:pt x="498323" y="9676"/>
                      <a:pt x="699905" y="529166"/>
                      <a:pt x="725714" y="774095"/>
                    </a:cubicBezTo>
                    <a:cubicBezTo>
                      <a:pt x="751523" y="1019024"/>
                      <a:pt x="588477" y="1477704"/>
                      <a:pt x="532227" y="1474410"/>
                    </a:cubicBezTo>
                    <a:cubicBezTo>
                      <a:pt x="475977" y="1471116"/>
                      <a:pt x="316204" y="994356"/>
                      <a:pt x="388212" y="754329"/>
                    </a:cubicBezTo>
                    <a:cubicBezTo>
                      <a:pt x="460220" y="514302"/>
                      <a:pt x="791910" y="33375"/>
                      <a:pt x="964275" y="34250"/>
                    </a:cubicBezTo>
                    <a:cubicBezTo>
                      <a:pt x="1136640" y="35125"/>
                      <a:pt x="1374395" y="519553"/>
                      <a:pt x="1422400" y="759580"/>
                    </a:cubicBezTo>
                    <a:cubicBezTo>
                      <a:pt x="1470405" y="999607"/>
                      <a:pt x="1316660" y="1475285"/>
                      <a:pt x="1252307" y="1474410"/>
                    </a:cubicBezTo>
                    <a:cubicBezTo>
                      <a:pt x="1187954" y="1473535"/>
                      <a:pt x="976277" y="994356"/>
                      <a:pt x="1036284" y="754329"/>
                    </a:cubicBezTo>
                    <a:cubicBezTo>
                      <a:pt x="1096291" y="514302"/>
                      <a:pt x="1427042" y="33374"/>
                      <a:pt x="1612347" y="34249"/>
                    </a:cubicBezTo>
                    <a:cubicBezTo>
                      <a:pt x="1797652" y="35124"/>
                      <a:pt x="2088107" y="519553"/>
                      <a:pt x="2148114" y="759580"/>
                    </a:cubicBezTo>
                    <a:cubicBezTo>
                      <a:pt x="2208121" y="999607"/>
                      <a:pt x="2032863" y="1476828"/>
                      <a:pt x="1972387" y="1474409"/>
                    </a:cubicBezTo>
                    <a:cubicBezTo>
                      <a:pt x="1911911" y="1471990"/>
                      <a:pt x="1713249" y="985093"/>
                      <a:pt x="1785257" y="745066"/>
                    </a:cubicBezTo>
                    <a:cubicBezTo>
                      <a:pt x="1857265" y="505039"/>
                      <a:pt x="2220588" y="31830"/>
                      <a:pt x="2404435" y="34249"/>
                    </a:cubicBezTo>
                    <a:cubicBezTo>
                      <a:pt x="2588282" y="36668"/>
                      <a:pt x="2840337" y="519553"/>
                      <a:pt x="2888342" y="759580"/>
                    </a:cubicBezTo>
                    <a:cubicBezTo>
                      <a:pt x="2936347" y="999607"/>
                      <a:pt x="2749116" y="1475284"/>
                      <a:pt x="2692468" y="1474409"/>
                    </a:cubicBezTo>
                    <a:cubicBezTo>
                      <a:pt x="2635820" y="1473534"/>
                      <a:pt x="2488446" y="994356"/>
                      <a:pt x="2548452" y="754329"/>
                    </a:cubicBezTo>
                    <a:cubicBezTo>
                      <a:pt x="2608458" y="514302"/>
                      <a:pt x="2872487" y="34249"/>
                      <a:pt x="3052507" y="34249"/>
                    </a:cubicBezTo>
                    <a:cubicBezTo>
                      <a:pt x="3232527" y="34249"/>
                      <a:pt x="3568565" y="514302"/>
                      <a:pt x="3628572" y="754329"/>
                    </a:cubicBezTo>
                    <a:cubicBezTo>
                      <a:pt x="3688579" y="994356"/>
                      <a:pt x="3472554" y="1474410"/>
                      <a:pt x="3412547" y="1474410"/>
                    </a:cubicBezTo>
                    <a:cubicBezTo>
                      <a:pt x="3352540" y="1474410"/>
                      <a:pt x="3208525" y="994356"/>
                      <a:pt x="3268532" y="754329"/>
                    </a:cubicBezTo>
                    <a:cubicBezTo>
                      <a:pt x="3328539" y="514302"/>
                      <a:pt x="3594047" y="40631"/>
                      <a:pt x="3772587" y="34249"/>
                    </a:cubicBezTo>
                    <a:cubicBezTo>
                      <a:pt x="3951127" y="27867"/>
                      <a:pt x="4279764" y="476011"/>
                      <a:pt x="4339771" y="716038"/>
                    </a:cubicBezTo>
                    <a:cubicBezTo>
                      <a:pt x="4399778" y="956065"/>
                      <a:pt x="4203155" y="1468027"/>
                      <a:pt x="4132627" y="1474409"/>
                    </a:cubicBezTo>
                    <a:cubicBezTo>
                      <a:pt x="4062099" y="1480791"/>
                      <a:pt x="3904603" y="958352"/>
                      <a:pt x="3916604" y="754329"/>
                    </a:cubicBezTo>
                    <a:cubicBezTo>
                      <a:pt x="3928605" y="550306"/>
                      <a:pt x="4120626" y="370286"/>
                      <a:pt x="4204635" y="250273"/>
                    </a:cubicBezTo>
                    <a:cubicBezTo>
                      <a:pt x="4288644" y="130260"/>
                      <a:pt x="4350507" y="85050"/>
                      <a:pt x="4420659" y="34250"/>
                    </a:cubicBezTo>
                  </a:path>
                </a:pathLst>
              </a:custGeom>
              <a:ln w="3492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 rot="2122741">
                <a:off x="7311424" y="5753278"/>
                <a:ext cx="884238" cy="215900"/>
              </a:xfrm>
              <a:custGeom>
                <a:avLst/>
                <a:gdLst>
                  <a:gd name="connsiteX0" fmla="*/ 0 w 4702628"/>
                  <a:gd name="connsiteY0" fmla="*/ 747485 h 1507066"/>
                  <a:gd name="connsiteX1" fmla="*/ 377371 w 4702628"/>
                  <a:gd name="connsiteY1" fmla="*/ 7257 h 1507066"/>
                  <a:gd name="connsiteX2" fmla="*/ 725714 w 4702628"/>
                  <a:gd name="connsiteY2" fmla="*/ 776514 h 1507066"/>
                  <a:gd name="connsiteX3" fmla="*/ 348342 w 4702628"/>
                  <a:gd name="connsiteY3" fmla="*/ 1473199 h 1507066"/>
                  <a:gd name="connsiteX4" fmla="*/ 377371 w 4702628"/>
                  <a:gd name="connsiteY4" fmla="*/ 718457 h 1507066"/>
                  <a:gd name="connsiteX5" fmla="*/ 1088571 w 4702628"/>
                  <a:gd name="connsiteY5" fmla="*/ 7257 h 1507066"/>
                  <a:gd name="connsiteX6" fmla="*/ 1422400 w 4702628"/>
                  <a:gd name="connsiteY6" fmla="*/ 761999 h 1507066"/>
                  <a:gd name="connsiteX7" fmla="*/ 1059542 w 4702628"/>
                  <a:gd name="connsiteY7" fmla="*/ 1473199 h 1507066"/>
                  <a:gd name="connsiteX8" fmla="*/ 1117600 w 4702628"/>
                  <a:gd name="connsiteY8" fmla="*/ 747485 h 1507066"/>
                  <a:gd name="connsiteX9" fmla="*/ 1843314 w 4702628"/>
                  <a:gd name="connsiteY9" fmla="*/ 7257 h 1507066"/>
                  <a:gd name="connsiteX10" fmla="*/ 2148114 w 4702628"/>
                  <a:gd name="connsiteY10" fmla="*/ 761999 h 1507066"/>
                  <a:gd name="connsiteX11" fmla="*/ 1843314 w 4702628"/>
                  <a:gd name="connsiteY11" fmla="*/ 1473199 h 1507066"/>
                  <a:gd name="connsiteX12" fmla="*/ 1785257 w 4702628"/>
                  <a:gd name="connsiteY12" fmla="*/ 747485 h 1507066"/>
                  <a:gd name="connsiteX13" fmla="*/ 2525485 w 4702628"/>
                  <a:gd name="connsiteY13" fmla="*/ 21771 h 1507066"/>
                  <a:gd name="connsiteX14" fmla="*/ 2888342 w 4702628"/>
                  <a:gd name="connsiteY14" fmla="*/ 761999 h 1507066"/>
                  <a:gd name="connsiteX15" fmla="*/ 2481942 w 4702628"/>
                  <a:gd name="connsiteY15" fmla="*/ 1487714 h 1507066"/>
                  <a:gd name="connsiteX16" fmla="*/ 2423885 w 4702628"/>
                  <a:gd name="connsiteY16" fmla="*/ 747485 h 1507066"/>
                  <a:gd name="connsiteX17" fmla="*/ 3265714 w 4702628"/>
                  <a:gd name="connsiteY17" fmla="*/ 21771 h 1507066"/>
                  <a:gd name="connsiteX18" fmla="*/ 3585028 w 4702628"/>
                  <a:gd name="connsiteY18" fmla="*/ 761999 h 1507066"/>
                  <a:gd name="connsiteX19" fmla="*/ 3251200 w 4702628"/>
                  <a:gd name="connsiteY19" fmla="*/ 1487714 h 1507066"/>
                  <a:gd name="connsiteX20" fmla="*/ 3236685 w 4702628"/>
                  <a:gd name="connsiteY20" fmla="*/ 718457 h 1507066"/>
                  <a:gd name="connsiteX21" fmla="*/ 3962400 w 4702628"/>
                  <a:gd name="connsiteY21" fmla="*/ 36285 h 1507066"/>
                  <a:gd name="connsiteX22" fmla="*/ 4339771 w 4702628"/>
                  <a:gd name="connsiteY22" fmla="*/ 718457 h 1507066"/>
                  <a:gd name="connsiteX23" fmla="*/ 3904342 w 4702628"/>
                  <a:gd name="connsiteY23" fmla="*/ 1502228 h 1507066"/>
                  <a:gd name="connsiteX24" fmla="*/ 3889828 w 4702628"/>
                  <a:gd name="connsiteY24" fmla="*/ 747485 h 1507066"/>
                  <a:gd name="connsiteX25" fmla="*/ 4702628 w 4702628"/>
                  <a:gd name="connsiteY25" fmla="*/ 36285 h 1507066"/>
                  <a:gd name="connsiteX0" fmla="*/ 0 w 4702628"/>
                  <a:gd name="connsiteY0" fmla="*/ 747485 h 1494971"/>
                  <a:gd name="connsiteX1" fmla="*/ 377371 w 4702628"/>
                  <a:gd name="connsiteY1" fmla="*/ 7257 h 1494971"/>
                  <a:gd name="connsiteX2" fmla="*/ 725714 w 4702628"/>
                  <a:gd name="connsiteY2" fmla="*/ 776514 h 1494971"/>
                  <a:gd name="connsiteX3" fmla="*/ 348342 w 4702628"/>
                  <a:gd name="connsiteY3" fmla="*/ 1473199 h 1494971"/>
                  <a:gd name="connsiteX4" fmla="*/ 377371 w 4702628"/>
                  <a:gd name="connsiteY4" fmla="*/ 718457 h 1494971"/>
                  <a:gd name="connsiteX5" fmla="*/ 1088571 w 4702628"/>
                  <a:gd name="connsiteY5" fmla="*/ 7257 h 1494971"/>
                  <a:gd name="connsiteX6" fmla="*/ 1422400 w 4702628"/>
                  <a:gd name="connsiteY6" fmla="*/ 761999 h 1494971"/>
                  <a:gd name="connsiteX7" fmla="*/ 1059542 w 4702628"/>
                  <a:gd name="connsiteY7" fmla="*/ 1473199 h 1494971"/>
                  <a:gd name="connsiteX8" fmla="*/ 1117600 w 4702628"/>
                  <a:gd name="connsiteY8" fmla="*/ 747485 h 1494971"/>
                  <a:gd name="connsiteX9" fmla="*/ 1843314 w 4702628"/>
                  <a:gd name="connsiteY9" fmla="*/ 7257 h 1494971"/>
                  <a:gd name="connsiteX10" fmla="*/ 2148114 w 4702628"/>
                  <a:gd name="connsiteY10" fmla="*/ 761999 h 1494971"/>
                  <a:gd name="connsiteX11" fmla="*/ 1843314 w 4702628"/>
                  <a:gd name="connsiteY11" fmla="*/ 1473199 h 1494971"/>
                  <a:gd name="connsiteX12" fmla="*/ 1785257 w 4702628"/>
                  <a:gd name="connsiteY12" fmla="*/ 747485 h 1494971"/>
                  <a:gd name="connsiteX13" fmla="*/ 2525485 w 4702628"/>
                  <a:gd name="connsiteY13" fmla="*/ 21771 h 1494971"/>
                  <a:gd name="connsiteX14" fmla="*/ 2888342 w 4702628"/>
                  <a:gd name="connsiteY14" fmla="*/ 761999 h 1494971"/>
                  <a:gd name="connsiteX15" fmla="*/ 2481942 w 4702628"/>
                  <a:gd name="connsiteY15" fmla="*/ 1487714 h 1494971"/>
                  <a:gd name="connsiteX16" fmla="*/ 2423885 w 4702628"/>
                  <a:gd name="connsiteY16" fmla="*/ 747485 h 1494971"/>
                  <a:gd name="connsiteX17" fmla="*/ 3265714 w 4702628"/>
                  <a:gd name="connsiteY17" fmla="*/ 21771 h 1494971"/>
                  <a:gd name="connsiteX18" fmla="*/ 3585028 w 4702628"/>
                  <a:gd name="connsiteY18" fmla="*/ 761999 h 1494971"/>
                  <a:gd name="connsiteX19" fmla="*/ 3251200 w 4702628"/>
                  <a:gd name="connsiteY19" fmla="*/ 1487714 h 1494971"/>
                  <a:gd name="connsiteX20" fmla="*/ 3236685 w 4702628"/>
                  <a:gd name="connsiteY20" fmla="*/ 718457 h 1494971"/>
                  <a:gd name="connsiteX21" fmla="*/ 3962400 w 4702628"/>
                  <a:gd name="connsiteY21" fmla="*/ 36285 h 1494971"/>
                  <a:gd name="connsiteX22" fmla="*/ 4339771 w 4702628"/>
                  <a:gd name="connsiteY22" fmla="*/ 718457 h 1494971"/>
                  <a:gd name="connsiteX23" fmla="*/ 4132627 w 4702628"/>
                  <a:gd name="connsiteY23" fmla="*/ 1476828 h 1494971"/>
                  <a:gd name="connsiteX24" fmla="*/ 3889828 w 4702628"/>
                  <a:gd name="connsiteY24" fmla="*/ 747485 h 1494971"/>
                  <a:gd name="connsiteX25" fmla="*/ 4702628 w 4702628"/>
                  <a:gd name="connsiteY25" fmla="*/ 36285 h 1494971"/>
                  <a:gd name="connsiteX0" fmla="*/ 0 w 4702628"/>
                  <a:gd name="connsiteY0" fmla="*/ 747485 h 1490133"/>
                  <a:gd name="connsiteX1" fmla="*/ 377371 w 4702628"/>
                  <a:gd name="connsiteY1" fmla="*/ 7257 h 1490133"/>
                  <a:gd name="connsiteX2" fmla="*/ 725714 w 4702628"/>
                  <a:gd name="connsiteY2" fmla="*/ 776514 h 1490133"/>
                  <a:gd name="connsiteX3" fmla="*/ 348342 w 4702628"/>
                  <a:gd name="connsiteY3" fmla="*/ 1473199 h 1490133"/>
                  <a:gd name="connsiteX4" fmla="*/ 377371 w 4702628"/>
                  <a:gd name="connsiteY4" fmla="*/ 718457 h 1490133"/>
                  <a:gd name="connsiteX5" fmla="*/ 1088571 w 4702628"/>
                  <a:gd name="connsiteY5" fmla="*/ 7257 h 1490133"/>
                  <a:gd name="connsiteX6" fmla="*/ 1422400 w 4702628"/>
                  <a:gd name="connsiteY6" fmla="*/ 761999 h 1490133"/>
                  <a:gd name="connsiteX7" fmla="*/ 1059542 w 4702628"/>
                  <a:gd name="connsiteY7" fmla="*/ 1473199 h 1490133"/>
                  <a:gd name="connsiteX8" fmla="*/ 1117600 w 4702628"/>
                  <a:gd name="connsiteY8" fmla="*/ 747485 h 1490133"/>
                  <a:gd name="connsiteX9" fmla="*/ 1843314 w 4702628"/>
                  <a:gd name="connsiteY9" fmla="*/ 7257 h 1490133"/>
                  <a:gd name="connsiteX10" fmla="*/ 2148114 w 4702628"/>
                  <a:gd name="connsiteY10" fmla="*/ 761999 h 1490133"/>
                  <a:gd name="connsiteX11" fmla="*/ 1843314 w 4702628"/>
                  <a:gd name="connsiteY11" fmla="*/ 1473199 h 1490133"/>
                  <a:gd name="connsiteX12" fmla="*/ 1785257 w 4702628"/>
                  <a:gd name="connsiteY12" fmla="*/ 747485 h 1490133"/>
                  <a:gd name="connsiteX13" fmla="*/ 2525485 w 4702628"/>
                  <a:gd name="connsiteY13" fmla="*/ 21771 h 1490133"/>
                  <a:gd name="connsiteX14" fmla="*/ 2888342 w 4702628"/>
                  <a:gd name="connsiteY14" fmla="*/ 761999 h 1490133"/>
                  <a:gd name="connsiteX15" fmla="*/ 2481942 w 4702628"/>
                  <a:gd name="connsiteY15" fmla="*/ 1487714 h 1490133"/>
                  <a:gd name="connsiteX16" fmla="*/ 2423885 w 4702628"/>
                  <a:gd name="connsiteY16" fmla="*/ 747485 h 1490133"/>
                  <a:gd name="connsiteX17" fmla="*/ 3265714 w 4702628"/>
                  <a:gd name="connsiteY17" fmla="*/ 21771 h 1490133"/>
                  <a:gd name="connsiteX18" fmla="*/ 3585028 w 4702628"/>
                  <a:gd name="connsiteY18" fmla="*/ 761999 h 1490133"/>
                  <a:gd name="connsiteX19" fmla="*/ 3412547 w 4702628"/>
                  <a:gd name="connsiteY19" fmla="*/ 1476829 h 1490133"/>
                  <a:gd name="connsiteX20" fmla="*/ 3236685 w 4702628"/>
                  <a:gd name="connsiteY20" fmla="*/ 718457 h 1490133"/>
                  <a:gd name="connsiteX21" fmla="*/ 3962400 w 4702628"/>
                  <a:gd name="connsiteY21" fmla="*/ 36285 h 1490133"/>
                  <a:gd name="connsiteX22" fmla="*/ 4339771 w 4702628"/>
                  <a:gd name="connsiteY22" fmla="*/ 718457 h 1490133"/>
                  <a:gd name="connsiteX23" fmla="*/ 4132627 w 4702628"/>
                  <a:gd name="connsiteY23" fmla="*/ 1476828 h 1490133"/>
                  <a:gd name="connsiteX24" fmla="*/ 3889828 w 4702628"/>
                  <a:gd name="connsiteY24" fmla="*/ 747485 h 1490133"/>
                  <a:gd name="connsiteX25" fmla="*/ 4702628 w 4702628"/>
                  <a:gd name="connsiteY25" fmla="*/ 36285 h 1490133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843314 w 4702628"/>
                  <a:gd name="connsiteY11" fmla="*/ 1473199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252307 w 4702628"/>
                  <a:gd name="connsiteY7" fmla="*/ 147682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6505"/>
                  <a:gd name="connsiteX1" fmla="*/ 377371 w 4702628"/>
                  <a:gd name="connsiteY1" fmla="*/ 7257 h 1486505"/>
                  <a:gd name="connsiteX2" fmla="*/ 725714 w 4702628"/>
                  <a:gd name="connsiteY2" fmla="*/ 776514 h 1486505"/>
                  <a:gd name="connsiteX3" fmla="*/ 532227 w 4702628"/>
                  <a:gd name="connsiteY3" fmla="*/ 1476829 h 1486505"/>
                  <a:gd name="connsiteX4" fmla="*/ 377371 w 4702628"/>
                  <a:gd name="connsiteY4" fmla="*/ 718457 h 1486505"/>
                  <a:gd name="connsiteX5" fmla="*/ 1088571 w 4702628"/>
                  <a:gd name="connsiteY5" fmla="*/ 7257 h 1486505"/>
                  <a:gd name="connsiteX6" fmla="*/ 1422400 w 4702628"/>
                  <a:gd name="connsiteY6" fmla="*/ 761999 h 1486505"/>
                  <a:gd name="connsiteX7" fmla="*/ 1252307 w 4702628"/>
                  <a:gd name="connsiteY7" fmla="*/ 1476829 h 1486505"/>
                  <a:gd name="connsiteX8" fmla="*/ 1117600 w 4702628"/>
                  <a:gd name="connsiteY8" fmla="*/ 747485 h 1486505"/>
                  <a:gd name="connsiteX9" fmla="*/ 1843314 w 4702628"/>
                  <a:gd name="connsiteY9" fmla="*/ 7257 h 1486505"/>
                  <a:gd name="connsiteX10" fmla="*/ 2148114 w 4702628"/>
                  <a:gd name="connsiteY10" fmla="*/ 761999 h 1486505"/>
                  <a:gd name="connsiteX11" fmla="*/ 1972387 w 4702628"/>
                  <a:gd name="connsiteY11" fmla="*/ 1404821 h 1486505"/>
                  <a:gd name="connsiteX12" fmla="*/ 1785257 w 4702628"/>
                  <a:gd name="connsiteY12" fmla="*/ 747485 h 1486505"/>
                  <a:gd name="connsiteX13" fmla="*/ 2525485 w 4702628"/>
                  <a:gd name="connsiteY13" fmla="*/ 21771 h 1486505"/>
                  <a:gd name="connsiteX14" fmla="*/ 2888342 w 4702628"/>
                  <a:gd name="connsiteY14" fmla="*/ 761999 h 1486505"/>
                  <a:gd name="connsiteX15" fmla="*/ 2620459 w 4702628"/>
                  <a:gd name="connsiteY15" fmla="*/ 1476829 h 1486505"/>
                  <a:gd name="connsiteX16" fmla="*/ 2423885 w 4702628"/>
                  <a:gd name="connsiteY16" fmla="*/ 747485 h 1486505"/>
                  <a:gd name="connsiteX17" fmla="*/ 3265714 w 4702628"/>
                  <a:gd name="connsiteY17" fmla="*/ 21771 h 1486505"/>
                  <a:gd name="connsiteX18" fmla="*/ 3585028 w 4702628"/>
                  <a:gd name="connsiteY18" fmla="*/ 761999 h 1486505"/>
                  <a:gd name="connsiteX19" fmla="*/ 3412547 w 4702628"/>
                  <a:gd name="connsiteY19" fmla="*/ 1476829 h 1486505"/>
                  <a:gd name="connsiteX20" fmla="*/ 3236685 w 4702628"/>
                  <a:gd name="connsiteY20" fmla="*/ 718457 h 1486505"/>
                  <a:gd name="connsiteX21" fmla="*/ 3962400 w 4702628"/>
                  <a:gd name="connsiteY21" fmla="*/ 36285 h 1486505"/>
                  <a:gd name="connsiteX22" fmla="*/ 4339771 w 4702628"/>
                  <a:gd name="connsiteY22" fmla="*/ 718457 h 1486505"/>
                  <a:gd name="connsiteX23" fmla="*/ 4132627 w 4702628"/>
                  <a:gd name="connsiteY23" fmla="*/ 1476828 h 1486505"/>
                  <a:gd name="connsiteX24" fmla="*/ 3889828 w 4702628"/>
                  <a:gd name="connsiteY24" fmla="*/ 747485 h 1486505"/>
                  <a:gd name="connsiteX25" fmla="*/ 4702628 w 4702628"/>
                  <a:gd name="connsiteY25" fmla="*/ 36285 h 1486505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843314 w 4702628"/>
                  <a:gd name="connsiteY9" fmla="*/ 4838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204635 w 4702628"/>
                  <a:gd name="connsiteY25" fmla="*/ 250273 h 1484086"/>
                  <a:gd name="connsiteX26" fmla="*/ 4702628 w 4702628"/>
                  <a:gd name="connsiteY26" fmla="*/ 33866 h 148408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117600 w 4702628"/>
                  <a:gd name="connsiteY8" fmla="*/ 745066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5536"/>
                  <a:gd name="connsiteX1" fmla="*/ 377371 w 4702628"/>
                  <a:gd name="connsiteY1" fmla="*/ 4838 h 1485536"/>
                  <a:gd name="connsiteX2" fmla="*/ 725714 w 4702628"/>
                  <a:gd name="connsiteY2" fmla="*/ 774095 h 1485536"/>
                  <a:gd name="connsiteX3" fmla="*/ 532227 w 4702628"/>
                  <a:gd name="connsiteY3" fmla="*/ 1474410 h 1485536"/>
                  <a:gd name="connsiteX4" fmla="*/ 316203 w 4702628"/>
                  <a:gd name="connsiteY4" fmla="*/ 754329 h 1485536"/>
                  <a:gd name="connsiteX5" fmla="*/ 964275 w 4702628"/>
                  <a:gd name="connsiteY5" fmla="*/ 34250 h 1485536"/>
                  <a:gd name="connsiteX6" fmla="*/ 1422400 w 4702628"/>
                  <a:gd name="connsiteY6" fmla="*/ 759580 h 1485536"/>
                  <a:gd name="connsiteX7" fmla="*/ 1252307 w 4702628"/>
                  <a:gd name="connsiteY7" fmla="*/ 1474410 h 1485536"/>
                  <a:gd name="connsiteX8" fmla="*/ 1036283 w 4702628"/>
                  <a:gd name="connsiteY8" fmla="*/ 826338 h 1485536"/>
                  <a:gd name="connsiteX9" fmla="*/ 1612347 w 4702628"/>
                  <a:gd name="connsiteY9" fmla="*/ 34249 h 1485536"/>
                  <a:gd name="connsiteX10" fmla="*/ 2148114 w 4702628"/>
                  <a:gd name="connsiteY10" fmla="*/ 759580 h 1485536"/>
                  <a:gd name="connsiteX11" fmla="*/ 1972387 w 4702628"/>
                  <a:gd name="connsiteY11" fmla="*/ 1474409 h 1485536"/>
                  <a:gd name="connsiteX12" fmla="*/ 1785257 w 4702628"/>
                  <a:gd name="connsiteY12" fmla="*/ 745066 h 1485536"/>
                  <a:gd name="connsiteX13" fmla="*/ 2404435 w 4702628"/>
                  <a:gd name="connsiteY13" fmla="*/ 34249 h 1485536"/>
                  <a:gd name="connsiteX14" fmla="*/ 2888342 w 4702628"/>
                  <a:gd name="connsiteY14" fmla="*/ 759580 h 1485536"/>
                  <a:gd name="connsiteX15" fmla="*/ 2620459 w 4702628"/>
                  <a:gd name="connsiteY15" fmla="*/ 1474410 h 1485536"/>
                  <a:gd name="connsiteX16" fmla="*/ 2423885 w 4702628"/>
                  <a:gd name="connsiteY16" fmla="*/ 745066 h 1485536"/>
                  <a:gd name="connsiteX17" fmla="*/ 3052507 w 4702628"/>
                  <a:gd name="connsiteY17" fmla="*/ 34249 h 1485536"/>
                  <a:gd name="connsiteX18" fmla="*/ 3585028 w 4702628"/>
                  <a:gd name="connsiteY18" fmla="*/ 759580 h 1485536"/>
                  <a:gd name="connsiteX19" fmla="*/ 3412547 w 4702628"/>
                  <a:gd name="connsiteY19" fmla="*/ 1474410 h 1485536"/>
                  <a:gd name="connsiteX20" fmla="*/ 3236685 w 4702628"/>
                  <a:gd name="connsiteY20" fmla="*/ 716038 h 1485536"/>
                  <a:gd name="connsiteX21" fmla="*/ 3772587 w 4702628"/>
                  <a:gd name="connsiteY21" fmla="*/ 34249 h 1485536"/>
                  <a:gd name="connsiteX22" fmla="*/ 4339771 w 4702628"/>
                  <a:gd name="connsiteY22" fmla="*/ 716038 h 1485536"/>
                  <a:gd name="connsiteX23" fmla="*/ 4132627 w 4702628"/>
                  <a:gd name="connsiteY23" fmla="*/ 1474409 h 1485536"/>
                  <a:gd name="connsiteX24" fmla="*/ 3889828 w 4702628"/>
                  <a:gd name="connsiteY24" fmla="*/ 745066 h 1485536"/>
                  <a:gd name="connsiteX25" fmla="*/ 4204635 w 4702628"/>
                  <a:gd name="connsiteY25" fmla="*/ 250273 h 1485536"/>
                  <a:gd name="connsiteX26" fmla="*/ 4702628 w 4702628"/>
                  <a:gd name="connsiteY26" fmla="*/ 33866 h 148553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76443 w 4702628"/>
                  <a:gd name="connsiteY16" fmla="*/ 754330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420659"/>
                  <a:gd name="connsiteY0" fmla="*/ 745066 h 1481667"/>
                  <a:gd name="connsiteX1" fmla="*/ 377371 w 4420659"/>
                  <a:gd name="connsiteY1" fmla="*/ 4838 h 1481667"/>
                  <a:gd name="connsiteX2" fmla="*/ 725714 w 4420659"/>
                  <a:gd name="connsiteY2" fmla="*/ 774095 h 1481667"/>
                  <a:gd name="connsiteX3" fmla="*/ 532227 w 4420659"/>
                  <a:gd name="connsiteY3" fmla="*/ 1474410 h 1481667"/>
                  <a:gd name="connsiteX4" fmla="*/ 316203 w 4420659"/>
                  <a:gd name="connsiteY4" fmla="*/ 754329 h 1481667"/>
                  <a:gd name="connsiteX5" fmla="*/ 964275 w 4420659"/>
                  <a:gd name="connsiteY5" fmla="*/ 34250 h 1481667"/>
                  <a:gd name="connsiteX6" fmla="*/ 1422400 w 4420659"/>
                  <a:gd name="connsiteY6" fmla="*/ 759580 h 1481667"/>
                  <a:gd name="connsiteX7" fmla="*/ 1252307 w 4420659"/>
                  <a:gd name="connsiteY7" fmla="*/ 1474410 h 1481667"/>
                  <a:gd name="connsiteX8" fmla="*/ 1036283 w 4420659"/>
                  <a:gd name="connsiteY8" fmla="*/ 754329 h 1481667"/>
                  <a:gd name="connsiteX9" fmla="*/ 1612347 w 4420659"/>
                  <a:gd name="connsiteY9" fmla="*/ 34249 h 1481667"/>
                  <a:gd name="connsiteX10" fmla="*/ 2148114 w 4420659"/>
                  <a:gd name="connsiteY10" fmla="*/ 759580 h 1481667"/>
                  <a:gd name="connsiteX11" fmla="*/ 1972387 w 4420659"/>
                  <a:gd name="connsiteY11" fmla="*/ 1474409 h 1481667"/>
                  <a:gd name="connsiteX12" fmla="*/ 1785257 w 4420659"/>
                  <a:gd name="connsiteY12" fmla="*/ 745066 h 1481667"/>
                  <a:gd name="connsiteX13" fmla="*/ 2404435 w 4420659"/>
                  <a:gd name="connsiteY13" fmla="*/ 34249 h 1481667"/>
                  <a:gd name="connsiteX14" fmla="*/ 2888342 w 4420659"/>
                  <a:gd name="connsiteY14" fmla="*/ 759580 h 1481667"/>
                  <a:gd name="connsiteX15" fmla="*/ 2620459 w 4420659"/>
                  <a:gd name="connsiteY15" fmla="*/ 1474410 h 1481667"/>
                  <a:gd name="connsiteX16" fmla="*/ 2476443 w 4420659"/>
                  <a:gd name="connsiteY16" fmla="*/ 754330 h 1481667"/>
                  <a:gd name="connsiteX17" fmla="*/ 3052507 w 4420659"/>
                  <a:gd name="connsiteY17" fmla="*/ 34249 h 1481667"/>
                  <a:gd name="connsiteX18" fmla="*/ 3585028 w 4420659"/>
                  <a:gd name="connsiteY18" fmla="*/ 759580 h 1481667"/>
                  <a:gd name="connsiteX19" fmla="*/ 3412547 w 4420659"/>
                  <a:gd name="connsiteY19" fmla="*/ 1474410 h 1481667"/>
                  <a:gd name="connsiteX20" fmla="*/ 3236685 w 4420659"/>
                  <a:gd name="connsiteY20" fmla="*/ 716038 h 1481667"/>
                  <a:gd name="connsiteX21" fmla="*/ 3772587 w 4420659"/>
                  <a:gd name="connsiteY21" fmla="*/ 34249 h 1481667"/>
                  <a:gd name="connsiteX22" fmla="*/ 4339771 w 4420659"/>
                  <a:gd name="connsiteY22" fmla="*/ 716038 h 1481667"/>
                  <a:gd name="connsiteX23" fmla="*/ 4132627 w 4420659"/>
                  <a:gd name="connsiteY23" fmla="*/ 1474409 h 1481667"/>
                  <a:gd name="connsiteX24" fmla="*/ 3889828 w 4420659"/>
                  <a:gd name="connsiteY24" fmla="*/ 745066 h 1481667"/>
                  <a:gd name="connsiteX25" fmla="*/ 4204635 w 4420659"/>
                  <a:gd name="connsiteY25" fmla="*/ 250273 h 1481667"/>
                  <a:gd name="connsiteX26" fmla="*/ 4420659 w 4420659"/>
                  <a:gd name="connsiteY26" fmla="*/ 34250 h 1481667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36685 w 4420659"/>
                  <a:gd name="connsiteY20" fmla="*/ 716038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108292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628572 w 4420659"/>
                  <a:gd name="connsiteY18" fmla="*/ 754329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480791"/>
                  <a:gd name="connsiteX1" fmla="*/ 377371 w 4420659"/>
                  <a:gd name="connsiteY1" fmla="*/ 4838 h 1480791"/>
                  <a:gd name="connsiteX2" fmla="*/ 725714 w 4420659"/>
                  <a:gd name="connsiteY2" fmla="*/ 774095 h 1480791"/>
                  <a:gd name="connsiteX3" fmla="*/ 532227 w 4420659"/>
                  <a:gd name="connsiteY3" fmla="*/ 1474410 h 1480791"/>
                  <a:gd name="connsiteX4" fmla="*/ 388212 w 4420659"/>
                  <a:gd name="connsiteY4" fmla="*/ 754329 h 1480791"/>
                  <a:gd name="connsiteX5" fmla="*/ 964275 w 4420659"/>
                  <a:gd name="connsiteY5" fmla="*/ 34250 h 1480791"/>
                  <a:gd name="connsiteX6" fmla="*/ 1422400 w 4420659"/>
                  <a:gd name="connsiteY6" fmla="*/ 759580 h 1480791"/>
                  <a:gd name="connsiteX7" fmla="*/ 1252307 w 4420659"/>
                  <a:gd name="connsiteY7" fmla="*/ 1474410 h 1480791"/>
                  <a:gd name="connsiteX8" fmla="*/ 1036284 w 4420659"/>
                  <a:gd name="connsiteY8" fmla="*/ 754329 h 1480791"/>
                  <a:gd name="connsiteX9" fmla="*/ 1612347 w 4420659"/>
                  <a:gd name="connsiteY9" fmla="*/ 34249 h 1480791"/>
                  <a:gd name="connsiteX10" fmla="*/ 2148114 w 4420659"/>
                  <a:gd name="connsiteY10" fmla="*/ 759580 h 1480791"/>
                  <a:gd name="connsiteX11" fmla="*/ 1972387 w 4420659"/>
                  <a:gd name="connsiteY11" fmla="*/ 1474409 h 1480791"/>
                  <a:gd name="connsiteX12" fmla="*/ 1785257 w 4420659"/>
                  <a:gd name="connsiteY12" fmla="*/ 745066 h 1480791"/>
                  <a:gd name="connsiteX13" fmla="*/ 2404435 w 4420659"/>
                  <a:gd name="connsiteY13" fmla="*/ 34249 h 1480791"/>
                  <a:gd name="connsiteX14" fmla="*/ 2888342 w 4420659"/>
                  <a:gd name="connsiteY14" fmla="*/ 759580 h 1480791"/>
                  <a:gd name="connsiteX15" fmla="*/ 2692468 w 4420659"/>
                  <a:gd name="connsiteY15" fmla="*/ 1474409 h 1480791"/>
                  <a:gd name="connsiteX16" fmla="*/ 2548452 w 4420659"/>
                  <a:gd name="connsiteY16" fmla="*/ 754329 h 1480791"/>
                  <a:gd name="connsiteX17" fmla="*/ 3052507 w 4420659"/>
                  <a:gd name="connsiteY17" fmla="*/ 34249 h 1480791"/>
                  <a:gd name="connsiteX18" fmla="*/ 3628572 w 4420659"/>
                  <a:gd name="connsiteY18" fmla="*/ 754329 h 1480791"/>
                  <a:gd name="connsiteX19" fmla="*/ 3412547 w 4420659"/>
                  <a:gd name="connsiteY19" fmla="*/ 1474410 h 1480791"/>
                  <a:gd name="connsiteX20" fmla="*/ 3268532 w 4420659"/>
                  <a:gd name="connsiteY20" fmla="*/ 754329 h 1480791"/>
                  <a:gd name="connsiteX21" fmla="*/ 3772587 w 4420659"/>
                  <a:gd name="connsiteY21" fmla="*/ 34249 h 1480791"/>
                  <a:gd name="connsiteX22" fmla="*/ 4339771 w 4420659"/>
                  <a:gd name="connsiteY22" fmla="*/ 716038 h 1480791"/>
                  <a:gd name="connsiteX23" fmla="*/ 4132627 w 4420659"/>
                  <a:gd name="connsiteY23" fmla="*/ 1474409 h 1480791"/>
                  <a:gd name="connsiteX24" fmla="*/ 3916604 w 4420659"/>
                  <a:gd name="connsiteY24" fmla="*/ 754329 h 1480791"/>
                  <a:gd name="connsiteX25" fmla="*/ 4204635 w 4420659"/>
                  <a:gd name="connsiteY25" fmla="*/ 250273 h 1480791"/>
                  <a:gd name="connsiteX26" fmla="*/ 4420659 w 4420659"/>
                  <a:gd name="connsiteY26" fmla="*/ 34250 h 148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20659" h="1480791">
                    <a:moveTo>
                      <a:pt x="0" y="745066"/>
                    </a:moveTo>
                    <a:cubicBezTo>
                      <a:pt x="128209" y="372533"/>
                      <a:pt x="256419" y="0"/>
                      <a:pt x="377371" y="4838"/>
                    </a:cubicBezTo>
                    <a:cubicBezTo>
                      <a:pt x="498323" y="9676"/>
                      <a:pt x="699905" y="529166"/>
                      <a:pt x="725714" y="774095"/>
                    </a:cubicBezTo>
                    <a:cubicBezTo>
                      <a:pt x="751523" y="1019024"/>
                      <a:pt x="588477" y="1477704"/>
                      <a:pt x="532227" y="1474410"/>
                    </a:cubicBezTo>
                    <a:cubicBezTo>
                      <a:pt x="475977" y="1471116"/>
                      <a:pt x="316204" y="994356"/>
                      <a:pt x="388212" y="754329"/>
                    </a:cubicBezTo>
                    <a:cubicBezTo>
                      <a:pt x="460220" y="514302"/>
                      <a:pt x="791910" y="33375"/>
                      <a:pt x="964275" y="34250"/>
                    </a:cubicBezTo>
                    <a:cubicBezTo>
                      <a:pt x="1136640" y="35125"/>
                      <a:pt x="1374395" y="519553"/>
                      <a:pt x="1422400" y="759580"/>
                    </a:cubicBezTo>
                    <a:cubicBezTo>
                      <a:pt x="1470405" y="999607"/>
                      <a:pt x="1316660" y="1475285"/>
                      <a:pt x="1252307" y="1474410"/>
                    </a:cubicBezTo>
                    <a:cubicBezTo>
                      <a:pt x="1187954" y="1473535"/>
                      <a:pt x="976277" y="994356"/>
                      <a:pt x="1036284" y="754329"/>
                    </a:cubicBezTo>
                    <a:cubicBezTo>
                      <a:pt x="1096291" y="514302"/>
                      <a:pt x="1427042" y="33374"/>
                      <a:pt x="1612347" y="34249"/>
                    </a:cubicBezTo>
                    <a:cubicBezTo>
                      <a:pt x="1797652" y="35124"/>
                      <a:pt x="2088107" y="519553"/>
                      <a:pt x="2148114" y="759580"/>
                    </a:cubicBezTo>
                    <a:cubicBezTo>
                      <a:pt x="2208121" y="999607"/>
                      <a:pt x="2032863" y="1476828"/>
                      <a:pt x="1972387" y="1474409"/>
                    </a:cubicBezTo>
                    <a:cubicBezTo>
                      <a:pt x="1911911" y="1471990"/>
                      <a:pt x="1713249" y="985093"/>
                      <a:pt x="1785257" y="745066"/>
                    </a:cubicBezTo>
                    <a:cubicBezTo>
                      <a:pt x="1857265" y="505039"/>
                      <a:pt x="2220588" y="31830"/>
                      <a:pt x="2404435" y="34249"/>
                    </a:cubicBezTo>
                    <a:cubicBezTo>
                      <a:pt x="2588282" y="36668"/>
                      <a:pt x="2840337" y="519553"/>
                      <a:pt x="2888342" y="759580"/>
                    </a:cubicBezTo>
                    <a:cubicBezTo>
                      <a:pt x="2936347" y="999607"/>
                      <a:pt x="2749116" y="1475284"/>
                      <a:pt x="2692468" y="1474409"/>
                    </a:cubicBezTo>
                    <a:cubicBezTo>
                      <a:pt x="2635820" y="1473534"/>
                      <a:pt x="2488446" y="994356"/>
                      <a:pt x="2548452" y="754329"/>
                    </a:cubicBezTo>
                    <a:cubicBezTo>
                      <a:pt x="2608458" y="514302"/>
                      <a:pt x="2872487" y="34249"/>
                      <a:pt x="3052507" y="34249"/>
                    </a:cubicBezTo>
                    <a:cubicBezTo>
                      <a:pt x="3232527" y="34249"/>
                      <a:pt x="3568565" y="514302"/>
                      <a:pt x="3628572" y="754329"/>
                    </a:cubicBezTo>
                    <a:cubicBezTo>
                      <a:pt x="3688579" y="994356"/>
                      <a:pt x="3472554" y="1474410"/>
                      <a:pt x="3412547" y="1474410"/>
                    </a:cubicBezTo>
                    <a:cubicBezTo>
                      <a:pt x="3352540" y="1474410"/>
                      <a:pt x="3208525" y="994356"/>
                      <a:pt x="3268532" y="754329"/>
                    </a:cubicBezTo>
                    <a:cubicBezTo>
                      <a:pt x="3328539" y="514302"/>
                      <a:pt x="3594047" y="40631"/>
                      <a:pt x="3772587" y="34249"/>
                    </a:cubicBezTo>
                    <a:cubicBezTo>
                      <a:pt x="3951127" y="27867"/>
                      <a:pt x="4279764" y="476011"/>
                      <a:pt x="4339771" y="716038"/>
                    </a:cubicBezTo>
                    <a:cubicBezTo>
                      <a:pt x="4399778" y="956065"/>
                      <a:pt x="4203155" y="1468027"/>
                      <a:pt x="4132627" y="1474409"/>
                    </a:cubicBezTo>
                    <a:cubicBezTo>
                      <a:pt x="4062099" y="1480791"/>
                      <a:pt x="3904603" y="958352"/>
                      <a:pt x="3916604" y="754329"/>
                    </a:cubicBezTo>
                    <a:cubicBezTo>
                      <a:pt x="3928605" y="550306"/>
                      <a:pt x="4120626" y="370286"/>
                      <a:pt x="4204635" y="250273"/>
                    </a:cubicBezTo>
                    <a:cubicBezTo>
                      <a:pt x="4288644" y="130260"/>
                      <a:pt x="4350507" y="85050"/>
                      <a:pt x="4420659" y="34250"/>
                    </a:cubicBezTo>
                  </a:path>
                </a:pathLst>
              </a:custGeom>
              <a:ln w="3492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 rot="3343207">
                <a:off x="6599977" y="5691389"/>
                <a:ext cx="884238" cy="215900"/>
              </a:xfrm>
              <a:custGeom>
                <a:avLst/>
                <a:gdLst>
                  <a:gd name="connsiteX0" fmla="*/ 0 w 4702628"/>
                  <a:gd name="connsiteY0" fmla="*/ 747485 h 1507066"/>
                  <a:gd name="connsiteX1" fmla="*/ 377371 w 4702628"/>
                  <a:gd name="connsiteY1" fmla="*/ 7257 h 1507066"/>
                  <a:gd name="connsiteX2" fmla="*/ 725714 w 4702628"/>
                  <a:gd name="connsiteY2" fmla="*/ 776514 h 1507066"/>
                  <a:gd name="connsiteX3" fmla="*/ 348342 w 4702628"/>
                  <a:gd name="connsiteY3" fmla="*/ 1473199 h 1507066"/>
                  <a:gd name="connsiteX4" fmla="*/ 377371 w 4702628"/>
                  <a:gd name="connsiteY4" fmla="*/ 718457 h 1507066"/>
                  <a:gd name="connsiteX5" fmla="*/ 1088571 w 4702628"/>
                  <a:gd name="connsiteY5" fmla="*/ 7257 h 1507066"/>
                  <a:gd name="connsiteX6" fmla="*/ 1422400 w 4702628"/>
                  <a:gd name="connsiteY6" fmla="*/ 761999 h 1507066"/>
                  <a:gd name="connsiteX7" fmla="*/ 1059542 w 4702628"/>
                  <a:gd name="connsiteY7" fmla="*/ 1473199 h 1507066"/>
                  <a:gd name="connsiteX8" fmla="*/ 1117600 w 4702628"/>
                  <a:gd name="connsiteY8" fmla="*/ 747485 h 1507066"/>
                  <a:gd name="connsiteX9" fmla="*/ 1843314 w 4702628"/>
                  <a:gd name="connsiteY9" fmla="*/ 7257 h 1507066"/>
                  <a:gd name="connsiteX10" fmla="*/ 2148114 w 4702628"/>
                  <a:gd name="connsiteY10" fmla="*/ 761999 h 1507066"/>
                  <a:gd name="connsiteX11" fmla="*/ 1843314 w 4702628"/>
                  <a:gd name="connsiteY11" fmla="*/ 1473199 h 1507066"/>
                  <a:gd name="connsiteX12" fmla="*/ 1785257 w 4702628"/>
                  <a:gd name="connsiteY12" fmla="*/ 747485 h 1507066"/>
                  <a:gd name="connsiteX13" fmla="*/ 2525485 w 4702628"/>
                  <a:gd name="connsiteY13" fmla="*/ 21771 h 1507066"/>
                  <a:gd name="connsiteX14" fmla="*/ 2888342 w 4702628"/>
                  <a:gd name="connsiteY14" fmla="*/ 761999 h 1507066"/>
                  <a:gd name="connsiteX15" fmla="*/ 2481942 w 4702628"/>
                  <a:gd name="connsiteY15" fmla="*/ 1487714 h 1507066"/>
                  <a:gd name="connsiteX16" fmla="*/ 2423885 w 4702628"/>
                  <a:gd name="connsiteY16" fmla="*/ 747485 h 1507066"/>
                  <a:gd name="connsiteX17" fmla="*/ 3265714 w 4702628"/>
                  <a:gd name="connsiteY17" fmla="*/ 21771 h 1507066"/>
                  <a:gd name="connsiteX18" fmla="*/ 3585028 w 4702628"/>
                  <a:gd name="connsiteY18" fmla="*/ 761999 h 1507066"/>
                  <a:gd name="connsiteX19" fmla="*/ 3251200 w 4702628"/>
                  <a:gd name="connsiteY19" fmla="*/ 1487714 h 1507066"/>
                  <a:gd name="connsiteX20" fmla="*/ 3236685 w 4702628"/>
                  <a:gd name="connsiteY20" fmla="*/ 718457 h 1507066"/>
                  <a:gd name="connsiteX21" fmla="*/ 3962400 w 4702628"/>
                  <a:gd name="connsiteY21" fmla="*/ 36285 h 1507066"/>
                  <a:gd name="connsiteX22" fmla="*/ 4339771 w 4702628"/>
                  <a:gd name="connsiteY22" fmla="*/ 718457 h 1507066"/>
                  <a:gd name="connsiteX23" fmla="*/ 3904342 w 4702628"/>
                  <a:gd name="connsiteY23" fmla="*/ 1502228 h 1507066"/>
                  <a:gd name="connsiteX24" fmla="*/ 3889828 w 4702628"/>
                  <a:gd name="connsiteY24" fmla="*/ 747485 h 1507066"/>
                  <a:gd name="connsiteX25" fmla="*/ 4702628 w 4702628"/>
                  <a:gd name="connsiteY25" fmla="*/ 36285 h 1507066"/>
                  <a:gd name="connsiteX0" fmla="*/ 0 w 4702628"/>
                  <a:gd name="connsiteY0" fmla="*/ 747485 h 1494971"/>
                  <a:gd name="connsiteX1" fmla="*/ 377371 w 4702628"/>
                  <a:gd name="connsiteY1" fmla="*/ 7257 h 1494971"/>
                  <a:gd name="connsiteX2" fmla="*/ 725714 w 4702628"/>
                  <a:gd name="connsiteY2" fmla="*/ 776514 h 1494971"/>
                  <a:gd name="connsiteX3" fmla="*/ 348342 w 4702628"/>
                  <a:gd name="connsiteY3" fmla="*/ 1473199 h 1494971"/>
                  <a:gd name="connsiteX4" fmla="*/ 377371 w 4702628"/>
                  <a:gd name="connsiteY4" fmla="*/ 718457 h 1494971"/>
                  <a:gd name="connsiteX5" fmla="*/ 1088571 w 4702628"/>
                  <a:gd name="connsiteY5" fmla="*/ 7257 h 1494971"/>
                  <a:gd name="connsiteX6" fmla="*/ 1422400 w 4702628"/>
                  <a:gd name="connsiteY6" fmla="*/ 761999 h 1494971"/>
                  <a:gd name="connsiteX7" fmla="*/ 1059542 w 4702628"/>
                  <a:gd name="connsiteY7" fmla="*/ 1473199 h 1494971"/>
                  <a:gd name="connsiteX8" fmla="*/ 1117600 w 4702628"/>
                  <a:gd name="connsiteY8" fmla="*/ 747485 h 1494971"/>
                  <a:gd name="connsiteX9" fmla="*/ 1843314 w 4702628"/>
                  <a:gd name="connsiteY9" fmla="*/ 7257 h 1494971"/>
                  <a:gd name="connsiteX10" fmla="*/ 2148114 w 4702628"/>
                  <a:gd name="connsiteY10" fmla="*/ 761999 h 1494971"/>
                  <a:gd name="connsiteX11" fmla="*/ 1843314 w 4702628"/>
                  <a:gd name="connsiteY11" fmla="*/ 1473199 h 1494971"/>
                  <a:gd name="connsiteX12" fmla="*/ 1785257 w 4702628"/>
                  <a:gd name="connsiteY12" fmla="*/ 747485 h 1494971"/>
                  <a:gd name="connsiteX13" fmla="*/ 2525485 w 4702628"/>
                  <a:gd name="connsiteY13" fmla="*/ 21771 h 1494971"/>
                  <a:gd name="connsiteX14" fmla="*/ 2888342 w 4702628"/>
                  <a:gd name="connsiteY14" fmla="*/ 761999 h 1494971"/>
                  <a:gd name="connsiteX15" fmla="*/ 2481942 w 4702628"/>
                  <a:gd name="connsiteY15" fmla="*/ 1487714 h 1494971"/>
                  <a:gd name="connsiteX16" fmla="*/ 2423885 w 4702628"/>
                  <a:gd name="connsiteY16" fmla="*/ 747485 h 1494971"/>
                  <a:gd name="connsiteX17" fmla="*/ 3265714 w 4702628"/>
                  <a:gd name="connsiteY17" fmla="*/ 21771 h 1494971"/>
                  <a:gd name="connsiteX18" fmla="*/ 3585028 w 4702628"/>
                  <a:gd name="connsiteY18" fmla="*/ 761999 h 1494971"/>
                  <a:gd name="connsiteX19" fmla="*/ 3251200 w 4702628"/>
                  <a:gd name="connsiteY19" fmla="*/ 1487714 h 1494971"/>
                  <a:gd name="connsiteX20" fmla="*/ 3236685 w 4702628"/>
                  <a:gd name="connsiteY20" fmla="*/ 718457 h 1494971"/>
                  <a:gd name="connsiteX21" fmla="*/ 3962400 w 4702628"/>
                  <a:gd name="connsiteY21" fmla="*/ 36285 h 1494971"/>
                  <a:gd name="connsiteX22" fmla="*/ 4339771 w 4702628"/>
                  <a:gd name="connsiteY22" fmla="*/ 718457 h 1494971"/>
                  <a:gd name="connsiteX23" fmla="*/ 4132627 w 4702628"/>
                  <a:gd name="connsiteY23" fmla="*/ 1476828 h 1494971"/>
                  <a:gd name="connsiteX24" fmla="*/ 3889828 w 4702628"/>
                  <a:gd name="connsiteY24" fmla="*/ 747485 h 1494971"/>
                  <a:gd name="connsiteX25" fmla="*/ 4702628 w 4702628"/>
                  <a:gd name="connsiteY25" fmla="*/ 36285 h 1494971"/>
                  <a:gd name="connsiteX0" fmla="*/ 0 w 4702628"/>
                  <a:gd name="connsiteY0" fmla="*/ 747485 h 1490133"/>
                  <a:gd name="connsiteX1" fmla="*/ 377371 w 4702628"/>
                  <a:gd name="connsiteY1" fmla="*/ 7257 h 1490133"/>
                  <a:gd name="connsiteX2" fmla="*/ 725714 w 4702628"/>
                  <a:gd name="connsiteY2" fmla="*/ 776514 h 1490133"/>
                  <a:gd name="connsiteX3" fmla="*/ 348342 w 4702628"/>
                  <a:gd name="connsiteY3" fmla="*/ 1473199 h 1490133"/>
                  <a:gd name="connsiteX4" fmla="*/ 377371 w 4702628"/>
                  <a:gd name="connsiteY4" fmla="*/ 718457 h 1490133"/>
                  <a:gd name="connsiteX5" fmla="*/ 1088571 w 4702628"/>
                  <a:gd name="connsiteY5" fmla="*/ 7257 h 1490133"/>
                  <a:gd name="connsiteX6" fmla="*/ 1422400 w 4702628"/>
                  <a:gd name="connsiteY6" fmla="*/ 761999 h 1490133"/>
                  <a:gd name="connsiteX7" fmla="*/ 1059542 w 4702628"/>
                  <a:gd name="connsiteY7" fmla="*/ 1473199 h 1490133"/>
                  <a:gd name="connsiteX8" fmla="*/ 1117600 w 4702628"/>
                  <a:gd name="connsiteY8" fmla="*/ 747485 h 1490133"/>
                  <a:gd name="connsiteX9" fmla="*/ 1843314 w 4702628"/>
                  <a:gd name="connsiteY9" fmla="*/ 7257 h 1490133"/>
                  <a:gd name="connsiteX10" fmla="*/ 2148114 w 4702628"/>
                  <a:gd name="connsiteY10" fmla="*/ 761999 h 1490133"/>
                  <a:gd name="connsiteX11" fmla="*/ 1843314 w 4702628"/>
                  <a:gd name="connsiteY11" fmla="*/ 1473199 h 1490133"/>
                  <a:gd name="connsiteX12" fmla="*/ 1785257 w 4702628"/>
                  <a:gd name="connsiteY12" fmla="*/ 747485 h 1490133"/>
                  <a:gd name="connsiteX13" fmla="*/ 2525485 w 4702628"/>
                  <a:gd name="connsiteY13" fmla="*/ 21771 h 1490133"/>
                  <a:gd name="connsiteX14" fmla="*/ 2888342 w 4702628"/>
                  <a:gd name="connsiteY14" fmla="*/ 761999 h 1490133"/>
                  <a:gd name="connsiteX15" fmla="*/ 2481942 w 4702628"/>
                  <a:gd name="connsiteY15" fmla="*/ 1487714 h 1490133"/>
                  <a:gd name="connsiteX16" fmla="*/ 2423885 w 4702628"/>
                  <a:gd name="connsiteY16" fmla="*/ 747485 h 1490133"/>
                  <a:gd name="connsiteX17" fmla="*/ 3265714 w 4702628"/>
                  <a:gd name="connsiteY17" fmla="*/ 21771 h 1490133"/>
                  <a:gd name="connsiteX18" fmla="*/ 3585028 w 4702628"/>
                  <a:gd name="connsiteY18" fmla="*/ 761999 h 1490133"/>
                  <a:gd name="connsiteX19" fmla="*/ 3412547 w 4702628"/>
                  <a:gd name="connsiteY19" fmla="*/ 1476829 h 1490133"/>
                  <a:gd name="connsiteX20" fmla="*/ 3236685 w 4702628"/>
                  <a:gd name="connsiteY20" fmla="*/ 718457 h 1490133"/>
                  <a:gd name="connsiteX21" fmla="*/ 3962400 w 4702628"/>
                  <a:gd name="connsiteY21" fmla="*/ 36285 h 1490133"/>
                  <a:gd name="connsiteX22" fmla="*/ 4339771 w 4702628"/>
                  <a:gd name="connsiteY22" fmla="*/ 718457 h 1490133"/>
                  <a:gd name="connsiteX23" fmla="*/ 4132627 w 4702628"/>
                  <a:gd name="connsiteY23" fmla="*/ 1476828 h 1490133"/>
                  <a:gd name="connsiteX24" fmla="*/ 3889828 w 4702628"/>
                  <a:gd name="connsiteY24" fmla="*/ 747485 h 1490133"/>
                  <a:gd name="connsiteX25" fmla="*/ 4702628 w 4702628"/>
                  <a:gd name="connsiteY25" fmla="*/ 36285 h 1490133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843314 w 4702628"/>
                  <a:gd name="connsiteY11" fmla="*/ 1473199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059542 w 4702628"/>
                  <a:gd name="connsiteY7" fmla="*/ 147319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4086"/>
                  <a:gd name="connsiteX1" fmla="*/ 377371 w 4702628"/>
                  <a:gd name="connsiteY1" fmla="*/ 7257 h 1484086"/>
                  <a:gd name="connsiteX2" fmla="*/ 725714 w 4702628"/>
                  <a:gd name="connsiteY2" fmla="*/ 776514 h 1484086"/>
                  <a:gd name="connsiteX3" fmla="*/ 348342 w 4702628"/>
                  <a:gd name="connsiteY3" fmla="*/ 1473199 h 1484086"/>
                  <a:gd name="connsiteX4" fmla="*/ 377371 w 4702628"/>
                  <a:gd name="connsiteY4" fmla="*/ 718457 h 1484086"/>
                  <a:gd name="connsiteX5" fmla="*/ 1088571 w 4702628"/>
                  <a:gd name="connsiteY5" fmla="*/ 7257 h 1484086"/>
                  <a:gd name="connsiteX6" fmla="*/ 1422400 w 4702628"/>
                  <a:gd name="connsiteY6" fmla="*/ 761999 h 1484086"/>
                  <a:gd name="connsiteX7" fmla="*/ 1252307 w 4702628"/>
                  <a:gd name="connsiteY7" fmla="*/ 1476829 h 1484086"/>
                  <a:gd name="connsiteX8" fmla="*/ 1117600 w 4702628"/>
                  <a:gd name="connsiteY8" fmla="*/ 747485 h 1484086"/>
                  <a:gd name="connsiteX9" fmla="*/ 1843314 w 4702628"/>
                  <a:gd name="connsiteY9" fmla="*/ 7257 h 1484086"/>
                  <a:gd name="connsiteX10" fmla="*/ 2148114 w 4702628"/>
                  <a:gd name="connsiteY10" fmla="*/ 761999 h 1484086"/>
                  <a:gd name="connsiteX11" fmla="*/ 1972387 w 4702628"/>
                  <a:gd name="connsiteY11" fmla="*/ 1404821 h 1484086"/>
                  <a:gd name="connsiteX12" fmla="*/ 1785257 w 4702628"/>
                  <a:gd name="connsiteY12" fmla="*/ 747485 h 1484086"/>
                  <a:gd name="connsiteX13" fmla="*/ 2525485 w 4702628"/>
                  <a:gd name="connsiteY13" fmla="*/ 21771 h 1484086"/>
                  <a:gd name="connsiteX14" fmla="*/ 2888342 w 4702628"/>
                  <a:gd name="connsiteY14" fmla="*/ 761999 h 1484086"/>
                  <a:gd name="connsiteX15" fmla="*/ 2620459 w 4702628"/>
                  <a:gd name="connsiteY15" fmla="*/ 1476829 h 1484086"/>
                  <a:gd name="connsiteX16" fmla="*/ 2423885 w 4702628"/>
                  <a:gd name="connsiteY16" fmla="*/ 747485 h 1484086"/>
                  <a:gd name="connsiteX17" fmla="*/ 3265714 w 4702628"/>
                  <a:gd name="connsiteY17" fmla="*/ 21771 h 1484086"/>
                  <a:gd name="connsiteX18" fmla="*/ 3585028 w 4702628"/>
                  <a:gd name="connsiteY18" fmla="*/ 761999 h 1484086"/>
                  <a:gd name="connsiteX19" fmla="*/ 3412547 w 4702628"/>
                  <a:gd name="connsiteY19" fmla="*/ 1476829 h 1484086"/>
                  <a:gd name="connsiteX20" fmla="*/ 3236685 w 4702628"/>
                  <a:gd name="connsiteY20" fmla="*/ 718457 h 1484086"/>
                  <a:gd name="connsiteX21" fmla="*/ 3962400 w 4702628"/>
                  <a:gd name="connsiteY21" fmla="*/ 36285 h 1484086"/>
                  <a:gd name="connsiteX22" fmla="*/ 4339771 w 4702628"/>
                  <a:gd name="connsiteY22" fmla="*/ 718457 h 1484086"/>
                  <a:gd name="connsiteX23" fmla="*/ 4132627 w 4702628"/>
                  <a:gd name="connsiteY23" fmla="*/ 1476828 h 1484086"/>
                  <a:gd name="connsiteX24" fmla="*/ 3889828 w 4702628"/>
                  <a:gd name="connsiteY24" fmla="*/ 747485 h 1484086"/>
                  <a:gd name="connsiteX25" fmla="*/ 4702628 w 4702628"/>
                  <a:gd name="connsiteY25" fmla="*/ 36285 h 1484086"/>
                  <a:gd name="connsiteX0" fmla="*/ 0 w 4702628"/>
                  <a:gd name="connsiteY0" fmla="*/ 747485 h 1486505"/>
                  <a:gd name="connsiteX1" fmla="*/ 377371 w 4702628"/>
                  <a:gd name="connsiteY1" fmla="*/ 7257 h 1486505"/>
                  <a:gd name="connsiteX2" fmla="*/ 725714 w 4702628"/>
                  <a:gd name="connsiteY2" fmla="*/ 776514 h 1486505"/>
                  <a:gd name="connsiteX3" fmla="*/ 532227 w 4702628"/>
                  <a:gd name="connsiteY3" fmla="*/ 1476829 h 1486505"/>
                  <a:gd name="connsiteX4" fmla="*/ 377371 w 4702628"/>
                  <a:gd name="connsiteY4" fmla="*/ 718457 h 1486505"/>
                  <a:gd name="connsiteX5" fmla="*/ 1088571 w 4702628"/>
                  <a:gd name="connsiteY5" fmla="*/ 7257 h 1486505"/>
                  <a:gd name="connsiteX6" fmla="*/ 1422400 w 4702628"/>
                  <a:gd name="connsiteY6" fmla="*/ 761999 h 1486505"/>
                  <a:gd name="connsiteX7" fmla="*/ 1252307 w 4702628"/>
                  <a:gd name="connsiteY7" fmla="*/ 1476829 h 1486505"/>
                  <a:gd name="connsiteX8" fmla="*/ 1117600 w 4702628"/>
                  <a:gd name="connsiteY8" fmla="*/ 747485 h 1486505"/>
                  <a:gd name="connsiteX9" fmla="*/ 1843314 w 4702628"/>
                  <a:gd name="connsiteY9" fmla="*/ 7257 h 1486505"/>
                  <a:gd name="connsiteX10" fmla="*/ 2148114 w 4702628"/>
                  <a:gd name="connsiteY10" fmla="*/ 761999 h 1486505"/>
                  <a:gd name="connsiteX11" fmla="*/ 1972387 w 4702628"/>
                  <a:gd name="connsiteY11" fmla="*/ 1404821 h 1486505"/>
                  <a:gd name="connsiteX12" fmla="*/ 1785257 w 4702628"/>
                  <a:gd name="connsiteY12" fmla="*/ 747485 h 1486505"/>
                  <a:gd name="connsiteX13" fmla="*/ 2525485 w 4702628"/>
                  <a:gd name="connsiteY13" fmla="*/ 21771 h 1486505"/>
                  <a:gd name="connsiteX14" fmla="*/ 2888342 w 4702628"/>
                  <a:gd name="connsiteY14" fmla="*/ 761999 h 1486505"/>
                  <a:gd name="connsiteX15" fmla="*/ 2620459 w 4702628"/>
                  <a:gd name="connsiteY15" fmla="*/ 1476829 h 1486505"/>
                  <a:gd name="connsiteX16" fmla="*/ 2423885 w 4702628"/>
                  <a:gd name="connsiteY16" fmla="*/ 747485 h 1486505"/>
                  <a:gd name="connsiteX17" fmla="*/ 3265714 w 4702628"/>
                  <a:gd name="connsiteY17" fmla="*/ 21771 h 1486505"/>
                  <a:gd name="connsiteX18" fmla="*/ 3585028 w 4702628"/>
                  <a:gd name="connsiteY18" fmla="*/ 761999 h 1486505"/>
                  <a:gd name="connsiteX19" fmla="*/ 3412547 w 4702628"/>
                  <a:gd name="connsiteY19" fmla="*/ 1476829 h 1486505"/>
                  <a:gd name="connsiteX20" fmla="*/ 3236685 w 4702628"/>
                  <a:gd name="connsiteY20" fmla="*/ 718457 h 1486505"/>
                  <a:gd name="connsiteX21" fmla="*/ 3962400 w 4702628"/>
                  <a:gd name="connsiteY21" fmla="*/ 36285 h 1486505"/>
                  <a:gd name="connsiteX22" fmla="*/ 4339771 w 4702628"/>
                  <a:gd name="connsiteY22" fmla="*/ 718457 h 1486505"/>
                  <a:gd name="connsiteX23" fmla="*/ 4132627 w 4702628"/>
                  <a:gd name="connsiteY23" fmla="*/ 1476828 h 1486505"/>
                  <a:gd name="connsiteX24" fmla="*/ 3889828 w 4702628"/>
                  <a:gd name="connsiteY24" fmla="*/ 747485 h 1486505"/>
                  <a:gd name="connsiteX25" fmla="*/ 4702628 w 4702628"/>
                  <a:gd name="connsiteY25" fmla="*/ 36285 h 1486505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843314 w 4702628"/>
                  <a:gd name="connsiteY9" fmla="*/ 4838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525485 w 4702628"/>
                  <a:gd name="connsiteY13" fmla="*/ 19352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265714 w 4702628"/>
                  <a:gd name="connsiteY17" fmla="*/ 19352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962400 w 4702628"/>
                  <a:gd name="connsiteY21" fmla="*/ 33866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02402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702628 w 4702628"/>
                  <a:gd name="connsiteY25" fmla="*/ 33866 h 1484086"/>
                  <a:gd name="connsiteX0" fmla="*/ 0 w 4702628"/>
                  <a:gd name="connsiteY0" fmla="*/ 745066 h 1484086"/>
                  <a:gd name="connsiteX1" fmla="*/ 377371 w 4702628"/>
                  <a:gd name="connsiteY1" fmla="*/ 4838 h 1484086"/>
                  <a:gd name="connsiteX2" fmla="*/ 725714 w 4702628"/>
                  <a:gd name="connsiteY2" fmla="*/ 774095 h 1484086"/>
                  <a:gd name="connsiteX3" fmla="*/ 532227 w 4702628"/>
                  <a:gd name="connsiteY3" fmla="*/ 1474410 h 1484086"/>
                  <a:gd name="connsiteX4" fmla="*/ 377371 w 4702628"/>
                  <a:gd name="connsiteY4" fmla="*/ 716038 h 1484086"/>
                  <a:gd name="connsiteX5" fmla="*/ 964275 w 4702628"/>
                  <a:gd name="connsiteY5" fmla="*/ 34250 h 1484086"/>
                  <a:gd name="connsiteX6" fmla="*/ 1422400 w 4702628"/>
                  <a:gd name="connsiteY6" fmla="*/ 759580 h 1484086"/>
                  <a:gd name="connsiteX7" fmla="*/ 1252307 w 4702628"/>
                  <a:gd name="connsiteY7" fmla="*/ 1474410 h 1484086"/>
                  <a:gd name="connsiteX8" fmla="*/ 1117600 w 4702628"/>
                  <a:gd name="connsiteY8" fmla="*/ 745066 h 1484086"/>
                  <a:gd name="connsiteX9" fmla="*/ 1612347 w 4702628"/>
                  <a:gd name="connsiteY9" fmla="*/ 34249 h 1484086"/>
                  <a:gd name="connsiteX10" fmla="*/ 2148114 w 4702628"/>
                  <a:gd name="connsiteY10" fmla="*/ 759580 h 1484086"/>
                  <a:gd name="connsiteX11" fmla="*/ 1972387 w 4702628"/>
                  <a:gd name="connsiteY11" fmla="*/ 1474409 h 1484086"/>
                  <a:gd name="connsiteX12" fmla="*/ 1785257 w 4702628"/>
                  <a:gd name="connsiteY12" fmla="*/ 745066 h 1484086"/>
                  <a:gd name="connsiteX13" fmla="*/ 2404435 w 4702628"/>
                  <a:gd name="connsiteY13" fmla="*/ 34249 h 1484086"/>
                  <a:gd name="connsiteX14" fmla="*/ 2888342 w 4702628"/>
                  <a:gd name="connsiteY14" fmla="*/ 759580 h 1484086"/>
                  <a:gd name="connsiteX15" fmla="*/ 2620459 w 4702628"/>
                  <a:gd name="connsiteY15" fmla="*/ 1474410 h 1484086"/>
                  <a:gd name="connsiteX16" fmla="*/ 2423885 w 4702628"/>
                  <a:gd name="connsiteY16" fmla="*/ 745066 h 1484086"/>
                  <a:gd name="connsiteX17" fmla="*/ 3052507 w 4702628"/>
                  <a:gd name="connsiteY17" fmla="*/ 34249 h 1484086"/>
                  <a:gd name="connsiteX18" fmla="*/ 3585028 w 4702628"/>
                  <a:gd name="connsiteY18" fmla="*/ 759580 h 1484086"/>
                  <a:gd name="connsiteX19" fmla="*/ 3412547 w 4702628"/>
                  <a:gd name="connsiteY19" fmla="*/ 1474410 h 1484086"/>
                  <a:gd name="connsiteX20" fmla="*/ 3236685 w 4702628"/>
                  <a:gd name="connsiteY20" fmla="*/ 716038 h 1484086"/>
                  <a:gd name="connsiteX21" fmla="*/ 3772587 w 4702628"/>
                  <a:gd name="connsiteY21" fmla="*/ 34249 h 1484086"/>
                  <a:gd name="connsiteX22" fmla="*/ 4339771 w 4702628"/>
                  <a:gd name="connsiteY22" fmla="*/ 716038 h 1484086"/>
                  <a:gd name="connsiteX23" fmla="*/ 4132627 w 4702628"/>
                  <a:gd name="connsiteY23" fmla="*/ 1474409 h 1484086"/>
                  <a:gd name="connsiteX24" fmla="*/ 3889828 w 4702628"/>
                  <a:gd name="connsiteY24" fmla="*/ 745066 h 1484086"/>
                  <a:gd name="connsiteX25" fmla="*/ 4204635 w 4702628"/>
                  <a:gd name="connsiteY25" fmla="*/ 250273 h 1484086"/>
                  <a:gd name="connsiteX26" fmla="*/ 4702628 w 4702628"/>
                  <a:gd name="connsiteY26" fmla="*/ 33866 h 148408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117600 w 4702628"/>
                  <a:gd name="connsiteY8" fmla="*/ 745066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5536"/>
                  <a:gd name="connsiteX1" fmla="*/ 377371 w 4702628"/>
                  <a:gd name="connsiteY1" fmla="*/ 4838 h 1485536"/>
                  <a:gd name="connsiteX2" fmla="*/ 725714 w 4702628"/>
                  <a:gd name="connsiteY2" fmla="*/ 774095 h 1485536"/>
                  <a:gd name="connsiteX3" fmla="*/ 532227 w 4702628"/>
                  <a:gd name="connsiteY3" fmla="*/ 1474410 h 1485536"/>
                  <a:gd name="connsiteX4" fmla="*/ 316203 w 4702628"/>
                  <a:gd name="connsiteY4" fmla="*/ 754329 h 1485536"/>
                  <a:gd name="connsiteX5" fmla="*/ 964275 w 4702628"/>
                  <a:gd name="connsiteY5" fmla="*/ 34250 h 1485536"/>
                  <a:gd name="connsiteX6" fmla="*/ 1422400 w 4702628"/>
                  <a:gd name="connsiteY6" fmla="*/ 759580 h 1485536"/>
                  <a:gd name="connsiteX7" fmla="*/ 1252307 w 4702628"/>
                  <a:gd name="connsiteY7" fmla="*/ 1474410 h 1485536"/>
                  <a:gd name="connsiteX8" fmla="*/ 1036283 w 4702628"/>
                  <a:gd name="connsiteY8" fmla="*/ 826338 h 1485536"/>
                  <a:gd name="connsiteX9" fmla="*/ 1612347 w 4702628"/>
                  <a:gd name="connsiteY9" fmla="*/ 34249 h 1485536"/>
                  <a:gd name="connsiteX10" fmla="*/ 2148114 w 4702628"/>
                  <a:gd name="connsiteY10" fmla="*/ 759580 h 1485536"/>
                  <a:gd name="connsiteX11" fmla="*/ 1972387 w 4702628"/>
                  <a:gd name="connsiteY11" fmla="*/ 1474409 h 1485536"/>
                  <a:gd name="connsiteX12" fmla="*/ 1785257 w 4702628"/>
                  <a:gd name="connsiteY12" fmla="*/ 745066 h 1485536"/>
                  <a:gd name="connsiteX13" fmla="*/ 2404435 w 4702628"/>
                  <a:gd name="connsiteY13" fmla="*/ 34249 h 1485536"/>
                  <a:gd name="connsiteX14" fmla="*/ 2888342 w 4702628"/>
                  <a:gd name="connsiteY14" fmla="*/ 759580 h 1485536"/>
                  <a:gd name="connsiteX15" fmla="*/ 2620459 w 4702628"/>
                  <a:gd name="connsiteY15" fmla="*/ 1474410 h 1485536"/>
                  <a:gd name="connsiteX16" fmla="*/ 2423885 w 4702628"/>
                  <a:gd name="connsiteY16" fmla="*/ 745066 h 1485536"/>
                  <a:gd name="connsiteX17" fmla="*/ 3052507 w 4702628"/>
                  <a:gd name="connsiteY17" fmla="*/ 34249 h 1485536"/>
                  <a:gd name="connsiteX18" fmla="*/ 3585028 w 4702628"/>
                  <a:gd name="connsiteY18" fmla="*/ 759580 h 1485536"/>
                  <a:gd name="connsiteX19" fmla="*/ 3412547 w 4702628"/>
                  <a:gd name="connsiteY19" fmla="*/ 1474410 h 1485536"/>
                  <a:gd name="connsiteX20" fmla="*/ 3236685 w 4702628"/>
                  <a:gd name="connsiteY20" fmla="*/ 716038 h 1485536"/>
                  <a:gd name="connsiteX21" fmla="*/ 3772587 w 4702628"/>
                  <a:gd name="connsiteY21" fmla="*/ 34249 h 1485536"/>
                  <a:gd name="connsiteX22" fmla="*/ 4339771 w 4702628"/>
                  <a:gd name="connsiteY22" fmla="*/ 716038 h 1485536"/>
                  <a:gd name="connsiteX23" fmla="*/ 4132627 w 4702628"/>
                  <a:gd name="connsiteY23" fmla="*/ 1474409 h 1485536"/>
                  <a:gd name="connsiteX24" fmla="*/ 3889828 w 4702628"/>
                  <a:gd name="connsiteY24" fmla="*/ 745066 h 1485536"/>
                  <a:gd name="connsiteX25" fmla="*/ 4204635 w 4702628"/>
                  <a:gd name="connsiteY25" fmla="*/ 250273 h 1485536"/>
                  <a:gd name="connsiteX26" fmla="*/ 4702628 w 4702628"/>
                  <a:gd name="connsiteY26" fmla="*/ 33866 h 1485536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23885 w 4702628"/>
                  <a:gd name="connsiteY16" fmla="*/ 745066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702628"/>
                  <a:gd name="connsiteY0" fmla="*/ 745066 h 1481667"/>
                  <a:gd name="connsiteX1" fmla="*/ 377371 w 4702628"/>
                  <a:gd name="connsiteY1" fmla="*/ 4838 h 1481667"/>
                  <a:gd name="connsiteX2" fmla="*/ 725714 w 4702628"/>
                  <a:gd name="connsiteY2" fmla="*/ 774095 h 1481667"/>
                  <a:gd name="connsiteX3" fmla="*/ 532227 w 4702628"/>
                  <a:gd name="connsiteY3" fmla="*/ 1474410 h 1481667"/>
                  <a:gd name="connsiteX4" fmla="*/ 316203 w 4702628"/>
                  <a:gd name="connsiteY4" fmla="*/ 754329 h 1481667"/>
                  <a:gd name="connsiteX5" fmla="*/ 964275 w 4702628"/>
                  <a:gd name="connsiteY5" fmla="*/ 34250 h 1481667"/>
                  <a:gd name="connsiteX6" fmla="*/ 1422400 w 4702628"/>
                  <a:gd name="connsiteY6" fmla="*/ 759580 h 1481667"/>
                  <a:gd name="connsiteX7" fmla="*/ 1252307 w 4702628"/>
                  <a:gd name="connsiteY7" fmla="*/ 1474410 h 1481667"/>
                  <a:gd name="connsiteX8" fmla="*/ 1036283 w 4702628"/>
                  <a:gd name="connsiteY8" fmla="*/ 754329 h 1481667"/>
                  <a:gd name="connsiteX9" fmla="*/ 1612347 w 4702628"/>
                  <a:gd name="connsiteY9" fmla="*/ 34249 h 1481667"/>
                  <a:gd name="connsiteX10" fmla="*/ 2148114 w 4702628"/>
                  <a:gd name="connsiteY10" fmla="*/ 759580 h 1481667"/>
                  <a:gd name="connsiteX11" fmla="*/ 1972387 w 4702628"/>
                  <a:gd name="connsiteY11" fmla="*/ 1474409 h 1481667"/>
                  <a:gd name="connsiteX12" fmla="*/ 1785257 w 4702628"/>
                  <a:gd name="connsiteY12" fmla="*/ 745066 h 1481667"/>
                  <a:gd name="connsiteX13" fmla="*/ 2404435 w 4702628"/>
                  <a:gd name="connsiteY13" fmla="*/ 34249 h 1481667"/>
                  <a:gd name="connsiteX14" fmla="*/ 2888342 w 4702628"/>
                  <a:gd name="connsiteY14" fmla="*/ 759580 h 1481667"/>
                  <a:gd name="connsiteX15" fmla="*/ 2620459 w 4702628"/>
                  <a:gd name="connsiteY15" fmla="*/ 1474410 h 1481667"/>
                  <a:gd name="connsiteX16" fmla="*/ 2476443 w 4702628"/>
                  <a:gd name="connsiteY16" fmla="*/ 754330 h 1481667"/>
                  <a:gd name="connsiteX17" fmla="*/ 3052507 w 4702628"/>
                  <a:gd name="connsiteY17" fmla="*/ 34249 h 1481667"/>
                  <a:gd name="connsiteX18" fmla="*/ 3585028 w 4702628"/>
                  <a:gd name="connsiteY18" fmla="*/ 759580 h 1481667"/>
                  <a:gd name="connsiteX19" fmla="*/ 3412547 w 4702628"/>
                  <a:gd name="connsiteY19" fmla="*/ 1474410 h 1481667"/>
                  <a:gd name="connsiteX20" fmla="*/ 3236685 w 4702628"/>
                  <a:gd name="connsiteY20" fmla="*/ 716038 h 1481667"/>
                  <a:gd name="connsiteX21" fmla="*/ 3772587 w 4702628"/>
                  <a:gd name="connsiteY21" fmla="*/ 34249 h 1481667"/>
                  <a:gd name="connsiteX22" fmla="*/ 4339771 w 4702628"/>
                  <a:gd name="connsiteY22" fmla="*/ 716038 h 1481667"/>
                  <a:gd name="connsiteX23" fmla="*/ 4132627 w 4702628"/>
                  <a:gd name="connsiteY23" fmla="*/ 1474409 h 1481667"/>
                  <a:gd name="connsiteX24" fmla="*/ 3889828 w 4702628"/>
                  <a:gd name="connsiteY24" fmla="*/ 745066 h 1481667"/>
                  <a:gd name="connsiteX25" fmla="*/ 4204635 w 4702628"/>
                  <a:gd name="connsiteY25" fmla="*/ 250273 h 1481667"/>
                  <a:gd name="connsiteX26" fmla="*/ 4702628 w 4702628"/>
                  <a:gd name="connsiteY26" fmla="*/ 33866 h 1481667"/>
                  <a:gd name="connsiteX0" fmla="*/ 0 w 4420659"/>
                  <a:gd name="connsiteY0" fmla="*/ 745066 h 1481667"/>
                  <a:gd name="connsiteX1" fmla="*/ 377371 w 4420659"/>
                  <a:gd name="connsiteY1" fmla="*/ 4838 h 1481667"/>
                  <a:gd name="connsiteX2" fmla="*/ 725714 w 4420659"/>
                  <a:gd name="connsiteY2" fmla="*/ 774095 h 1481667"/>
                  <a:gd name="connsiteX3" fmla="*/ 532227 w 4420659"/>
                  <a:gd name="connsiteY3" fmla="*/ 1474410 h 1481667"/>
                  <a:gd name="connsiteX4" fmla="*/ 316203 w 4420659"/>
                  <a:gd name="connsiteY4" fmla="*/ 754329 h 1481667"/>
                  <a:gd name="connsiteX5" fmla="*/ 964275 w 4420659"/>
                  <a:gd name="connsiteY5" fmla="*/ 34250 h 1481667"/>
                  <a:gd name="connsiteX6" fmla="*/ 1422400 w 4420659"/>
                  <a:gd name="connsiteY6" fmla="*/ 759580 h 1481667"/>
                  <a:gd name="connsiteX7" fmla="*/ 1252307 w 4420659"/>
                  <a:gd name="connsiteY7" fmla="*/ 1474410 h 1481667"/>
                  <a:gd name="connsiteX8" fmla="*/ 1036283 w 4420659"/>
                  <a:gd name="connsiteY8" fmla="*/ 754329 h 1481667"/>
                  <a:gd name="connsiteX9" fmla="*/ 1612347 w 4420659"/>
                  <a:gd name="connsiteY9" fmla="*/ 34249 h 1481667"/>
                  <a:gd name="connsiteX10" fmla="*/ 2148114 w 4420659"/>
                  <a:gd name="connsiteY10" fmla="*/ 759580 h 1481667"/>
                  <a:gd name="connsiteX11" fmla="*/ 1972387 w 4420659"/>
                  <a:gd name="connsiteY11" fmla="*/ 1474409 h 1481667"/>
                  <a:gd name="connsiteX12" fmla="*/ 1785257 w 4420659"/>
                  <a:gd name="connsiteY12" fmla="*/ 745066 h 1481667"/>
                  <a:gd name="connsiteX13" fmla="*/ 2404435 w 4420659"/>
                  <a:gd name="connsiteY13" fmla="*/ 34249 h 1481667"/>
                  <a:gd name="connsiteX14" fmla="*/ 2888342 w 4420659"/>
                  <a:gd name="connsiteY14" fmla="*/ 759580 h 1481667"/>
                  <a:gd name="connsiteX15" fmla="*/ 2620459 w 4420659"/>
                  <a:gd name="connsiteY15" fmla="*/ 1474410 h 1481667"/>
                  <a:gd name="connsiteX16" fmla="*/ 2476443 w 4420659"/>
                  <a:gd name="connsiteY16" fmla="*/ 754330 h 1481667"/>
                  <a:gd name="connsiteX17" fmla="*/ 3052507 w 4420659"/>
                  <a:gd name="connsiteY17" fmla="*/ 34249 h 1481667"/>
                  <a:gd name="connsiteX18" fmla="*/ 3585028 w 4420659"/>
                  <a:gd name="connsiteY18" fmla="*/ 759580 h 1481667"/>
                  <a:gd name="connsiteX19" fmla="*/ 3412547 w 4420659"/>
                  <a:gd name="connsiteY19" fmla="*/ 1474410 h 1481667"/>
                  <a:gd name="connsiteX20" fmla="*/ 3236685 w 4420659"/>
                  <a:gd name="connsiteY20" fmla="*/ 716038 h 1481667"/>
                  <a:gd name="connsiteX21" fmla="*/ 3772587 w 4420659"/>
                  <a:gd name="connsiteY21" fmla="*/ 34249 h 1481667"/>
                  <a:gd name="connsiteX22" fmla="*/ 4339771 w 4420659"/>
                  <a:gd name="connsiteY22" fmla="*/ 716038 h 1481667"/>
                  <a:gd name="connsiteX23" fmla="*/ 4132627 w 4420659"/>
                  <a:gd name="connsiteY23" fmla="*/ 1474409 h 1481667"/>
                  <a:gd name="connsiteX24" fmla="*/ 3889828 w 4420659"/>
                  <a:gd name="connsiteY24" fmla="*/ 745066 h 1481667"/>
                  <a:gd name="connsiteX25" fmla="*/ 4204635 w 4420659"/>
                  <a:gd name="connsiteY25" fmla="*/ 250273 h 1481667"/>
                  <a:gd name="connsiteX26" fmla="*/ 4420659 w 4420659"/>
                  <a:gd name="connsiteY26" fmla="*/ 34250 h 1481667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36685 w 4420659"/>
                  <a:gd name="connsiteY20" fmla="*/ 716038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20459 w 4420659"/>
                  <a:gd name="connsiteY15" fmla="*/ 1474410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898345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3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108292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16203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476443 w 4420659"/>
                  <a:gd name="connsiteY16" fmla="*/ 754330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585028 w 4420659"/>
                  <a:gd name="connsiteY18" fmla="*/ 759580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504794"/>
                  <a:gd name="connsiteX1" fmla="*/ 377371 w 4420659"/>
                  <a:gd name="connsiteY1" fmla="*/ 4838 h 1504794"/>
                  <a:gd name="connsiteX2" fmla="*/ 725714 w 4420659"/>
                  <a:gd name="connsiteY2" fmla="*/ 774095 h 1504794"/>
                  <a:gd name="connsiteX3" fmla="*/ 532227 w 4420659"/>
                  <a:gd name="connsiteY3" fmla="*/ 1474410 h 1504794"/>
                  <a:gd name="connsiteX4" fmla="*/ 388212 w 4420659"/>
                  <a:gd name="connsiteY4" fmla="*/ 754329 h 1504794"/>
                  <a:gd name="connsiteX5" fmla="*/ 964275 w 4420659"/>
                  <a:gd name="connsiteY5" fmla="*/ 34250 h 1504794"/>
                  <a:gd name="connsiteX6" fmla="*/ 1422400 w 4420659"/>
                  <a:gd name="connsiteY6" fmla="*/ 759580 h 1504794"/>
                  <a:gd name="connsiteX7" fmla="*/ 1252307 w 4420659"/>
                  <a:gd name="connsiteY7" fmla="*/ 1474410 h 1504794"/>
                  <a:gd name="connsiteX8" fmla="*/ 1036284 w 4420659"/>
                  <a:gd name="connsiteY8" fmla="*/ 754329 h 1504794"/>
                  <a:gd name="connsiteX9" fmla="*/ 1612347 w 4420659"/>
                  <a:gd name="connsiteY9" fmla="*/ 34249 h 1504794"/>
                  <a:gd name="connsiteX10" fmla="*/ 2148114 w 4420659"/>
                  <a:gd name="connsiteY10" fmla="*/ 759580 h 1504794"/>
                  <a:gd name="connsiteX11" fmla="*/ 1972387 w 4420659"/>
                  <a:gd name="connsiteY11" fmla="*/ 1474409 h 1504794"/>
                  <a:gd name="connsiteX12" fmla="*/ 1785257 w 4420659"/>
                  <a:gd name="connsiteY12" fmla="*/ 745066 h 1504794"/>
                  <a:gd name="connsiteX13" fmla="*/ 2404435 w 4420659"/>
                  <a:gd name="connsiteY13" fmla="*/ 34249 h 1504794"/>
                  <a:gd name="connsiteX14" fmla="*/ 2888342 w 4420659"/>
                  <a:gd name="connsiteY14" fmla="*/ 759580 h 1504794"/>
                  <a:gd name="connsiteX15" fmla="*/ 2692468 w 4420659"/>
                  <a:gd name="connsiteY15" fmla="*/ 1474409 h 1504794"/>
                  <a:gd name="connsiteX16" fmla="*/ 2548452 w 4420659"/>
                  <a:gd name="connsiteY16" fmla="*/ 754329 h 1504794"/>
                  <a:gd name="connsiteX17" fmla="*/ 3052507 w 4420659"/>
                  <a:gd name="connsiteY17" fmla="*/ 34249 h 1504794"/>
                  <a:gd name="connsiteX18" fmla="*/ 3628572 w 4420659"/>
                  <a:gd name="connsiteY18" fmla="*/ 754329 h 1504794"/>
                  <a:gd name="connsiteX19" fmla="*/ 3412547 w 4420659"/>
                  <a:gd name="connsiteY19" fmla="*/ 1474410 h 1504794"/>
                  <a:gd name="connsiteX20" fmla="*/ 3268532 w 4420659"/>
                  <a:gd name="connsiteY20" fmla="*/ 754329 h 1504794"/>
                  <a:gd name="connsiteX21" fmla="*/ 3772587 w 4420659"/>
                  <a:gd name="connsiteY21" fmla="*/ 34249 h 1504794"/>
                  <a:gd name="connsiteX22" fmla="*/ 4339771 w 4420659"/>
                  <a:gd name="connsiteY22" fmla="*/ 716038 h 1504794"/>
                  <a:gd name="connsiteX23" fmla="*/ 4132627 w 4420659"/>
                  <a:gd name="connsiteY23" fmla="*/ 1474409 h 1504794"/>
                  <a:gd name="connsiteX24" fmla="*/ 3916604 w 4420659"/>
                  <a:gd name="connsiteY24" fmla="*/ 898346 h 1504794"/>
                  <a:gd name="connsiteX25" fmla="*/ 4204635 w 4420659"/>
                  <a:gd name="connsiteY25" fmla="*/ 250273 h 1504794"/>
                  <a:gd name="connsiteX26" fmla="*/ 4420659 w 4420659"/>
                  <a:gd name="connsiteY26" fmla="*/ 34250 h 1504794"/>
                  <a:gd name="connsiteX0" fmla="*/ 0 w 4420659"/>
                  <a:gd name="connsiteY0" fmla="*/ 745066 h 1480791"/>
                  <a:gd name="connsiteX1" fmla="*/ 377371 w 4420659"/>
                  <a:gd name="connsiteY1" fmla="*/ 4838 h 1480791"/>
                  <a:gd name="connsiteX2" fmla="*/ 725714 w 4420659"/>
                  <a:gd name="connsiteY2" fmla="*/ 774095 h 1480791"/>
                  <a:gd name="connsiteX3" fmla="*/ 532227 w 4420659"/>
                  <a:gd name="connsiteY3" fmla="*/ 1474410 h 1480791"/>
                  <a:gd name="connsiteX4" fmla="*/ 388212 w 4420659"/>
                  <a:gd name="connsiteY4" fmla="*/ 754329 h 1480791"/>
                  <a:gd name="connsiteX5" fmla="*/ 964275 w 4420659"/>
                  <a:gd name="connsiteY5" fmla="*/ 34250 h 1480791"/>
                  <a:gd name="connsiteX6" fmla="*/ 1422400 w 4420659"/>
                  <a:gd name="connsiteY6" fmla="*/ 759580 h 1480791"/>
                  <a:gd name="connsiteX7" fmla="*/ 1252307 w 4420659"/>
                  <a:gd name="connsiteY7" fmla="*/ 1474410 h 1480791"/>
                  <a:gd name="connsiteX8" fmla="*/ 1036284 w 4420659"/>
                  <a:gd name="connsiteY8" fmla="*/ 754329 h 1480791"/>
                  <a:gd name="connsiteX9" fmla="*/ 1612347 w 4420659"/>
                  <a:gd name="connsiteY9" fmla="*/ 34249 h 1480791"/>
                  <a:gd name="connsiteX10" fmla="*/ 2148114 w 4420659"/>
                  <a:gd name="connsiteY10" fmla="*/ 759580 h 1480791"/>
                  <a:gd name="connsiteX11" fmla="*/ 1972387 w 4420659"/>
                  <a:gd name="connsiteY11" fmla="*/ 1474409 h 1480791"/>
                  <a:gd name="connsiteX12" fmla="*/ 1785257 w 4420659"/>
                  <a:gd name="connsiteY12" fmla="*/ 745066 h 1480791"/>
                  <a:gd name="connsiteX13" fmla="*/ 2404435 w 4420659"/>
                  <a:gd name="connsiteY13" fmla="*/ 34249 h 1480791"/>
                  <a:gd name="connsiteX14" fmla="*/ 2888342 w 4420659"/>
                  <a:gd name="connsiteY14" fmla="*/ 759580 h 1480791"/>
                  <a:gd name="connsiteX15" fmla="*/ 2692468 w 4420659"/>
                  <a:gd name="connsiteY15" fmla="*/ 1474409 h 1480791"/>
                  <a:gd name="connsiteX16" fmla="*/ 2548452 w 4420659"/>
                  <a:gd name="connsiteY16" fmla="*/ 754329 h 1480791"/>
                  <a:gd name="connsiteX17" fmla="*/ 3052507 w 4420659"/>
                  <a:gd name="connsiteY17" fmla="*/ 34249 h 1480791"/>
                  <a:gd name="connsiteX18" fmla="*/ 3628572 w 4420659"/>
                  <a:gd name="connsiteY18" fmla="*/ 754329 h 1480791"/>
                  <a:gd name="connsiteX19" fmla="*/ 3412547 w 4420659"/>
                  <a:gd name="connsiteY19" fmla="*/ 1474410 h 1480791"/>
                  <a:gd name="connsiteX20" fmla="*/ 3268532 w 4420659"/>
                  <a:gd name="connsiteY20" fmla="*/ 754329 h 1480791"/>
                  <a:gd name="connsiteX21" fmla="*/ 3772587 w 4420659"/>
                  <a:gd name="connsiteY21" fmla="*/ 34249 h 1480791"/>
                  <a:gd name="connsiteX22" fmla="*/ 4339771 w 4420659"/>
                  <a:gd name="connsiteY22" fmla="*/ 716038 h 1480791"/>
                  <a:gd name="connsiteX23" fmla="*/ 4132627 w 4420659"/>
                  <a:gd name="connsiteY23" fmla="*/ 1474409 h 1480791"/>
                  <a:gd name="connsiteX24" fmla="*/ 3916604 w 4420659"/>
                  <a:gd name="connsiteY24" fmla="*/ 754329 h 1480791"/>
                  <a:gd name="connsiteX25" fmla="*/ 4204635 w 4420659"/>
                  <a:gd name="connsiteY25" fmla="*/ 250273 h 1480791"/>
                  <a:gd name="connsiteX26" fmla="*/ 4420659 w 4420659"/>
                  <a:gd name="connsiteY26" fmla="*/ 34250 h 148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20659" h="1480791">
                    <a:moveTo>
                      <a:pt x="0" y="745066"/>
                    </a:moveTo>
                    <a:cubicBezTo>
                      <a:pt x="128209" y="372533"/>
                      <a:pt x="256419" y="0"/>
                      <a:pt x="377371" y="4838"/>
                    </a:cubicBezTo>
                    <a:cubicBezTo>
                      <a:pt x="498323" y="9676"/>
                      <a:pt x="699905" y="529166"/>
                      <a:pt x="725714" y="774095"/>
                    </a:cubicBezTo>
                    <a:cubicBezTo>
                      <a:pt x="751523" y="1019024"/>
                      <a:pt x="588477" y="1477704"/>
                      <a:pt x="532227" y="1474410"/>
                    </a:cubicBezTo>
                    <a:cubicBezTo>
                      <a:pt x="475977" y="1471116"/>
                      <a:pt x="316204" y="994356"/>
                      <a:pt x="388212" y="754329"/>
                    </a:cubicBezTo>
                    <a:cubicBezTo>
                      <a:pt x="460220" y="514302"/>
                      <a:pt x="791910" y="33375"/>
                      <a:pt x="964275" y="34250"/>
                    </a:cubicBezTo>
                    <a:cubicBezTo>
                      <a:pt x="1136640" y="35125"/>
                      <a:pt x="1374395" y="519553"/>
                      <a:pt x="1422400" y="759580"/>
                    </a:cubicBezTo>
                    <a:cubicBezTo>
                      <a:pt x="1470405" y="999607"/>
                      <a:pt x="1316660" y="1475285"/>
                      <a:pt x="1252307" y="1474410"/>
                    </a:cubicBezTo>
                    <a:cubicBezTo>
                      <a:pt x="1187954" y="1473535"/>
                      <a:pt x="976277" y="994356"/>
                      <a:pt x="1036284" y="754329"/>
                    </a:cubicBezTo>
                    <a:cubicBezTo>
                      <a:pt x="1096291" y="514302"/>
                      <a:pt x="1427042" y="33374"/>
                      <a:pt x="1612347" y="34249"/>
                    </a:cubicBezTo>
                    <a:cubicBezTo>
                      <a:pt x="1797652" y="35124"/>
                      <a:pt x="2088107" y="519553"/>
                      <a:pt x="2148114" y="759580"/>
                    </a:cubicBezTo>
                    <a:cubicBezTo>
                      <a:pt x="2208121" y="999607"/>
                      <a:pt x="2032863" y="1476828"/>
                      <a:pt x="1972387" y="1474409"/>
                    </a:cubicBezTo>
                    <a:cubicBezTo>
                      <a:pt x="1911911" y="1471990"/>
                      <a:pt x="1713249" y="985093"/>
                      <a:pt x="1785257" y="745066"/>
                    </a:cubicBezTo>
                    <a:cubicBezTo>
                      <a:pt x="1857265" y="505039"/>
                      <a:pt x="2220588" y="31830"/>
                      <a:pt x="2404435" y="34249"/>
                    </a:cubicBezTo>
                    <a:cubicBezTo>
                      <a:pt x="2588282" y="36668"/>
                      <a:pt x="2840337" y="519553"/>
                      <a:pt x="2888342" y="759580"/>
                    </a:cubicBezTo>
                    <a:cubicBezTo>
                      <a:pt x="2936347" y="999607"/>
                      <a:pt x="2749116" y="1475284"/>
                      <a:pt x="2692468" y="1474409"/>
                    </a:cubicBezTo>
                    <a:cubicBezTo>
                      <a:pt x="2635820" y="1473534"/>
                      <a:pt x="2488446" y="994356"/>
                      <a:pt x="2548452" y="754329"/>
                    </a:cubicBezTo>
                    <a:cubicBezTo>
                      <a:pt x="2608458" y="514302"/>
                      <a:pt x="2872487" y="34249"/>
                      <a:pt x="3052507" y="34249"/>
                    </a:cubicBezTo>
                    <a:cubicBezTo>
                      <a:pt x="3232527" y="34249"/>
                      <a:pt x="3568565" y="514302"/>
                      <a:pt x="3628572" y="754329"/>
                    </a:cubicBezTo>
                    <a:cubicBezTo>
                      <a:pt x="3688579" y="994356"/>
                      <a:pt x="3472554" y="1474410"/>
                      <a:pt x="3412547" y="1474410"/>
                    </a:cubicBezTo>
                    <a:cubicBezTo>
                      <a:pt x="3352540" y="1474410"/>
                      <a:pt x="3208525" y="994356"/>
                      <a:pt x="3268532" y="754329"/>
                    </a:cubicBezTo>
                    <a:cubicBezTo>
                      <a:pt x="3328539" y="514302"/>
                      <a:pt x="3594047" y="40631"/>
                      <a:pt x="3772587" y="34249"/>
                    </a:cubicBezTo>
                    <a:cubicBezTo>
                      <a:pt x="3951127" y="27867"/>
                      <a:pt x="4279764" y="476011"/>
                      <a:pt x="4339771" y="716038"/>
                    </a:cubicBezTo>
                    <a:cubicBezTo>
                      <a:pt x="4399778" y="956065"/>
                      <a:pt x="4203155" y="1468027"/>
                      <a:pt x="4132627" y="1474409"/>
                    </a:cubicBezTo>
                    <a:cubicBezTo>
                      <a:pt x="4062099" y="1480791"/>
                      <a:pt x="3904603" y="958352"/>
                      <a:pt x="3916604" y="754329"/>
                    </a:cubicBezTo>
                    <a:cubicBezTo>
                      <a:pt x="3928605" y="550306"/>
                      <a:pt x="4120626" y="370286"/>
                      <a:pt x="4204635" y="250273"/>
                    </a:cubicBezTo>
                    <a:cubicBezTo>
                      <a:pt x="4288644" y="130260"/>
                      <a:pt x="4350507" y="85050"/>
                      <a:pt x="4420659" y="34250"/>
                    </a:cubicBezTo>
                  </a:path>
                </a:pathLst>
              </a:custGeom>
              <a:ln w="3492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579549" y="495460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quark</a:t>
                </a:r>
                <a:endParaRPr kumimoji="1" lang="ja-JP" altLang="en-US" b="1" dirty="0"/>
              </a:p>
            </p:txBody>
          </p:sp>
          <p:sp>
            <p:nvSpPr>
              <p:cNvPr id="15" name="上カーブ矢印 14"/>
              <p:cNvSpPr/>
              <p:nvPr/>
            </p:nvSpPr>
            <p:spPr>
              <a:xfrm>
                <a:off x="6732240" y="5301208"/>
                <a:ext cx="1656184" cy="36004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7567080" y="5737402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gluons</a:t>
              </a:r>
              <a:endParaRPr lang="ja-JP" altLang="en-US" b="1" dirty="0"/>
            </a:p>
          </p:txBody>
        </p:sp>
      </p:grpSp>
      <p:sp>
        <p:nvSpPr>
          <p:cNvPr id="22" name="円/楕円 21"/>
          <p:cNvSpPr/>
          <p:nvPr/>
        </p:nvSpPr>
        <p:spPr>
          <a:xfrm>
            <a:off x="5802716" y="3895136"/>
            <a:ext cx="1947950" cy="2414184"/>
          </a:xfrm>
          <a:prstGeom prst="ellipse">
            <a:avLst/>
          </a:prstGeom>
          <a:gradFill>
            <a:gsLst>
              <a:gs pos="0">
                <a:srgbClr val="FFFF99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6262960" y="5400428"/>
            <a:ext cx="1980220" cy="467552"/>
            <a:chOff x="395536" y="4484899"/>
            <a:chExt cx="3477306" cy="879452"/>
          </a:xfrm>
        </p:grpSpPr>
        <p:sp>
          <p:nvSpPr>
            <p:cNvPr id="28" name="フリーフォーム 27"/>
            <p:cNvSpPr/>
            <p:nvPr/>
          </p:nvSpPr>
          <p:spPr>
            <a:xfrm flipH="1">
              <a:off x="395536" y="4797152"/>
              <a:ext cx="1728193" cy="360040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 rot="598303">
              <a:off x="2590371" y="5122386"/>
              <a:ext cx="1282471" cy="241965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 rot="20522574">
              <a:off x="2561840" y="4484899"/>
              <a:ext cx="1282471" cy="241965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123728" y="4653136"/>
              <a:ext cx="504056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370972" y="3825920"/>
            <a:ext cx="1926398" cy="1115248"/>
            <a:chOff x="6002726" y="2420888"/>
            <a:chExt cx="3173633" cy="1573445"/>
          </a:xfrm>
        </p:grpSpPr>
        <p:sp>
          <p:nvSpPr>
            <p:cNvPr id="33" name="フリーフォーム 32"/>
            <p:cNvSpPr/>
            <p:nvPr/>
          </p:nvSpPr>
          <p:spPr>
            <a:xfrm rot="20869877" flipH="1">
              <a:off x="6002726" y="3284984"/>
              <a:ext cx="1728192" cy="320457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stCxn id="33" idx="0"/>
            </p:cNvCxnSpPr>
            <p:nvPr/>
          </p:nvCxnSpPr>
          <p:spPr>
            <a:xfrm rot="10800000" flipH="1">
              <a:off x="7713100" y="2420888"/>
              <a:ext cx="737897" cy="849592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730918" y="3068960"/>
              <a:ext cx="1089554" cy="209904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542023" y="3473262"/>
              <a:ext cx="2634336" cy="52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Real photon </a:t>
              </a:r>
              <a:endParaRPr kumimoji="1" lang="ja-JP" altLang="en-US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571562" y="2457339"/>
              <a:ext cx="2130281" cy="52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err="1" smtClean="0"/>
                <a:t>dilepton</a:t>
              </a:r>
              <a:endParaRPr kumimoji="1" lang="ja-JP" altLang="en-US" b="1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5802716" y="4922584"/>
            <a:ext cx="6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QGP</a:t>
            </a:r>
            <a:endParaRPr kumimoji="1" lang="ja-JP" altLang="en-US" b="1" dirty="0"/>
          </a:p>
        </p:txBody>
      </p:sp>
      <p:sp>
        <p:nvSpPr>
          <p:cNvPr id="39" name="フリーフォーム 38"/>
          <p:cNvSpPr/>
          <p:nvPr/>
        </p:nvSpPr>
        <p:spPr>
          <a:xfrm rot="19845043" flipH="1">
            <a:off x="2146044" y="5158791"/>
            <a:ext cx="852804" cy="177405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18795825" flipH="1">
            <a:off x="2723799" y="5113541"/>
            <a:ext cx="755215" cy="194478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915816" y="4581128"/>
            <a:ext cx="97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photons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32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Contents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n-US" altLang="ja-JP" b="1" dirty="0"/>
              <a:t>S</a:t>
            </a:r>
            <a:r>
              <a:rPr kumimoji="1" lang="en-US" altLang="ja-JP" b="1" dirty="0" smtClean="0"/>
              <a:t>trong field physics: </a:t>
            </a:r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    </a:t>
            </a:r>
            <a:r>
              <a:rPr kumimoji="1" lang="en-US" altLang="ja-JP" b="1" dirty="0" smtClean="0"/>
              <a:t>what, why, how strong, and how created?</a:t>
            </a:r>
          </a:p>
          <a:p>
            <a:r>
              <a:rPr lang="en-US" altLang="ja-JP" b="1" dirty="0" smtClean="0"/>
              <a:t>Vacuum birefringence of a photon</a:t>
            </a:r>
          </a:p>
          <a:p>
            <a:r>
              <a:rPr lang="en-US" altLang="ja-JP" b="1" dirty="0" smtClean="0"/>
              <a:t>Its effects on heavy-ion collisions</a:t>
            </a:r>
          </a:p>
          <a:p>
            <a:r>
              <a:rPr kumimoji="1" lang="en-US" altLang="ja-JP" b="1" dirty="0" smtClean="0"/>
              <a:t>Other possible phenomena </a:t>
            </a:r>
          </a:p>
          <a:p>
            <a:r>
              <a:rPr lang="en-US" altLang="ja-JP" b="1" dirty="0" smtClean="0"/>
              <a:t>Summary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509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ummary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4680520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Strong-field physics of EM and YM fields </a:t>
            </a:r>
            <a:r>
              <a:rPr kumimoji="1" lang="en-US" altLang="ja-JP" sz="2400" b="1" dirty="0" smtClean="0"/>
              <a:t>is an indispensable aspect in understanding the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early-time dynamics </a:t>
            </a:r>
            <a:r>
              <a:rPr kumimoji="1" lang="en-US" altLang="ja-JP" sz="2400" b="1" dirty="0" smtClean="0"/>
              <a:t>of HIC events. A </a:t>
            </a:r>
            <a:r>
              <a:rPr lang="en-US" altLang="ja-JP" sz="2400" b="1" dirty="0"/>
              <a:t>systematic analysis </a:t>
            </a:r>
            <a:r>
              <a:rPr lang="en-US" altLang="ja-JP" sz="2400" b="1" dirty="0" smtClean="0"/>
              <a:t>will </a:t>
            </a:r>
            <a:r>
              <a:rPr lang="en-US" altLang="ja-JP" sz="2400" b="1" dirty="0"/>
              <a:t>be </a:t>
            </a:r>
            <a:r>
              <a:rPr lang="en-US" altLang="ja-JP" sz="2400" b="1" dirty="0" smtClean="0"/>
              <a:t>necessary. </a:t>
            </a:r>
            <a:endParaRPr kumimoji="1" lang="en-US" altLang="ja-JP" sz="2400" b="1" dirty="0" smtClean="0"/>
          </a:p>
          <a:p>
            <a:endParaRPr kumimoji="1" lang="en-US" altLang="ja-JP" sz="1000" b="1" dirty="0" smtClean="0"/>
          </a:p>
          <a:p>
            <a:endParaRPr kumimoji="1" lang="en-US" altLang="ja-JP" sz="1000" b="1" dirty="0" smtClean="0"/>
          </a:p>
          <a:p>
            <a:r>
              <a:rPr kumimoji="1" lang="en-US" altLang="ja-JP" sz="2400" b="1" dirty="0" smtClean="0"/>
              <a:t>One can, in principle, extract the information of early-time dynamics by using the strong-field physics as a probe.</a:t>
            </a:r>
          </a:p>
          <a:p>
            <a:endParaRPr lang="en-US" altLang="ja-JP" sz="1000" b="1" dirty="0" smtClean="0"/>
          </a:p>
          <a:p>
            <a:endParaRPr lang="en-US" altLang="ja-JP" sz="1000" b="1" dirty="0"/>
          </a:p>
          <a:p>
            <a:r>
              <a:rPr lang="en-US" altLang="ja-JP" sz="2400" b="1" dirty="0" smtClean="0"/>
              <a:t>An example is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“vacuum birefringence and decay” of a photon </a:t>
            </a:r>
            <a:r>
              <a:rPr lang="en-US" altLang="ja-JP" sz="2400" b="1" dirty="0" smtClean="0"/>
              <a:t>which occurs in the presence of strong magnetic fields.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Photon self-energy is strongly modified.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Its </a:t>
            </a:r>
            <a:r>
              <a:rPr lang="en-US" altLang="ja-JP" sz="2400" b="1" dirty="0" smtClean="0"/>
              <a:t>analytic representation </a:t>
            </a:r>
            <a:r>
              <a:rPr lang="en-US" altLang="ja-JP" sz="2400" b="1" dirty="0"/>
              <a:t>is available now. It </a:t>
            </a:r>
            <a:r>
              <a:rPr lang="en-US" altLang="ja-JP" sz="2400" b="1" dirty="0" smtClean="0"/>
              <a:t>will yield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nontrivial v2 and higher harmonics, and distorted HBT images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(and additional </a:t>
            </a:r>
            <a:r>
              <a:rPr lang="en-US" altLang="ja-JP" sz="2000" b="1" dirty="0" err="1" smtClean="0">
                <a:solidFill>
                  <a:srgbClr val="0070C0"/>
                </a:solidFill>
              </a:rPr>
              <a:t>dilepton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production)</a:t>
            </a:r>
            <a:r>
              <a:rPr lang="en-US" altLang="ja-JP" sz="20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90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1187624" y="3106688"/>
            <a:ext cx="5413308" cy="2410544"/>
            <a:chOff x="827584" y="1907833"/>
            <a:chExt cx="5337064" cy="2033897"/>
          </a:xfrm>
        </p:grpSpPr>
        <p:sp>
          <p:nvSpPr>
            <p:cNvPr id="5" name="Rectangle 5"/>
            <p:cNvSpPr/>
            <p:nvPr/>
          </p:nvSpPr>
          <p:spPr>
            <a:xfrm>
              <a:off x="827584" y="2636912"/>
              <a:ext cx="5040560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907833"/>
              <a:ext cx="5337064" cy="129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8897726"/>
                </p:ext>
              </p:extLst>
            </p:nvPr>
          </p:nvGraphicFramePr>
          <p:xfrm>
            <a:off x="2054386" y="3143218"/>
            <a:ext cx="289083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4" imgW="1892160" imgH="558720" progId="Equation.3">
                    <p:embed/>
                  </p:oleObj>
                </mc:Choice>
                <mc:Fallback>
                  <p:oleObj name="Equation" r:id="rId4" imgW="18921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386" y="3143218"/>
                          <a:ext cx="2890838" cy="7985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98984"/>
          </a:xfrm>
        </p:spPr>
        <p:txBody>
          <a:bodyPr/>
          <a:lstStyle/>
          <a:p>
            <a:r>
              <a:rPr kumimoji="1" lang="en-US" altLang="ja-JP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kumimoji="1" lang="en-US" altLang="ja-JP" b="1" dirty="0" smtClean="0"/>
              <a:t>  is “strong field physics”?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ja-JP" sz="2800" b="1" dirty="0"/>
              <a:t>C</a:t>
            </a:r>
            <a:r>
              <a:rPr kumimoji="1" lang="en-US" altLang="ja-JP" sz="2800" b="1" dirty="0" smtClean="0"/>
              <a:t>haracteristic phenomena that occur </a:t>
            </a:r>
            <a:r>
              <a:rPr lang="en-US" altLang="ja-JP" sz="2800" b="1" dirty="0" smtClean="0"/>
              <a:t>under 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fields</a:t>
            </a:r>
            <a:r>
              <a:rPr lang="en-US" altLang="ja-JP" sz="2800" b="1" i="1" dirty="0" smtClean="0"/>
              <a:t> </a:t>
            </a:r>
            <a:r>
              <a:rPr lang="en-US" altLang="ja-JP" sz="2400" dirty="0" smtClean="0"/>
              <a:t>(EM fields and Yang-Mills fields)</a:t>
            </a:r>
          </a:p>
          <a:p>
            <a:pPr marL="0" indent="0">
              <a:buNone/>
            </a:pPr>
            <a:endParaRPr kumimoji="1" lang="en-US" altLang="ja-JP" sz="1200" dirty="0" smtClean="0"/>
          </a:p>
          <a:p>
            <a:r>
              <a:rPr lang="en-US" altLang="ja-JP" sz="2800" b="1" dirty="0" smtClean="0"/>
              <a:t>Typically,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weak-coupling</a:t>
            </a:r>
            <a:r>
              <a:rPr lang="en-US" altLang="ja-JP" sz="2800" b="1" dirty="0" smtClean="0"/>
              <a:t> but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ex) electron propagator in a strong magnetic field</a:t>
            </a:r>
            <a:endParaRPr kumimoji="1" lang="ja-JP" altLang="en-US" sz="24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39230"/>
              </p:ext>
            </p:extLst>
          </p:nvPr>
        </p:nvGraphicFramePr>
        <p:xfrm>
          <a:off x="6882954" y="3429000"/>
          <a:ext cx="1433462" cy="111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数式" r:id="rId6" imgW="583920" imgH="482400" progId="Equation.3">
                  <p:embed/>
                </p:oleObj>
              </mc:Choice>
              <mc:Fallback>
                <p:oleObj name="数式" r:id="rId6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954" y="3429000"/>
                        <a:ext cx="1433462" cy="11132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/>
          <p:cNvCxnSpPr/>
          <p:nvPr/>
        </p:nvCxnSpPr>
        <p:spPr>
          <a:xfrm flipV="1">
            <a:off x="6804248" y="4530308"/>
            <a:ext cx="15841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7740352" y="4530308"/>
            <a:ext cx="64807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084168" y="5004747"/>
            <a:ext cx="268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Schwinger’s critical field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64980" y="5805264"/>
            <a:ext cx="689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ust be </a:t>
            </a:r>
            <a:r>
              <a:rPr kumimoji="1" lang="en-US" altLang="ja-JP" sz="2400" dirty="0" err="1" smtClean="0"/>
              <a:t>resummed</a:t>
            </a:r>
            <a:r>
              <a:rPr kumimoji="1" lang="en-US" altLang="ja-JP" sz="2400" dirty="0" smtClean="0"/>
              <a:t> to infinite order when </a:t>
            </a:r>
            <a:r>
              <a:rPr kumimoji="1" lang="en-US" altLang="ja-JP" sz="2400" i="1" dirty="0" smtClean="0"/>
              <a:t>B</a:t>
            </a:r>
            <a:r>
              <a:rPr kumimoji="1" lang="en-US" altLang="ja-JP" sz="2400" dirty="0" smtClean="0"/>
              <a:t> &gt;&gt; </a:t>
            </a:r>
            <a:r>
              <a:rPr kumimoji="1" lang="en-US" altLang="ja-JP" sz="2400" i="1" dirty="0" smtClean="0"/>
              <a:t>B</a:t>
            </a:r>
            <a:r>
              <a:rPr kumimoji="1" lang="en-US" altLang="ja-JP" sz="2400" i="1" baseline="-25000" dirty="0" smtClean="0"/>
              <a:t>c</a:t>
            </a:r>
            <a:endParaRPr kumimoji="1" lang="ja-JP" altLang="en-US" sz="2400" i="1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99792" y="6239053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“Nonlinear QED”</a:t>
            </a:r>
            <a:endParaRPr kumimoji="1" lang="ja-JP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0924" y="5445224"/>
            <a:ext cx="450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/>
              <a:t>eB</a:t>
            </a:r>
            <a:r>
              <a:rPr kumimoji="1" lang="en-US" altLang="ja-JP" sz="2400" dirty="0" smtClean="0"/>
              <a:t>/</a:t>
            </a:r>
            <a:r>
              <a:rPr kumimoji="1" lang="en-US" altLang="ja-JP" sz="2400" i="1" dirty="0" smtClean="0"/>
              <a:t>m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</a:t>
            </a:r>
            <a:r>
              <a:rPr kumimoji="1" lang="en-US" altLang="ja-JP" sz="2400" i="1" dirty="0" smtClean="0"/>
              <a:t>B/Bc</a:t>
            </a:r>
            <a:r>
              <a:rPr kumimoji="1" lang="en-US" altLang="ja-JP" sz="2400" dirty="0" smtClean="0">
                <a:latin typeface="Symbol" pitchFamily="18" charset="2"/>
              </a:rPr>
              <a:t>~</a:t>
            </a:r>
            <a:r>
              <a:rPr kumimoji="1" lang="en-US" altLang="ja-JP" sz="2400" dirty="0" smtClean="0"/>
              <a:t>10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-10</a:t>
            </a:r>
            <a:r>
              <a:rPr kumimoji="1" lang="en-US" altLang="ja-JP" sz="2400" baseline="30000" dirty="0" smtClean="0"/>
              <a:t>5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@ RHIC, LHC </a:t>
            </a:r>
            <a:endParaRPr kumimoji="1"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9688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kumimoji="1" lang="en-US" altLang="ja-JP" b="1" dirty="0" smtClean="0"/>
              <a:t>  is it important?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536504"/>
          </a:xfrm>
        </p:spPr>
        <p:txBody>
          <a:bodyPr>
            <a:normAutofit/>
          </a:bodyPr>
          <a:lstStyle/>
          <a:p>
            <a:r>
              <a:rPr lang="en-US" altLang="ja-JP" sz="2800" b="1" dirty="0" smtClean="0"/>
              <a:t>Strong EM/YM fields </a:t>
            </a:r>
            <a:r>
              <a:rPr lang="en-US" altLang="ja-JP" sz="2800" b="1" dirty="0"/>
              <a:t>appear in the very </a:t>
            </a:r>
            <a:r>
              <a:rPr lang="en-US" altLang="ja-JP" sz="2800" b="1" dirty="0" smtClean="0"/>
              <a:t>early time </a:t>
            </a:r>
            <a:r>
              <a:rPr lang="en-US" altLang="ja-JP" sz="2800" b="1" dirty="0"/>
              <a:t>of heavy-ion collisions. </a:t>
            </a:r>
            <a:r>
              <a:rPr lang="en-US" altLang="ja-JP" sz="2800" b="1" dirty="0" smtClean="0"/>
              <a:t>In other words, the fields are strongest in the early time stages.</a:t>
            </a:r>
            <a:endParaRPr lang="en-US" altLang="ja-JP" sz="2800" b="1" dirty="0"/>
          </a:p>
          <a:p>
            <a:pPr marL="0" indent="0">
              <a:buNone/>
            </a:pPr>
            <a:endParaRPr lang="en-US" altLang="ja-JP" sz="1200" b="1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US" altLang="ja-JP" sz="1200" b="1" dirty="0" smtClean="0">
              <a:solidFill>
                <a:srgbClr val="CC0000"/>
              </a:solidFill>
            </a:endParaRPr>
          </a:p>
          <a:p>
            <a:r>
              <a:rPr lang="en-US" altLang="ja-JP" sz="2800" b="1" dirty="0" smtClean="0">
                <a:solidFill>
                  <a:srgbClr val="CC0000"/>
                </a:solidFill>
              </a:rPr>
              <a:t>Indispensable for understanding the early-time dynamics in heavy-ion collisions</a:t>
            </a:r>
            <a:r>
              <a:rPr lang="en-US" altLang="ja-JP" sz="2800" b="1" dirty="0" smtClean="0"/>
              <a:t> </a:t>
            </a:r>
          </a:p>
          <a:p>
            <a:pPr marL="0" indent="0">
              <a:buNone/>
            </a:pPr>
            <a:r>
              <a:rPr lang="en-US" altLang="ja-JP" sz="2400" dirty="0" smtClean="0"/>
              <a:t>               </a:t>
            </a:r>
            <a:r>
              <a:rPr lang="en-US" altLang="ja-JP" sz="2400" dirty="0">
                <a:sym typeface="Wingdings" pitchFamily="2" charset="2"/>
              </a:rPr>
              <a:t> </a:t>
            </a:r>
            <a:r>
              <a:rPr lang="en-US" altLang="ja-JP" sz="2400" dirty="0"/>
              <a:t>strong YM fields (</a:t>
            </a:r>
            <a:r>
              <a:rPr lang="en-US" altLang="ja-JP" sz="2400" dirty="0" err="1"/>
              <a:t>glasma</a:t>
            </a:r>
            <a:r>
              <a:rPr lang="en-US" altLang="ja-JP" sz="2400" dirty="0"/>
              <a:t>) </a:t>
            </a:r>
            <a:r>
              <a:rPr lang="en-US" altLang="ja-JP" sz="2400" dirty="0">
                <a:sym typeface="Wingdings" pitchFamily="2" charset="2"/>
              </a:rPr>
              <a:t> </a:t>
            </a:r>
            <a:r>
              <a:rPr lang="en-US" altLang="ja-JP" sz="2400" dirty="0" err="1">
                <a:sym typeface="Wingdings" pitchFamily="2" charset="2"/>
              </a:rPr>
              <a:t>thermalization</a:t>
            </a:r>
            <a:r>
              <a:rPr lang="en-US" altLang="ja-JP" sz="2400" dirty="0" smtClean="0"/>
              <a:t> 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 strong EM fields </a:t>
            </a:r>
            <a:r>
              <a:rPr kumimoji="1" lang="en-US" altLang="ja-JP" sz="2400" dirty="0" smtClean="0">
                <a:sym typeface="Wingdings" pitchFamily="2" charset="2"/>
              </a:rPr>
              <a:t> probe of early-time dynamics  </a:t>
            </a:r>
          </a:p>
          <a:p>
            <a:pPr marL="0" indent="0">
              <a:buNone/>
            </a:pPr>
            <a:r>
              <a:rPr lang="en-US" altLang="ja-JP" sz="2400" dirty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                                                  - carry the info without strong int.</a:t>
            </a:r>
          </a:p>
          <a:p>
            <a:pPr marL="0" indent="0">
              <a:buNone/>
            </a:pPr>
            <a:r>
              <a:rPr kumimoji="1" lang="en-US" altLang="ja-JP" sz="2400" dirty="0">
                <a:sym typeface="Wingdings" pitchFamily="2" charset="2"/>
              </a:rPr>
              <a:t> </a:t>
            </a:r>
            <a:r>
              <a:rPr kumimoji="1" lang="en-US" altLang="ja-JP" sz="2400" dirty="0" smtClean="0">
                <a:sym typeface="Wingdings" pitchFamily="2" charset="2"/>
              </a:rPr>
              <a:t>                                                  - special to the early-time stages  </a:t>
            </a:r>
          </a:p>
          <a:p>
            <a:pPr marL="0" indent="0">
              <a:buNone/>
            </a:pP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6933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" y="116632"/>
            <a:ext cx="4338736" cy="864096"/>
          </a:xfrm>
        </p:spPr>
        <p:txBody>
          <a:bodyPr>
            <a:noAutofit/>
          </a:bodyPr>
          <a:lstStyle/>
          <a:p>
            <a:r>
              <a:rPr kumimoji="1" lang="en-US" altLang="ja-JP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strong?</a:t>
            </a:r>
            <a:endParaRPr kumimoji="1" lang="ja-JP" alt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 rot="14421102">
            <a:off x="3369044" y="-254928"/>
            <a:ext cx="999069" cy="8318754"/>
          </a:xfrm>
          <a:prstGeom prst="triangl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Isosceles Triangle 3"/>
          <p:cNvSpPr/>
          <p:nvPr/>
        </p:nvSpPr>
        <p:spPr>
          <a:xfrm rot="3667442">
            <a:off x="7267067" y="705652"/>
            <a:ext cx="1728192" cy="1584176"/>
          </a:xfrm>
          <a:prstGeom prst="triangle">
            <a:avLst/>
          </a:prstGeom>
          <a:solidFill>
            <a:srgbClr val="64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496" y="561304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Tesla </a:t>
            </a:r>
            <a:r>
              <a:rPr kumimoji="1"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Superconducting magnets  in LHC</a:t>
            </a:r>
            <a:endParaRPr kumimoji="1" lang="ja-JP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7"/>
          <p:cNvSpPr txBox="1"/>
          <p:nvPr/>
        </p:nvSpPr>
        <p:spPr>
          <a:xfrm>
            <a:off x="7236296" y="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 Tesla = 10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 Gauss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496" y="2545527"/>
            <a:ext cx="2952328" cy="3043713"/>
            <a:chOff x="35496" y="3333163"/>
            <a:chExt cx="2952328" cy="3043713"/>
          </a:xfrm>
        </p:grpSpPr>
        <p:sp>
          <p:nvSpPr>
            <p:cNvPr id="7" name="TextBox 6"/>
            <p:cNvSpPr txBox="1"/>
            <p:nvPr/>
          </p:nvSpPr>
          <p:spPr>
            <a:xfrm>
              <a:off x="35496" y="5330436"/>
              <a:ext cx="295232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 Tesla </a:t>
              </a:r>
              <a:r>
                <a:rPr kumimoji="1" lang="en-US" altLang="ja-JP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strongest steady magnetic field </a:t>
              </a:r>
              <a:r>
                <a:rPr lang="en-US" altLang="ja-JP" sz="1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(High Mag. Field. Lab. In Florida)</a:t>
              </a:r>
              <a:endParaRPr kumimoji="1" lang="ja-JP" alt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4" name="Picture 2" descr="Hybrid Mag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333163"/>
              <a:ext cx="1872208" cy="2035601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771800" y="467694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en-US" altLang="ja-JP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</a:t>
            </a:r>
            <a:r>
              <a:rPr kumimoji="1"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</a:t>
            </a:r>
            <a:r>
              <a:rPr kumimoji="1" lang="en-US" altLang="ja-JP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kumimoji="1"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Gauss: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Typical neutron star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surface</a:t>
            </a:r>
            <a:endParaRPr kumimoji="1" lang="ja-JP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3380799"/>
            <a:ext cx="3600400" cy="1200329"/>
          </a:xfrm>
          <a:prstGeom prst="rect">
            <a:avLst/>
          </a:prstGeom>
          <a:solidFill>
            <a:srgbClr val="FFFF00">
              <a:alpha val="8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4x10</a:t>
            </a:r>
            <a:r>
              <a:rPr lang="en-US" altLang="ja-JP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 :  “Critical” magnetic field of electrons </a:t>
            </a:r>
          </a:p>
          <a:p>
            <a:r>
              <a:rPr lang="en-US" altLang="ja-JP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en-US" altLang="ja-JP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</a:t>
            </a:r>
            <a:r>
              <a:rPr lang="en-US" altLang="ja-JP" sz="2400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altLang="ja-JP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sz="24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= 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0.5</a:t>
            </a:r>
            <a:r>
              <a:rPr lang="en-US" altLang="ja-JP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MeV</a:t>
            </a:r>
            <a:endParaRPr lang="en-US" altLang="ja-JP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76056" y="497957"/>
            <a:ext cx="4026271" cy="4205902"/>
            <a:chOff x="5183560" y="188640"/>
            <a:chExt cx="4026271" cy="4205902"/>
          </a:xfrm>
        </p:grpSpPr>
        <p:sp>
          <p:nvSpPr>
            <p:cNvPr id="15" name="Rectangle 14"/>
            <p:cNvSpPr/>
            <p:nvPr/>
          </p:nvSpPr>
          <p:spPr>
            <a:xfrm>
              <a:off x="5183560" y="188640"/>
              <a:ext cx="4026271" cy="2677656"/>
            </a:xfrm>
            <a:prstGeom prst="rect">
              <a:avLst/>
            </a:prstGeom>
            <a:solidFill>
              <a:schemeClr val="bg1">
                <a:lumMod val="85000"/>
                <a:alpha val="81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en-US" altLang="ja-JP" sz="2800" b="1" baseline="300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—10</a:t>
              </a:r>
              <a:r>
                <a:rPr lang="en-US" altLang="ja-JP" sz="2800" b="1" baseline="300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r>
                <a:rPr lang="ja-JP" altLang="en-US" sz="2800" b="1" baseline="300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</a:t>
              </a:r>
              <a:r>
                <a:rPr lang="en-US" altLang="ja-JP" sz="2800" b="1" dirty="0" smtClean="0">
                  <a:solidFill>
                    <a:srgbClr val="CC0000"/>
                  </a:solidFill>
                </a:rPr>
                <a:t> </a:t>
              </a:r>
            </a:p>
            <a:p>
              <a:r>
                <a:rPr lang="en-US" altLang="ja-JP" sz="2800" b="1" dirty="0">
                  <a:solidFill>
                    <a:srgbClr val="CC0000"/>
                  </a:solidFill>
                </a:rPr>
                <a:t> </a:t>
              </a:r>
              <a:r>
                <a:rPr lang="en-US" altLang="ja-JP" sz="2800" b="1" dirty="0" smtClean="0">
                  <a:solidFill>
                    <a:srgbClr val="CC0000"/>
                  </a:solidFill>
                </a:rPr>
                <a:t>      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</a:t>
              </a:r>
              <a:r>
                <a:rPr lang="en-US" altLang="ja-JP" sz="2800" i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eB</a:t>
              </a:r>
              <a:r>
                <a:rPr lang="en-US" altLang="ja-JP" sz="2800" baseline="-250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ja-JP" sz="28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altLang="ja-JP" sz="2800" b="1" dirty="0" smtClean="0">
                  <a:solidFill>
                    <a:srgbClr val="CC0000"/>
                  </a:solidFill>
                </a:rPr>
                <a:t> 1 – 10 </a:t>
              </a:r>
              <a:r>
                <a:rPr lang="en-US" altLang="ja-JP" sz="2800" b="1" i="1" dirty="0" smtClean="0">
                  <a:solidFill>
                    <a:srgbClr val="CC0000"/>
                  </a:solidFill>
                </a:rPr>
                <a:t>m</a:t>
              </a:r>
              <a:r>
                <a:rPr lang="en-US" altLang="ja-JP" sz="2800" b="1" baseline="-25000" dirty="0" smtClean="0">
                  <a:solidFill>
                    <a:srgbClr val="CC0000"/>
                  </a:solidFill>
                  <a:latin typeface="Symbol" pitchFamily="18" charset="2"/>
                </a:rPr>
                <a:t>p</a:t>
              </a:r>
              <a:r>
                <a:rPr lang="en-US" altLang="ja-JP" sz="2800" b="1" dirty="0" smtClean="0">
                  <a:solidFill>
                    <a:srgbClr val="CC0000"/>
                  </a:solidFill>
                </a:rPr>
                <a:t>: </a:t>
              </a:r>
            </a:p>
            <a:p>
              <a:r>
                <a:rPr lang="en-US" altLang="ja-JP" sz="2800" b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Noncentral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heavy-ion coll.</a:t>
              </a:r>
            </a:p>
            <a:p>
              <a:r>
                <a:rPr lang="en-US" altLang="ja-JP" sz="2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at RHIC</a:t>
              </a:r>
              <a:r>
                <a:rPr lang="ja-JP" altLang="en-US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LHC </a:t>
              </a:r>
            </a:p>
            <a:p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Also strong Yang-Mills</a:t>
              </a:r>
            </a:p>
            <a:p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fields </a:t>
              </a:r>
              <a:r>
                <a:rPr lang="en-US" altLang="ja-JP" sz="28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</a:t>
              </a:r>
              <a:r>
                <a:rPr lang="en-US" altLang="ja-JP" sz="2800" i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gB</a:t>
              </a:r>
              <a:r>
                <a:rPr lang="en-US" altLang="ja-JP" sz="2800" baseline="-250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ja-JP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altLang="ja-JP" sz="28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1– a few </a:t>
              </a:r>
              <a:r>
                <a:rPr lang="en-US" altLang="ja-JP" sz="2800" b="1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GeV</a:t>
              </a:r>
              <a:r>
                <a:rPr lang="en-US" altLang="ja-JP" sz="24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ja-JP" alt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8074" y="2831651"/>
              <a:ext cx="2631757" cy="156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5940152" y="480237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strong magnetic field could have existed in </a:t>
            </a:r>
            <a:r>
              <a:rPr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1" lang="en-US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 early Universe</a:t>
            </a:r>
            <a:r>
              <a:rPr kumimoji="1" lang="en-US" altLang="ja-JP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ja-JP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Maybe after EW phase transition? </a:t>
            </a:r>
            <a:r>
              <a:rPr lang="en-US" altLang="ja-JP" sz="1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1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</a:t>
            </a:r>
            <a:r>
              <a:rPr lang="en-US" altLang="ja-JP" sz="1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ja-JP" sz="1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Vachaspati</a:t>
            </a:r>
            <a:r>
              <a:rPr lang="en-US" altLang="ja-JP" sz="1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’91)</a:t>
            </a:r>
            <a:endParaRPr kumimoji="1" lang="ja-JP" altLang="en-US" sz="1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627784" y="1040415"/>
            <a:ext cx="2328594" cy="2316577"/>
            <a:chOff x="3107502" y="824391"/>
            <a:chExt cx="2328594" cy="231657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824391"/>
              <a:ext cx="2304256" cy="2295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07502" y="2309971"/>
              <a:ext cx="182453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en-US" altLang="ja-JP" sz="24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en-US" altLang="ja-JP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 :  </a:t>
              </a:r>
            </a:p>
            <a:p>
              <a:r>
                <a:rPr lang="en-US" altLang="ja-JP" sz="2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Magnetars</a:t>
              </a:r>
              <a:endParaRPr lang="ja-JP" alt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en-US" altLang="ja-JP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kumimoji="1" lang="en-US" altLang="ja-JP" b="1" dirty="0" smtClean="0"/>
              <a:t> are they created?</a:t>
            </a:r>
            <a:endParaRPr kumimoji="1" lang="ja-JP" altLang="en-US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691680" y="1916832"/>
            <a:ext cx="5400600" cy="2592288"/>
            <a:chOff x="251520" y="2276872"/>
            <a:chExt cx="5400600" cy="2592288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51520" y="2276872"/>
              <a:ext cx="5400600" cy="2592288"/>
              <a:chOff x="251520" y="2276872"/>
              <a:chExt cx="5400600" cy="2592288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251520" y="2276872"/>
                <a:ext cx="5400600" cy="2592288"/>
                <a:chOff x="251520" y="3789040"/>
                <a:chExt cx="5400600" cy="2592288"/>
              </a:xfrm>
            </p:grpSpPr>
            <p:sp>
              <p:nvSpPr>
                <p:cNvPr id="11" name="正方形/長方形 10"/>
                <p:cNvSpPr/>
                <p:nvPr/>
              </p:nvSpPr>
              <p:spPr>
                <a:xfrm>
                  <a:off x="251520" y="3789040"/>
                  <a:ext cx="5400600" cy="259228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effectLst/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" name="直線矢印コネクタ 11"/>
                <p:cNvCxnSpPr/>
                <p:nvPr/>
              </p:nvCxnSpPr>
              <p:spPr>
                <a:xfrm rot="10800000" flipV="1">
                  <a:off x="1187624" y="4509120"/>
                  <a:ext cx="3240360" cy="504056"/>
                </a:xfrm>
                <a:prstGeom prst="straightConnector1">
                  <a:avLst/>
                </a:prstGeom>
                <a:ln w="63500">
                  <a:solidFill>
                    <a:schemeClr val="accent6"/>
                  </a:solidFill>
                  <a:miter lim="800000"/>
                  <a:headEnd type="stealth" w="lg" len="lg"/>
                  <a:tailEnd type="none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矢印コネクタ 12"/>
                <p:cNvCxnSpPr/>
                <p:nvPr/>
              </p:nvCxnSpPr>
              <p:spPr>
                <a:xfrm rot="10800000" flipV="1">
                  <a:off x="1763688" y="5013176"/>
                  <a:ext cx="3240360" cy="504056"/>
                </a:xfrm>
                <a:prstGeom prst="straightConnector1">
                  <a:avLst/>
                </a:prstGeom>
                <a:ln w="63500">
                  <a:solidFill>
                    <a:schemeClr val="accent6"/>
                  </a:solidFill>
                  <a:miter lim="800000"/>
                  <a:tailEnd type="stealth" w="lg" len="lg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円/楕円 8"/>
              <p:cNvSpPr/>
              <p:nvPr/>
            </p:nvSpPr>
            <p:spPr>
              <a:xfrm>
                <a:off x="827584" y="3140968"/>
                <a:ext cx="504056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4860032" y="3212976"/>
                <a:ext cx="504056" cy="648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" name="直線矢印コネクタ 5"/>
            <p:cNvCxnSpPr/>
            <p:nvPr/>
          </p:nvCxnSpPr>
          <p:spPr>
            <a:xfrm rot="10800000">
              <a:off x="755576" y="3645024"/>
              <a:ext cx="720080" cy="432048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899592" y="375942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0070C0"/>
                  </a:solidFill>
                </a:rPr>
                <a:t>b</a:t>
              </a:r>
              <a:endParaRPr kumimoji="1" lang="ja-JP" altLang="en-US" sz="24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円/楕円 13"/>
          <p:cNvSpPr/>
          <p:nvPr/>
        </p:nvSpPr>
        <p:spPr>
          <a:xfrm>
            <a:off x="4355976" y="2852936"/>
            <a:ext cx="432048" cy="648072"/>
          </a:xfrm>
          <a:prstGeom prst="ellipse">
            <a:avLst/>
          </a:prstGeom>
          <a:gradFill>
            <a:gsLst>
              <a:gs pos="0">
                <a:srgbClr val="FFFF99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067944" y="1700808"/>
            <a:ext cx="1008112" cy="2952328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3288183" y="1772816"/>
            <a:ext cx="1427833" cy="1080120"/>
            <a:chOff x="191839" y="4221088"/>
            <a:chExt cx="1427833" cy="1080120"/>
          </a:xfrm>
        </p:grpSpPr>
        <p:sp>
          <p:nvSpPr>
            <p:cNvPr id="17" name="上矢印 16"/>
            <p:cNvSpPr/>
            <p:nvPr/>
          </p:nvSpPr>
          <p:spPr>
            <a:xfrm>
              <a:off x="1259632" y="4221088"/>
              <a:ext cx="360040" cy="1080120"/>
            </a:xfrm>
            <a:prstGeom prst="upArrow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1839" y="4365104"/>
              <a:ext cx="10677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Strong </a:t>
              </a:r>
            </a:p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B field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39552" y="1052736"/>
            <a:ext cx="803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Strong magnetic fields are created in </a:t>
            </a:r>
            <a:r>
              <a:rPr kumimoji="1" lang="en-US" altLang="ja-JP" sz="2800" b="1" dirty="0" smtClean="0">
                <a:solidFill>
                  <a:srgbClr val="C00000"/>
                </a:solidFill>
              </a:rPr>
              <a:t>non-central</a:t>
            </a:r>
            <a:r>
              <a:rPr kumimoji="1" lang="en-US" altLang="ja-JP" sz="2800" b="1" dirty="0" smtClean="0"/>
              <a:t> HIC</a:t>
            </a:r>
            <a:endParaRPr kumimoji="1" lang="ja-JP" altLang="en-US" sz="2800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23528" y="4653136"/>
            <a:ext cx="8636315" cy="1944216"/>
            <a:chOff x="539552" y="5045114"/>
            <a:chExt cx="8636315" cy="194421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5549170"/>
              <a:ext cx="863631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正方形/長方形 21"/>
            <p:cNvSpPr/>
            <p:nvPr/>
          </p:nvSpPr>
          <p:spPr>
            <a:xfrm>
              <a:off x="971600" y="5045114"/>
              <a:ext cx="79003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Lorentz contracted electric field is accompanied by strong magnetic field</a:t>
              </a:r>
              <a:endParaRPr lang="ja-JP" altLang="en-US" sz="20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259632" y="6589220"/>
              <a:ext cx="726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baseline="-25000" dirty="0" smtClean="0">
                  <a:sym typeface="Symbol"/>
                </a:rPr>
                <a:t></a:t>
              </a:r>
              <a:r>
                <a:rPr lang="en-US" altLang="ja-JP" sz="2000" dirty="0" smtClean="0">
                  <a:sym typeface="Symbol"/>
                </a:rPr>
                <a:t>’ , </a:t>
              </a:r>
              <a:r>
                <a:rPr lang="en-US" altLang="ja-JP" sz="20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altLang="ja-JP" sz="2000" i="1" dirty="0" smtClean="0">
                  <a:sym typeface="Symbol"/>
                </a:rPr>
                <a:t> </a:t>
              </a:r>
              <a:r>
                <a:rPr lang="en-US" altLang="ja-JP" sz="2000" dirty="0" smtClean="0">
                  <a:sym typeface="Symbol"/>
                </a:rPr>
                <a:t>: transverse position and rapidity (velocity) of moving charge</a:t>
              </a:r>
              <a:endParaRPr lang="ja-JP" altLang="en-US" sz="2000" baseline="-250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763689" y="5261138"/>
            <a:ext cx="1800199" cy="544126"/>
            <a:chOff x="1763689" y="5261138"/>
            <a:chExt cx="1800199" cy="544126"/>
          </a:xfrm>
        </p:grpSpPr>
        <p:sp>
          <p:nvSpPr>
            <p:cNvPr id="24" name="円/楕円 23"/>
            <p:cNvSpPr/>
            <p:nvPr/>
          </p:nvSpPr>
          <p:spPr>
            <a:xfrm>
              <a:off x="1763689" y="5261138"/>
              <a:ext cx="288031" cy="5441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2591781" y="5261138"/>
              <a:ext cx="972107" cy="54412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7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dependence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108520" y="1628800"/>
            <a:ext cx="4248472" cy="4263573"/>
            <a:chOff x="4860032" y="2549803"/>
            <a:chExt cx="4248472" cy="426357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860032" y="2996952"/>
              <a:ext cx="4248472" cy="3816424"/>
              <a:chOff x="4860032" y="2996952"/>
              <a:chExt cx="4248472" cy="3816424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860032" y="2996952"/>
                <a:ext cx="4248472" cy="3816424"/>
                <a:chOff x="5111552" y="3219478"/>
                <a:chExt cx="3996952" cy="3593898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11552" y="3219478"/>
                  <a:ext cx="3996952" cy="3593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テキスト ボックス 9"/>
                <p:cNvSpPr txBox="1"/>
                <p:nvPr/>
              </p:nvSpPr>
              <p:spPr>
                <a:xfrm rot="16200000">
                  <a:off x="4737211" y="4687998"/>
                  <a:ext cx="1512168" cy="4343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i="1" dirty="0" err="1" smtClean="0">
                      <a:latin typeface="Times New Roman" pitchFamily="18" charset="0"/>
                      <a:cs typeface="Times New Roman" pitchFamily="18" charset="0"/>
                    </a:rPr>
                    <a:t>eB</a:t>
                  </a:r>
                  <a:r>
                    <a:rPr kumimoji="1" lang="en-US" altLang="ja-JP" sz="2400" dirty="0" smtClean="0"/>
                    <a:t> (MeV</a:t>
                  </a:r>
                  <a:r>
                    <a:rPr kumimoji="1" lang="en-US" altLang="ja-JP" sz="2400" baseline="30000" dirty="0" smtClean="0"/>
                    <a:t>2</a:t>
                  </a:r>
                  <a:r>
                    <a:rPr kumimoji="1" lang="en-US" altLang="ja-JP" sz="2400" dirty="0" smtClean="0"/>
                    <a:t>)</a:t>
                  </a:r>
                  <a:endParaRPr kumimoji="1" lang="ja-JP" altLang="en-US" sz="2400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466451" y="6474822"/>
                  <a:ext cx="2448272" cy="3188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 smtClean="0">
                      <a:latin typeface="Times New Roman" pitchFamily="18" charset="0"/>
                      <a:cs typeface="Times New Roman" pitchFamily="18" charset="0"/>
                    </a:rPr>
                    <a:t>Time after collision</a:t>
                  </a:r>
                  <a:r>
                    <a:rPr kumimoji="1" lang="en-US" altLang="ja-JP" sz="1600" b="1" dirty="0" smtClean="0"/>
                    <a:t> (fm/c)</a:t>
                  </a:r>
                  <a:endParaRPr kumimoji="1" lang="ja-JP" altLang="en-US" sz="1600" b="1" dirty="0"/>
                </a:p>
              </p:txBody>
            </p:sp>
          </p:grpSp>
          <p:sp>
            <p:nvSpPr>
              <p:cNvPr id="8" name="正方形/長方形 7"/>
              <p:cNvSpPr/>
              <p:nvPr/>
            </p:nvSpPr>
            <p:spPr>
              <a:xfrm>
                <a:off x="5220072" y="3501008"/>
                <a:ext cx="59503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altLang="ja-JP" sz="2400" b="1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ja-JP" altLang="en-US" sz="2400" b="1" baseline="30000" dirty="0"/>
              </a:p>
            </p:txBody>
          </p:sp>
        </p:grpSp>
        <p:sp>
          <p:nvSpPr>
            <p:cNvPr id="6" name="正方形/長方形 5"/>
            <p:cNvSpPr/>
            <p:nvPr/>
          </p:nvSpPr>
          <p:spPr>
            <a:xfrm>
              <a:off x="6300192" y="2549803"/>
              <a:ext cx="266429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err="1" smtClean="0"/>
                <a:t>Kharzeev</a:t>
              </a:r>
              <a:r>
                <a:rPr lang="en-US" altLang="ja-JP" dirty="0" smtClean="0"/>
                <a:t>, </a:t>
              </a:r>
              <a:r>
                <a:rPr lang="en-US" altLang="ja-JP" dirty="0" err="1" smtClean="0"/>
                <a:t>McLerran</a:t>
              </a:r>
              <a:r>
                <a:rPr lang="en-US" altLang="ja-JP" dirty="0" smtClean="0"/>
                <a:t>, </a:t>
              </a:r>
              <a:r>
                <a:rPr lang="en-US" altLang="ja-JP" dirty="0" err="1" smtClean="0"/>
                <a:t>Warringa</a:t>
              </a:r>
              <a:r>
                <a:rPr lang="en-US" altLang="ja-JP" dirty="0" smtClean="0"/>
                <a:t>, NPA (2008) </a:t>
              </a:r>
            </a:p>
            <a:p>
              <a:endParaRPr lang="en-US" altLang="ja-JP" sz="1400" dirty="0" smtClean="0"/>
            </a:p>
            <a:p>
              <a:endParaRPr lang="en-US" altLang="ja-JP" sz="1400" dirty="0" smtClean="0"/>
            </a:p>
            <a:p>
              <a:endParaRPr lang="en-US" altLang="ja-JP" sz="1400" dirty="0" smtClean="0">
                <a:solidFill>
                  <a:schemeClr val="bg1"/>
                </a:solidFill>
              </a:endParaRPr>
            </a:p>
            <a:p>
              <a:r>
                <a:rPr lang="en-US" altLang="ja-JP" sz="2400" b="1" dirty="0" smtClean="0"/>
                <a:t>Au-Au collisions at</a:t>
              </a:r>
            </a:p>
            <a:p>
              <a:r>
                <a:rPr lang="en-US" altLang="ja-JP" sz="2400" b="1" dirty="0" smtClean="0"/>
                <a:t>    RHIC (200AGeV)</a:t>
              </a:r>
              <a:endParaRPr lang="ja-JP" altLang="en-US" sz="2400" b="1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78668" y="1023119"/>
            <a:ext cx="700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Simple estimate with the </a:t>
            </a:r>
            <a:r>
              <a:rPr kumimoji="1" lang="en-US" altLang="ja-JP" sz="2400" b="1" dirty="0" err="1" smtClean="0"/>
              <a:t>Lienardt-Wiechert</a:t>
            </a:r>
            <a:r>
              <a:rPr kumimoji="1" lang="en-US" altLang="ja-JP" sz="2400" b="1" dirty="0" smtClean="0"/>
              <a:t> potential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00984" y="1844824"/>
            <a:ext cx="264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Deng, Huang, PRC (2012)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283968" y="2142148"/>
            <a:ext cx="4680520" cy="3818842"/>
            <a:chOff x="1564670" y="260648"/>
            <a:chExt cx="7539459" cy="630365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854" y="332655"/>
              <a:ext cx="4867275" cy="577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670" y="260648"/>
              <a:ext cx="2752724" cy="542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251" y="5950669"/>
              <a:ext cx="2162003" cy="61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正方形/長方形 18"/>
          <p:cNvSpPr/>
          <p:nvPr/>
        </p:nvSpPr>
        <p:spPr>
          <a:xfrm>
            <a:off x="6300192" y="2718212"/>
            <a:ext cx="20162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58172"/>
            <a:ext cx="1401530" cy="12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5865428" y="5313286"/>
            <a:ext cx="146732" cy="42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58436" y="1556792"/>
            <a:ext cx="353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Event-by-event analysis with HIJING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915816" y="6021288"/>
            <a:ext cx="389080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</a:t>
            </a:r>
            <a:r>
              <a:rPr lang="en-US" altLang="ja-JP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altLang="ja-JP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ja-JP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en-US" altLang="ja-JP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ja-JP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4400" b="1" i="1" baseline="-25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ja-JP" altLang="en-US" sz="4400" i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5911144" y="4797152"/>
            <a:ext cx="254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Au-Au 200AGeV, b=10fm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521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dependence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854804"/>
            <a:ext cx="9157124" cy="61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Right Arrow 43"/>
          <p:cNvSpPr/>
          <p:nvPr/>
        </p:nvSpPr>
        <p:spPr>
          <a:xfrm>
            <a:off x="418803" y="6336704"/>
            <a:ext cx="7488832" cy="6206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68321" y="854804"/>
            <a:ext cx="8384737" cy="3540283"/>
            <a:chOff x="158" y="890"/>
            <a:chExt cx="5862" cy="250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890"/>
              <a:ext cx="2540" cy="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コネクタ 8"/>
            <p:cNvCxnSpPr/>
            <p:nvPr/>
          </p:nvCxnSpPr>
          <p:spPr>
            <a:xfrm>
              <a:off x="612" y="3249"/>
              <a:ext cx="2540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13" descr="\begin{document}&#10;\begin{align*}&#10;\red&#10;eB_c = m_e^2 \sim 0.25 \ \ {\rm MeV^2}&#10;\end{align*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5" y="3068"/>
              <a:ext cx="27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1836" y="2354"/>
              <a:ext cx="1" cy="894"/>
            </a:xfrm>
            <a:prstGeom prst="line">
              <a:avLst/>
            </a:prstGeom>
            <a:ln w="57150">
              <a:solidFill>
                <a:srgbClr val="FF0000">
                  <a:alpha val="60000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9" descr="\begin{document}&#10;\begin{align*}&#10;\red&#10;\frac{e B}{e B_c} \sim 10^{ 2 \sim 3}&#10;\end{align*}&#10;\end{document}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0" y="2664"/>
              <a:ext cx="1171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2979" y="4536504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36504"/>
            <a:ext cx="1895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5387" y="4536504"/>
            <a:ext cx="1924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605205" y="4593902"/>
            <a:ext cx="157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200GeV (RHIC)</a:t>
            </a:r>
          </a:p>
          <a:p>
            <a:r>
              <a:rPr lang="en-US" altLang="ja-JP" dirty="0" smtClean="0"/>
              <a:t>      Z = 79 (Au),  </a:t>
            </a:r>
          </a:p>
          <a:p>
            <a:r>
              <a:rPr lang="en-US" altLang="ja-JP" dirty="0" smtClean="0"/>
              <a:t>      b = 6 fm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720" y="6480720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 = 0.1 fm/c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8928" y="64714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 fm/c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89480" y="64714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fm/c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23459" y="64714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 fm/c</a:t>
            </a:r>
            <a:endParaRPr kumimoji="1" lang="ja-JP" alt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5187" y="4536504"/>
            <a:ext cx="1866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44"/>
          <p:cNvSpPr/>
          <p:nvPr/>
        </p:nvSpPr>
        <p:spPr>
          <a:xfrm>
            <a:off x="1907704" y="2232248"/>
            <a:ext cx="1152128" cy="432048"/>
          </a:xfrm>
          <a:prstGeom prst="rightArrow">
            <a:avLst>
              <a:gd name="adj1" fmla="val 50000"/>
              <a:gd name="adj2" fmla="val 923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Straight Connector 46"/>
          <p:cNvCxnSpPr/>
          <p:nvPr/>
        </p:nvCxnSpPr>
        <p:spPr>
          <a:xfrm>
            <a:off x="1907704" y="1440160"/>
            <a:ext cx="0" cy="216024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7"/>
          <p:cNvSpPr txBox="1"/>
          <p:nvPr/>
        </p:nvSpPr>
        <p:spPr>
          <a:xfrm>
            <a:off x="2051720" y="2232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QGP</a:t>
            </a:r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12360" y="6042774"/>
            <a:ext cx="1359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Plot: </a:t>
            </a:r>
            <a:r>
              <a:rPr kumimoji="1" lang="en-US" altLang="ja-JP" sz="1600" dirty="0" err="1" smtClean="0"/>
              <a:t>K.Hattori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91880" y="836712"/>
            <a:ext cx="5665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Rapidly decreasing</a:t>
            </a:r>
            <a:r>
              <a:rPr lang="en-US" altLang="ja-JP" sz="2400" b="1" dirty="0"/>
              <a:t> </a:t>
            </a:r>
            <a:endParaRPr lang="en-US" altLang="ja-JP" sz="1200" b="1" dirty="0" smtClean="0"/>
          </a:p>
          <a:p>
            <a:r>
              <a:rPr lang="ja-JP" altLang="en-US" sz="2400" b="1" dirty="0">
                <a:sym typeface="Wingdings" pitchFamily="2" charset="2"/>
              </a:rPr>
              <a:t>　</a:t>
            </a:r>
            <a:r>
              <a:rPr lang="en-US" altLang="ja-JP" sz="2400" b="1" dirty="0" smtClean="0">
                <a:sym typeface="Wingdings" pitchFamily="2" charset="2"/>
              </a:rPr>
              <a:t> Nonlinear QED effects are prominent</a:t>
            </a:r>
          </a:p>
          <a:p>
            <a:r>
              <a:rPr lang="en-US" altLang="ja-JP" sz="2400" b="1" dirty="0">
                <a:sym typeface="Wingdings" pitchFamily="2" charset="2"/>
              </a:rPr>
              <a:t> </a:t>
            </a:r>
            <a:r>
              <a:rPr lang="en-US" altLang="ja-JP" sz="2400" b="1" dirty="0" smtClean="0">
                <a:sym typeface="Wingdings" pitchFamily="2" charset="2"/>
              </a:rPr>
              <a:t>       in pre-equilibrium region !!</a:t>
            </a:r>
          </a:p>
          <a:p>
            <a:endParaRPr kumimoji="1" lang="en-US" altLang="ja-JP" sz="1200" b="1" dirty="0" smtClean="0"/>
          </a:p>
          <a:p>
            <a:r>
              <a:rPr lang="en-US" altLang="ja-JP" sz="2400" b="1" dirty="0" smtClean="0">
                <a:sym typeface="Wingdings" pitchFamily="2" charset="2"/>
              </a:rPr>
              <a:t>   </a:t>
            </a:r>
            <a:r>
              <a:rPr kumimoji="1" lang="en-US" altLang="ja-JP" sz="2400" b="1" dirty="0" smtClean="0"/>
              <a:t> </a:t>
            </a:r>
            <a:r>
              <a:rPr lang="en-US" altLang="ja-JP" sz="2400" b="1" dirty="0" smtClean="0"/>
              <a:t>S</a:t>
            </a:r>
            <a:r>
              <a:rPr kumimoji="1" lang="en-US" altLang="ja-JP" sz="2400" b="1" dirty="0" smtClean="0"/>
              <a:t>till</a:t>
            </a:r>
            <a:r>
              <a:rPr lang="en-US" altLang="ja-JP" sz="2400" b="1" dirty="0"/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STRONG </a:t>
            </a:r>
            <a:r>
              <a:rPr kumimoji="1" lang="en-US" altLang="ja-JP" sz="2400" b="1" dirty="0" smtClean="0"/>
              <a:t>e</a:t>
            </a:r>
            <a:r>
              <a:rPr lang="en-US" altLang="ja-JP" sz="2400" b="1" dirty="0" smtClean="0"/>
              <a:t>ven after a few </a:t>
            </a:r>
            <a:r>
              <a:rPr lang="en-US" altLang="ja-JP" sz="2400" b="1" dirty="0" err="1" smtClean="0"/>
              <a:t>fm</a:t>
            </a:r>
            <a:r>
              <a:rPr lang="en-US" altLang="ja-JP" sz="2400" b="1" dirty="0" smtClean="0"/>
              <a:t>,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QGP will be formed in a strong B !!</a:t>
            </a:r>
          </a:p>
          <a:p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             </a:t>
            </a:r>
            <a:r>
              <a:rPr kumimoji="1" lang="en-US" altLang="ja-JP" dirty="0" smtClean="0"/>
              <a:t>(stronger than </a:t>
            </a:r>
            <a:r>
              <a:rPr lang="en-US" altLang="ja-JP" dirty="0"/>
              <a:t>or comparable </a:t>
            </a:r>
            <a:r>
              <a:rPr lang="en-US" altLang="ja-JP" dirty="0" smtClean="0"/>
              <a:t>to </a:t>
            </a:r>
            <a:r>
              <a:rPr kumimoji="1" lang="en-US" altLang="ja-JP" i="1" dirty="0" err="1" smtClean="0"/>
              <a:t>Bc</a:t>
            </a:r>
            <a:r>
              <a:rPr kumimoji="1" lang="en-US" altLang="ja-JP" dirty="0" smtClean="0"/>
              <a:t> for quarks </a:t>
            </a:r>
          </a:p>
          <a:p>
            <a:r>
              <a:rPr lang="en-US" altLang="ja-JP" i="1" dirty="0">
                <a:cs typeface="Times New Roman" pitchFamily="18" charset="0"/>
              </a:rPr>
              <a:t> </a:t>
            </a:r>
            <a:r>
              <a:rPr lang="en-US" altLang="ja-JP" i="1" dirty="0" smtClean="0">
                <a:cs typeface="Times New Roman" pitchFamily="18" charset="0"/>
              </a:rPr>
              <a:t>                    </a:t>
            </a:r>
            <a:r>
              <a:rPr kumimoji="1" lang="en-US" altLang="ja-JP" i="1" dirty="0" smtClean="0">
                <a:cs typeface="Times New Roman" pitchFamily="18" charset="0"/>
              </a:rPr>
              <a:t>g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~25MeV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055241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259632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599857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804248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843808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3048199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27649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932040" y="5350296"/>
            <a:ext cx="144016" cy="1669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0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44016" y="667001"/>
            <a:ext cx="9271112" cy="3508788"/>
            <a:chOff x="179512" y="3979368"/>
            <a:chExt cx="9271112" cy="350878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7536" y="3979368"/>
              <a:ext cx="4483088" cy="312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79512" y="4287280"/>
              <a:ext cx="8892480" cy="32008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/>
                <a:t>Just a</a:t>
              </a:r>
              <a:r>
                <a:rPr kumimoji="1" lang="en-US" altLang="ja-JP" sz="2800" b="1" dirty="0" smtClean="0"/>
                <a:t>fter collision: </a:t>
              </a:r>
              <a:r>
                <a:rPr kumimoji="1" lang="en-US" altLang="ja-JP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“GLASMA” </a:t>
              </a:r>
            </a:p>
            <a:p>
              <a:endParaRPr lang="en-US" altLang="ja-JP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2400" b="1" dirty="0" smtClean="0"/>
                <a:t>CGC gives the initial condition</a:t>
              </a:r>
            </a:p>
            <a:p>
              <a:r>
                <a:rPr lang="en-US" altLang="ja-JP" sz="2400" b="1" dirty="0" smtClean="0">
                  <a:sym typeface="Wingdings" pitchFamily="2" charset="2"/>
                </a:rPr>
                <a:t></a:t>
              </a:r>
              <a:r>
                <a:rPr lang="en-US" altLang="ja-JP" sz="2400" b="1" dirty="0" smtClean="0"/>
                <a:t> “color flux tube” structure </a:t>
              </a:r>
            </a:p>
            <a:p>
              <a:r>
                <a:rPr kumimoji="1" lang="en-US" altLang="ja-JP" sz="2400" b="1" dirty="0" smtClean="0"/>
                <a:t>      with strong color fields</a:t>
              </a:r>
            </a:p>
            <a:p>
              <a:endParaRPr lang="en-US" altLang="ja-JP" sz="1000" dirty="0" smtClean="0"/>
            </a:p>
            <a:p>
              <a:endParaRPr lang="en-US" altLang="ja-JP" sz="1000" dirty="0" smtClean="0"/>
            </a:p>
            <a:p>
              <a:r>
                <a:rPr kumimoji="1" lang="en-US" altLang="ja-JP" sz="2800" dirty="0" smtClean="0">
                  <a:sym typeface="Symbol"/>
                </a:rPr>
                <a:t>    </a:t>
              </a:r>
              <a:r>
                <a:rPr kumimoji="1" lang="en-US" altLang="ja-JP" sz="3600" dirty="0" smtClean="0">
                  <a:solidFill>
                    <a:srgbClr val="FF0000"/>
                  </a:solidFill>
                  <a:sym typeface="Symbol"/>
                </a:rPr>
                <a:t></a:t>
              </a:r>
              <a:r>
                <a:rPr kumimoji="1" lang="en-US" altLang="ja-JP" sz="36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gB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 ~ </a:t>
              </a:r>
              <a:r>
                <a:rPr lang="en-US" altLang="ja-JP" sz="3600" dirty="0" smtClean="0">
                  <a:solidFill>
                    <a:srgbClr val="FF0000"/>
                  </a:solidFill>
                  <a:sym typeface="Symbol"/>
                </a:rPr>
                <a:t></a:t>
              </a:r>
              <a:r>
                <a:rPr kumimoji="1" lang="en-US" altLang="ja-JP" sz="36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gE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 ~ </a:t>
              </a:r>
              <a:r>
                <a:rPr kumimoji="1" lang="en-US" altLang="ja-JP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1" lang="en-US" altLang="ja-JP" sz="36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600" dirty="0">
                  <a:solidFill>
                    <a:srgbClr val="FF0000"/>
                  </a:solidFill>
                </a:rPr>
                <a:t> </a:t>
              </a:r>
              <a:r>
                <a:rPr lang="en-US" altLang="ja-JP" sz="3600" dirty="0" smtClean="0">
                  <a:solidFill>
                    <a:srgbClr val="FF0000"/>
                  </a:solidFill>
                </a:rPr>
                <a:t>           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~ 1 </a:t>
              </a:r>
              <a:r>
                <a:rPr kumimoji="1" lang="en-US" altLang="ja-JP" sz="3600" dirty="0" err="1" smtClean="0">
                  <a:solidFill>
                    <a:srgbClr val="FF0000"/>
                  </a:solidFill>
                </a:rPr>
                <a:t>GeV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 (RHIC) – a few </a:t>
              </a:r>
              <a:r>
                <a:rPr kumimoji="1" lang="en-US" altLang="ja-JP" sz="3600" dirty="0" err="1" smtClean="0">
                  <a:solidFill>
                    <a:srgbClr val="FF0000"/>
                  </a:solidFill>
                </a:rPr>
                <a:t>GeV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 (LHC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)</a:t>
              </a:r>
              <a:endParaRPr kumimoji="1" lang="en-US" altLang="ja-JP" sz="3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Yang-Mills fields 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Glasma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528" y="4365104"/>
            <a:ext cx="856895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Instabilities lead to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isotropization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 hopefully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thermalization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?):</a:t>
            </a:r>
          </a:p>
          <a:p>
            <a:r>
              <a:rPr lang="en-US" altLang="ja-JP" dirty="0"/>
              <a:t>  -- Schwinger pair production from color </a:t>
            </a:r>
            <a:r>
              <a:rPr lang="en-US" altLang="ja-JP" dirty="0">
                <a:solidFill>
                  <a:srgbClr val="0070C0"/>
                </a:solidFill>
              </a:rPr>
              <a:t>electric</a:t>
            </a:r>
            <a:r>
              <a:rPr lang="en-US" altLang="ja-JP" dirty="0"/>
              <a:t> field</a:t>
            </a:r>
          </a:p>
          <a:p>
            <a:r>
              <a:rPr lang="en-US" altLang="ja-JP" dirty="0"/>
              <a:t>  -- Nielsen-</a:t>
            </a:r>
            <a:r>
              <a:rPr lang="en-US" altLang="ja-JP" dirty="0" err="1"/>
              <a:t>Olesen</a:t>
            </a:r>
            <a:r>
              <a:rPr lang="en-US" altLang="ja-JP" dirty="0"/>
              <a:t> instability of color </a:t>
            </a:r>
            <a:r>
              <a:rPr lang="en-US" altLang="ja-JP" dirty="0" err="1">
                <a:solidFill>
                  <a:srgbClr val="FF0000"/>
                </a:solidFill>
              </a:rPr>
              <a:t>magnetc</a:t>
            </a:r>
            <a:r>
              <a:rPr lang="en-US" altLang="ja-JP" dirty="0"/>
              <a:t> field</a:t>
            </a:r>
            <a:r>
              <a:rPr lang="en-US" altLang="ja-JP" sz="2000" dirty="0"/>
              <a:t> </a:t>
            </a:r>
            <a:r>
              <a:rPr lang="en-US" altLang="ja-JP" sz="1400" dirty="0"/>
              <a:t>[Fujii,KI,2008]              [Tanji,KI,2012]</a:t>
            </a:r>
          </a:p>
          <a:p>
            <a:r>
              <a:rPr lang="en-US" altLang="ja-JP" dirty="0"/>
              <a:t>  -- Schwinger mechanism enhanced by N-O instability when </a:t>
            </a:r>
            <a:r>
              <a:rPr lang="en-US" altLang="ja-JP" dirty="0">
                <a:solidFill>
                  <a:srgbClr val="7030A0"/>
                </a:solidFill>
              </a:rPr>
              <a:t>both</a:t>
            </a:r>
            <a:r>
              <a:rPr lang="en-US" altLang="ja-JP" dirty="0"/>
              <a:t> are present</a:t>
            </a:r>
          </a:p>
          <a:p>
            <a:endParaRPr lang="en-US" altLang="ja-JP" sz="1100" dirty="0"/>
          </a:p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Abelian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 of the nonlinear QED effect </a:t>
            </a:r>
          </a:p>
          <a:p>
            <a:r>
              <a:rPr lang="en-US" altLang="ja-JP" b="1" dirty="0"/>
              <a:t>  </a:t>
            </a:r>
            <a:r>
              <a:rPr lang="en-US" altLang="ja-JP" dirty="0"/>
              <a:t>-- Synchrotron radiation, gluon birefringence, gluon splitting, </a:t>
            </a:r>
            <a:r>
              <a:rPr lang="en-US" altLang="ja-JP" dirty="0" err="1"/>
              <a:t>etc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0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1224</Words>
  <Application>Microsoft Office PowerPoint</Application>
  <PresentationFormat>画面に合わせる (4:3)</PresentationFormat>
  <Paragraphs>239</Paragraphs>
  <Slides>20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Office ​​テーマ</vt:lpstr>
      <vt:lpstr>Equation</vt:lpstr>
      <vt:lpstr>数式</vt:lpstr>
      <vt:lpstr>Strong field physics in high-energy heavy-ion collisions</vt:lpstr>
      <vt:lpstr>Contents</vt:lpstr>
      <vt:lpstr>What  is “strong field physics”?</vt:lpstr>
      <vt:lpstr>Why  is it important?</vt:lpstr>
      <vt:lpstr>How strong?</vt:lpstr>
      <vt:lpstr>How are they created?</vt:lpstr>
      <vt:lpstr>Time dependence</vt:lpstr>
      <vt:lpstr>Time dependence</vt:lpstr>
      <vt:lpstr>Strong Yang-Mills fields (Glasma)</vt:lpstr>
      <vt:lpstr>An example of nonlinear QED effects</vt:lpstr>
      <vt:lpstr>Vacuum Birefringence</vt:lpstr>
      <vt:lpstr>Recent achievements</vt:lpstr>
      <vt:lpstr>PowerPoint プレゼンテーション</vt:lpstr>
      <vt:lpstr>Properties of coefficients ci</vt:lpstr>
      <vt:lpstr>Self-consistent solutions (in the LLL approximation                              )</vt:lpstr>
      <vt:lpstr>Effects on heavy-ion events</vt:lpstr>
      <vt:lpstr>PowerPoint プレゼンテーション</vt:lpstr>
      <vt:lpstr>Consequences in HIC?</vt:lpstr>
      <vt:lpstr>Other possible phenomena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field dynamics in high-energy heavy-ion collisions</dc:title>
  <dc:creator>kazunori itakura</dc:creator>
  <cp:lastModifiedBy>kazunori itakura</cp:lastModifiedBy>
  <cp:revision>65</cp:revision>
  <dcterms:created xsi:type="dcterms:W3CDTF">2012-09-14T22:49:39Z</dcterms:created>
  <dcterms:modified xsi:type="dcterms:W3CDTF">2012-09-20T06:25:05Z</dcterms:modified>
</cp:coreProperties>
</file>