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7"/>
  </p:notesMasterIdLst>
  <p:sldIdLst>
    <p:sldId id="1058" r:id="rId2"/>
    <p:sldId id="1096" r:id="rId3"/>
    <p:sldId id="1061" r:id="rId4"/>
    <p:sldId id="966" r:id="rId5"/>
    <p:sldId id="804" r:id="rId6"/>
    <p:sldId id="1095" r:id="rId7"/>
    <p:sldId id="1076" r:id="rId8"/>
    <p:sldId id="1077" r:id="rId9"/>
    <p:sldId id="1079" r:id="rId10"/>
    <p:sldId id="1093" r:id="rId11"/>
    <p:sldId id="1090" r:id="rId12"/>
    <p:sldId id="1047" r:id="rId13"/>
    <p:sldId id="1080" r:id="rId14"/>
    <p:sldId id="1003" r:id="rId15"/>
    <p:sldId id="1097" r:id="rId16"/>
    <p:sldId id="994" r:id="rId17"/>
    <p:sldId id="1005" r:id="rId18"/>
    <p:sldId id="1027" r:id="rId19"/>
    <p:sldId id="902" r:id="rId20"/>
    <p:sldId id="1050" r:id="rId21"/>
    <p:sldId id="904" r:id="rId22"/>
    <p:sldId id="908" r:id="rId23"/>
    <p:sldId id="1051" r:id="rId24"/>
    <p:sldId id="906" r:id="rId25"/>
    <p:sldId id="909" r:id="rId26"/>
    <p:sldId id="1042" r:id="rId27"/>
    <p:sldId id="1070" r:id="rId28"/>
    <p:sldId id="910" r:id="rId29"/>
    <p:sldId id="1072" r:id="rId30"/>
    <p:sldId id="1057" r:id="rId31"/>
    <p:sldId id="911" r:id="rId32"/>
    <p:sldId id="945" r:id="rId33"/>
    <p:sldId id="954" r:id="rId34"/>
    <p:sldId id="1075" r:id="rId35"/>
    <p:sldId id="1094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8000"/>
    <a:srgbClr val="3333CC"/>
    <a:srgbClr val="FB1525"/>
    <a:srgbClr val="4B14E6"/>
    <a:srgbClr val="F92A01"/>
    <a:srgbClr val="FFFF00"/>
    <a:srgbClr val="DBF470"/>
    <a:srgbClr val="F2FE58"/>
    <a:srgbClr val="F5FC68"/>
    <a:srgbClr val="F2FB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6" autoAdjust="0"/>
    <p:restoredTop sz="94273" autoAdjust="0"/>
  </p:normalViewPr>
  <p:slideViewPr>
    <p:cSldViewPr>
      <p:cViewPr varScale="1">
        <p:scale>
          <a:sx n="85" d="100"/>
          <a:sy n="85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7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33.wmf"/><Relationship Id="rId5" Type="http://schemas.openxmlformats.org/officeDocument/2006/relationships/image" Target="../media/image34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.w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0E2FE-4D3F-439F-BC4E-343949C92C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16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B33AD-5FE9-41E5-83BF-D49528E7765C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213" y="8686643"/>
            <a:ext cx="2972788" cy="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10" rIns="91417" bIns="45710" anchor="b"/>
          <a:lstStyle/>
          <a:p>
            <a:pPr algn="r" defTabSz="914770"/>
            <a:fld id="{2C52DC61-C004-4878-9431-DD6693FF81AF}" type="slidenum">
              <a:rPr lang="en-US" sz="1200">
                <a:latin typeface="Times New Roman" pitchFamily="18" charset="0"/>
              </a:rPr>
              <a:pPr algn="r" defTabSz="914770"/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8" y="4344108"/>
            <a:ext cx="5485464" cy="411464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34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0E2FE-4D3F-439F-BC4E-343949C92C2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CA2E-044D-4BFA-8921-5E28FE25289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6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7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02DBA-D787-493D-AA94-6054307E6A46}" type="slidenum">
              <a:rPr lang="en-US"/>
              <a:pPr/>
              <a:t>8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4D6E5-411F-4ED2-88E5-BEDD597030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9276652-C2E4-4071-922C-A116C4499EB9}" type="datetime1">
              <a:rPr lang="en-US" smtClean="0"/>
              <a:t>9/22/2012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9ACA6-63F8-4741-A6DF-302B6E262D1D}" type="datetime1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D5E440-CC29-44E7-BCE8-F4F796A67B29}" type="datetime1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7028-53C2-4D24-B0A3-0C2B77BDCB5C}" type="datetime1">
              <a:rPr lang="en-US" smtClean="0"/>
              <a:t>9/22/2012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CDD037-89C2-4269-8285-677E650BAC52}" type="datetime1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3B0414-43A8-477D-90D8-D6118057C9AD}" type="datetime1">
              <a:rPr lang="en-US" smtClean="0"/>
              <a:t>9/22/2012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DA654E-DDA2-4B1E-AB12-71DF34028A54}" type="datetime1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402EDC-8CD8-4F46-86A4-CBECC38699C6}" type="datetime1">
              <a:rPr lang="en-US" smtClean="0"/>
              <a:t>9/22/2012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4A461-58B4-40E9-80E1-EA9AC2E9F575}" type="datetime1">
              <a:rPr lang="en-US" smtClean="0"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>
            <a:extLst/>
          </a:lstStyle>
          <a:p>
            <a:pPr>
              <a:defRPr/>
            </a:pPr>
            <a:fld id="{D264CC2F-545E-4CEA-B53A-C7A7A69FE4B6}" type="datetime1">
              <a:rPr lang="en-US" smtClean="0"/>
              <a:t>9/22/2012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820C8EF-C81A-420F-AF33-6F92A40532C6}" type="datetime1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012F75-F7AC-48EA-B960-044DF9521531}" type="datetime1">
              <a:rPr lang="en-US" smtClean="0"/>
              <a:t>9/22/2012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8CBAE3-A2BB-4A7F-9900-890018D81E4C}" type="datetime1">
              <a:rPr lang="en-US" smtClean="0"/>
              <a:t>9/22/2012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2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png"/><Relationship Id="rId11" Type="http://schemas.openxmlformats.org/officeDocument/2006/relationships/hyperlink" Target="http://arxiv.org/abs/arXiv:1105.3782" TargetMode="External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pn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png"/><Relationship Id="rId5" Type="http://schemas.openxmlformats.org/officeDocument/2006/relationships/image" Target="../media/image59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oleObject" Target="../embeddings/oleObject4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8.bin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6.jpeg"/><Relationship Id="rId4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776" y="152400"/>
            <a:ext cx="8915399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000" b="1" i="0" dirty="0" smtClean="0">
                <a:latin typeface="Comic Sans MS" pitchFamily="66" charset="0"/>
              </a:rPr>
              <a:t>Is the QGP produced in LHC collisions more opaque than that produced in RHIC collisions?</a:t>
            </a:r>
            <a:endParaRPr lang="fr-FR" sz="3000" b="1" i="0" dirty="0" smtClean="0">
              <a:latin typeface="Comic Sans MS" pitchFamily="66" charset="0"/>
            </a:endParaRPr>
          </a:p>
          <a:p>
            <a:endParaRPr lang="en-US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A.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Lacey</a:t>
            </a:r>
          </a:p>
          <a:p>
            <a:pPr>
              <a:defRPr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Chemistry Dept.,  </a:t>
            </a:r>
          </a:p>
          <a:p>
            <a:pPr>
              <a:defRPr/>
            </a:pP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Brook </a:t>
            </a:r>
            <a:r>
              <a:rPr lang="en-US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</a:t>
            </a:r>
          </a:p>
          <a:p>
            <a:pPr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6200" y="0"/>
            <a:ext cx="3657600" cy="698500"/>
            <a:chOff x="76200" y="0"/>
            <a:chExt cx="3657600" cy="698500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304800" y="201875"/>
              <a:ext cx="3429000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b="1" dirty="0" smtClean="0"/>
                <a:t>Constraint for </a:t>
              </a:r>
              <a:r>
                <a:rPr lang="el-GR" sz="2200" b="1" dirty="0" smtClean="0"/>
                <a:t>η</a:t>
              </a:r>
              <a:r>
                <a:rPr lang="en-US" sz="2200" b="1" dirty="0" smtClean="0"/>
                <a:t>/s &amp; </a:t>
              </a:r>
              <a:r>
                <a:rPr lang="el-GR" sz="2200" b="1" dirty="0" smtClean="0"/>
                <a:t>δ</a:t>
              </a:r>
              <a:r>
                <a:rPr lang="en-US" sz="2200" b="1" dirty="0" smtClean="0"/>
                <a:t>f </a:t>
              </a:r>
              <a:endParaRPr lang="en-US" sz="2200" dirty="0"/>
            </a:p>
          </p:txBody>
        </p:sp>
        <p:sp>
          <p:nvSpPr>
            <p:cNvPr id="19" name="AutoShape 34"/>
            <p:cNvSpPr>
              <a:spLocks noChangeArrowheads="1"/>
            </p:cNvSpPr>
            <p:nvPr/>
          </p:nvSpPr>
          <p:spPr bwMode="auto">
            <a:xfrm>
              <a:off x="304800" y="165100"/>
              <a:ext cx="34290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85800" y="2438400"/>
            <a:ext cx="2557463" cy="798513"/>
            <a:chOff x="5519147" y="2286000"/>
            <a:chExt cx="2558053" cy="798512"/>
          </a:xfrm>
        </p:grpSpPr>
        <p:sp>
          <p:nvSpPr>
            <p:cNvPr id="14357" name="TextBox 24"/>
            <p:cNvSpPr txBox="1">
              <a:spLocks noChangeArrowheads="1"/>
            </p:cNvSpPr>
            <p:nvPr/>
          </p:nvSpPr>
          <p:spPr bwMode="auto">
            <a:xfrm>
              <a:off x="5519147" y="2514600"/>
              <a:ext cx="1505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Deformation </a:t>
              </a:r>
            </a:p>
          </p:txBody>
        </p:sp>
        <p:graphicFrame>
          <p:nvGraphicFramePr>
            <p:cNvPr id="14340" name="Object 3"/>
            <p:cNvGraphicFramePr>
              <a:graphicFrameLocks noChangeAspect="1"/>
            </p:cNvGraphicFramePr>
            <p:nvPr/>
          </p:nvGraphicFramePr>
          <p:xfrm>
            <a:off x="7253287" y="2286000"/>
            <a:ext cx="823913" cy="798512"/>
          </p:xfrm>
          <a:graphic>
            <a:graphicData uri="http://schemas.openxmlformats.org/presentationml/2006/ole">
              <p:oleObj spid="_x0000_s3546115" name="Equation" r:id="rId5" imgW="406080" imgH="393480" progId="Equation.DSMT4">
                <p:embed/>
              </p:oleObj>
            </a:graphicData>
          </a:graphic>
        </p:graphicFrame>
      </p:grpSp>
      <p:sp>
        <p:nvSpPr>
          <p:cNvPr id="143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F43004-1737-4CBE-9454-D61F788CE743}" type="slidenum">
              <a:rPr lang="en-US" smtClean="0"/>
              <a:pPr/>
              <a:t>10</a:t>
            </a:fld>
            <a:r>
              <a:rPr lang="en-US" smtClean="0"/>
              <a:t> 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412750" y="3476625"/>
          <a:ext cx="3228975" cy="1633538"/>
        </p:xfrm>
        <a:graphic>
          <a:graphicData uri="http://schemas.openxmlformats.org/presentationml/2006/ole">
            <p:oleObj spid="_x0000_s3546114" name="Equation" r:id="rId6" imgW="2006280" imgH="1002960" progId="Equation.DSMT4">
              <p:embed/>
            </p:oleObj>
          </a:graphicData>
        </a:graphic>
      </p:graphicFrame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04800" y="838200"/>
            <a:ext cx="3311525" cy="1600200"/>
            <a:chOff x="4191000" y="3886200"/>
            <a:chExt cx="3310758" cy="1600200"/>
          </a:xfrm>
        </p:grpSpPr>
        <p:pic>
          <p:nvPicPr>
            <p:cNvPr id="14355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42226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Characteristic 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dependence of  </a:t>
            </a:r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reflects the influence of </a:t>
            </a:r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US" b="1" dirty="0" smtClean="0">
                <a:solidFill>
                  <a:srgbClr val="FF0000"/>
                </a:solidFill>
              </a:rPr>
              <a:t>f and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n-US" b="1" dirty="0" smtClean="0">
                <a:solidFill>
                  <a:srgbClr val="FF0000"/>
                </a:solidFill>
              </a:rPr>
              <a:t>/s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41862" name="Object 6"/>
          <p:cNvGraphicFramePr>
            <a:graphicFrameLocks noChangeAspect="1"/>
          </p:cNvGraphicFramePr>
          <p:nvPr/>
        </p:nvGraphicFramePr>
        <p:xfrm>
          <a:off x="5259386" y="0"/>
          <a:ext cx="3656014" cy="6009132"/>
        </p:xfrm>
        <a:graphic>
          <a:graphicData uri="http://schemas.openxmlformats.org/presentationml/2006/ole">
            <p:oleObj spid="_x0000_s3546116" name="SPW 11.0 Graph" r:id="rId8" imgW="4112280" imgH="6757200" progId="SigmaPlotGraphicObject.10">
              <p:embed/>
            </p:oleObj>
          </a:graphicData>
        </a:graphic>
      </p:graphicFrame>
      <p:sp>
        <p:nvSpPr>
          <p:cNvPr id="22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799" y="762000"/>
            <a:ext cx="692117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635004" y="609600"/>
            <a:ext cx="2385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ATLAS-CONF-2011-074</a:t>
            </a:r>
            <a:endParaRPr lang="en-US" sz="1600" dirty="0"/>
          </a:p>
        </p:txBody>
      </p:sp>
      <p:sp>
        <p:nvSpPr>
          <p:cNvPr id="14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561969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B14E6"/>
                </a:solidFill>
              </a:rPr>
              <a:t>High precision double differential </a:t>
            </a:r>
            <a:r>
              <a:rPr lang="en-US" sz="2000" b="1" dirty="0" smtClean="0">
                <a:solidFill>
                  <a:srgbClr val="4B14E6"/>
                </a:solidFill>
              </a:rPr>
              <a:t>Measurements </a:t>
            </a:r>
            <a:r>
              <a:rPr lang="en-US" sz="2000" b="1" dirty="0">
                <a:solidFill>
                  <a:srgbClr val="4B14E6"/>
                </a:solidFill>
              </a:rPr>
              <a:t>are </a:t>
            </a:r>
            <a:r>
              <a:rPr lang="en-US" sz="2000" b="1" dirty="0" smtClean="0">
                <a:solidFill>
                  <a:srgbClr val="4B14E6"/>
                </a:solidFill>
              </a:rPr>
              <a:t>pervasive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Do they scale?</a:t>
            </a: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07945"/>
            <a:ext cx="502920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119574" y="76200"/>
            <a:ext cx="4452426" cy="769441"/>
            <a:chOff x="224474" y="128650"/>
            <a:chExt cx="3080826" cy="769441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24474" y="128650"/>
              <a:ext cx="3080826" cy="769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err="1" smtClean="0"/>
                <a:t>v</a:t>
              </a:r>
              <a:r>
                <a:rPr lang="en-US" sz="2200" b="1" baseline="-25000" dirty="0" err="1" smtClean="0"/>
                <a:t>n</a:t>
              </a:r>
              <a:r>
                <a:rPr lang="en-US" sz="2200" b="1" dirty="0" smtClean="0"/>
                <a:t>(</a:t>
              </a:r>
              <a:r>
                <a:rPr lang="el-GR" sz="2200" b="1" dirty="0" smtClean="0"/>
                <a:t>ψ</a:t>
              </a:r>
              <a:r>
                <a:rPr lang="en-US" sz="2200" b="1" baseline="-25000" dirty="0" smtClean="0"/>
                <a:t>n</a:t>
              </a:r>
              <a:r>
                <a:rPr lang="en-US" sz="2200" b="1" dirty="0" smtClean="0"/>
                <a:t>) Measurements - ATLAS</a:t>
              </a:r>
              <a:endParaRPr lang="en-US" sz="2200" dirty="0"/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228600" y="181099"/>
              <a:ext cx="3048000" cy="416625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600200" y="3733800"/>
            <a:ext cx="45719" cy="1371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04800" y="216725"/>
            <a:ext cx="2971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Constraint</a:t>
            </a:r>
            <a:endParaRPr lang="en-US" sz="22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04800" y="165100"/>
            <a:ext cx="297180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472440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viscous </a:t>
            </a:r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damping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harmonics validated</a:t>
            </a:r>
          </a:p>
          <a:p>
            <a:pPr>
              <a:buFont typeface="Wingdings"/>
              <a:buChar char="à"/>
              <a:defRPr/>
            </a:pP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Important constraint</a:t>
            </a:r>
            <a:endParaRPr lang="en-US" sz="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30002" y="3925888"/>
            <a:ext cx="2613260" cy="798512"/>
            <a:chOff x="5463337" y="2362200"/>
            <a:chExt cx="2613863" cy="798512"/>
          </a:xfrm>
        </p:grpSpPr>
        <p:sp>
          <p:nvSpPr>
            <p:cNvPr id="12311" name="TextBox 24"/>
            <p:cNvSpPr txBox="1">
              <a:spLocks noChangeArrowheads="1"/>
            </p:cNvSpPr>
            <p:nvPr/>
          </p:nvSpPr>
          <p:spPr bwMode="auto">
            <a:xfrm>
              <a:off x="5463337" y="2590800"/>
              <a:ext cx="16171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Wave number</a:t>
              </a:r>
              <a:endParaRPr lang="en-US" dirty="0"/>
            </a:p>
          </p:txBody>
        </p:sp>
        <p:graphicFrame>
          <p:nvGraphicFramePr>
            <p:cNvPr id="12293" name="Object 3"/>
            <p:cNvGraphicFramePr>
              <a:graphicFrameLocks noChangeAspect="1"/>
            </p:cNvGraphicFramePr>
            <p:nvPr/>
          </p:nvGraphicFramePr>
          <p:xfrm>
            <a:off x="7253287" y="2362200"/>
            <a:ext cx="823913" cy="798512"/>
          </p:xfrm>
          <a:graphic>
            <a:graphicData uri="http://schemas.openxmlformats.org/presentationml/2006/ole">
              <p:oleObj spid="_x0000_s3089412" name="Equation" r:id="rId5" imgW="406080" imgH="393480" progId="Equation.DSMT4">
                <p:embed/>
              </p:oleObj>
            </a:graphicData>
          </a:graphic>
        </p:graphicFrame>
      </p:grpSp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12</a:t>
            </a:fld>
            <a:r>
              <a:rPr lang="en-US" smtClean="0"/>
              <a:t> 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04800" y="1793175"/>
            <a:ext cx="3311525" cy="1600200"/>
            <a:chOff x="4191000" y="3886200"/>
            <a:chExt cx="3310758" cy="1600200"/>
          </a:xfrm>
        </p:grpSpPr>
        <p:pic>
          <p:nvPicPr>
            <p:cNvPr id="12309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8461" name="Picture 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52400"/>
            <a:ext cx="53816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1219200" y="3528950"/>
          <a:ext cx="1381819" cy="509650"/>
        </p:xfrm>
        <a:graphic>
          <a:graphicData uri="http://schemas.openxmlformats.org/presentationml/2006/ole">
            <p:oleObj spid="_x0000_s3089411" name="Equation" r:id="rId8" imgW="698400" imgH="253800" progId="Equation.DSMT4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00825" y="3581400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68330" y="3581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  <p:grpSp>
        <p:nvGrpSpPr>
          <p:cNvPr id="4" name="Group 34"/>
          <p:cNvGrpSpPr/>
          <p:nvPr/>
        </p:nvGrpSpPr>
        <p:grpSpPr>
          <a:xfrm>
            <a:off x="5486400" y="3048000"/>
            <a:ext cx="3028950" cy="2303463"/>
            <a:chOff x="5486400" y="3048000"/>
            <a:chExt cx="3028950" cy="2303463"/>
          </a:xfrm>
        </p:grpSpPr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6553200" y="4648200"/>
            <a:ext cx="1962150" cy="703263"/>
          </p:xfrm>
          <a:graphic>
            <a:graphicData uri="http://schemas.openxmlformats.org/presentationml/2006/ole">
              <p:oleObj spid="_x0000_s3089413" name="Equation" r:id="rId9" imgW="1218960" imgH="431640" progId="Equation.DSMT4">
                <p:embed/>
              </p:oleObj>
            </a:graphicData>
          </a:graphic>
        </p:graphicFrame>
        <p:cxnSp>
          <p:nvCxnSpPr>
            <p:cNvPr id="28" name="Straight Arrow Connector 27"/>
            <p:cNvCxnSpPr/>
            <p:nvPr/>
          </p:nvCxnSpPr>
          <p:spPr>
            <a:xfrm flipH="1" flipV="1">
              <a:off x="7467600" y="3276600"/>
              <a:ext cx="609600" cy="137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5486400" y="3048000"/>
              <a:ext cx="1219200" cy="160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648200" y="5410200"/>
          <a:ext cx="761607" cy="598488"/>
        </p:xfrm>
        <a:graphic>
          <a:graphicData uri="http://schemas.openxmlformats.org/presentationml/2006/ole">
            <p:oleObj spid="_x0000_s3089414" name="Equation" r:id="rId10" imgW="507960" imgH="393480" progId="Equation.DSMT4">
              <p:embed/>
            </p:oleObj>
          </a:graphicData>
        </a:graphic>
      </p:graphicFrame>
      <p:sp>
        <p:nvSpPr>
          <p:cNvPr id="3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867400" y="0"/>
            <a:ext cx="1567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hlinkClick r:id="rId11"/>
              </a:rPr>
              <a:t>arXiv:1105.3782</a:t>
            </a:r>
            <a:r>
              <a:rPr lang="en-US" sz="1400" b="1" i="0" dirty="0" smtClean="0"/>
              <a:t> 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96488" y="5517996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 RHIC; small increase for LHC</a:t>
            </a:r>
            <a:endParaRPr 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6200" y="914400"/>
          <a:ext cx="3760788" cy="703263"/>
        </p:xfrm>
        <a:graphic>
          <a:graphicData uri="http://schemas.openxmlformats.org/presentationml/2006/ole">
            <p:oleObj spid="_x0000_s3089410" name="Equation" r:id="rId12" imgW="2336760" imgH="43164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13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Erice 2012, Roy A. Lacey, Stony Brook University</a:t>
            </a:r>
          </a:p>
        </p:txBody>
      </p:sp>
      <p:graphicFrame>
        <p:nvGraphicFramePr>
          <p:cNvPr id="1688582" name="Object 6"/>
          <p:cNvGraphicFramePr>
            <a:graphicFrameLocks noChangeAspect="1"/>
          </p:cNvGraphicFramePr>
          <p:nvPr/>
        </p:nvGraphicFramePr>
        <p:xfrm>
          <a:off x="383167" y="685800"/>
          <a:ext cx="8456033" cy="4419600"/>
        </p:xfrm>
        <a:graphic>
          <a:graphicData uri="http://schemas.openxmlformats.org/presentationml/2006/ole">
            <p:oleObj spid="_x0000_s3376130" name="SPW 11.0 Graph" r:id="rId5" imgW="10009800" imgH="5231520" progId="SigmaPlotGraphicObject.10">
              <p:embed/>
            </p:oleObj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35625" y="65150"/>
            <a:ext cx="30480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Acoustic Scaling</a:t>
            </a:r>
            <a:endParaRPr lang="en-US" sz="2200" dirty="0"/>
          </a:p>
        </p:txBody>
      </p: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35625" y="88900"/>
            <a:ext cx="2971800" cy="4445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4191000" y="228600"/>
          <a:ext cx="1962150" cy="703263"/>
        </p:xfrm>
        <a:graphic>
          <a:graphicData uri="http://schemas.openxmlformats.org/presentationml/2006/ole">
            <p:oleObj spid="_x0000_s3376131" name="Equation" r:id="rId6" imgW="1218960" imgH="4316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67652" y="5848600"/>
            <a:ext cx="768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is essentially independent of centrality for a broad centrality range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688585" name="Object 9"/>
          <p:cNvGraphicFramePr>
            <a:graphicFrameLocks noChangeAspect="1"/>
          </p:cNvGraphicFramePr>
          <p:nvPr/>
        </p:nvGraphicFramePr>
        <p:xfrm>
          <a:off x="2971800" y="1066800"/>
          <a:ext cx="3276600" cy="4724400"/>
        </p:xfrm>
        <a:graphic>
          <a:graphicData uri="http://schemas.openxmlformats.org/presentationml/2006/ole">
            <p:oleObj spid="_x0000_s3376132" name="SPW 11.0 Graph" r:id="rId7" imgW="3171240" imgH="5261040" progId="SigmaPlotGraphicObject.10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14</a:t>
            </a:fld>
            <a:r>
              <a:rPr lang="en-US" smtClean="0"/>
              <a:t> </a:t>
            </a:r>
          </a:p>
        </p:txBody>
      </p:sp>
      <p:graphicFrame>
        <p:nvGraphicFramePr>
          <p:cNvPr id="1694723" name="Object 3"/>
          <p:cNvGraphicFramePr>
            <a:graphicFrameLocks noChangeAspect="1"/>
          </p:cNvGraphicFramePr>
          <p:nvPr/>
        </p:nvGraphicFramePr>
        <p:xfrm>
          <a:off x="152400" y="609601"/>
          <a:ext cx="8875724" cy="4648199"/>
        </p:xfrm>
        <a:graphic>
          <a:graphicData uri="http://schemas.openxmlformats.org/presentationml/2006/ole">
            <p:oleObj spid="_x0000_s2842626" name="SPW 11.0 Graph" r:id="rId5" imgW="9989640" imgH="5231520" progId="SigmaPlotGraphicObject.10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4114800" y="152400"/>
          <a:ext cx="1962150" cy="703263"/>
        </p:xfrm>
        <a:graphic>
          <a:graphicData uri="http://schemas.openxmlformats.org/presentationml/2006/ole">
            <p:oleObj spid="_x0000_s2842627" name="Equation" r:id="rId6" imgW="1218960" imgH="431640" progId="Equation.DSMT4">
              <p:embed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192975" y="-7620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38400" y="5486400"/>
            <a:ext cx="4943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l-GR" b="1" dirty="0" smtClean="0">
                <a:solidFill>
                  <a:srgbClr val="FF0000"/>
                </a:solidFill>
              </a:rPr>
              <a:t>β</a:t>
            </a:r>
            <a:r>
              <a:rPr lang="en-US" b="1" dirty="0" smtClean="0">
                <a:solidFill>
                  <a:srgbClr val="FF0000"/>
                </a:solidFill>
              </a:rPr>
              <a:t> scales as 1/√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B1525"/>
                </a:solidFill>
                <a:sym typeface="Wingdings" pitchFamily="2" charset="2"/>
              </a:rPr>
              <a:t>Important constraint</a:t>
            </a:r>
            <a:endParaRPr lang="en-US" b="1" dirty="0" smtClean="0">
              <a:solidFill>
                <a:srgbClr val="3333CC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990600"/>
            <a:ext cx="5419725" cy="4362450"/>
          </a:xfrm>
          <a:prstGeom prst="rect">
            <a:avLst/>
          </a:prstGeom>
          <a:noFill/>
          <a:ln w="25400">
            <a:solidFill>
              <a:srgbClr val="F92A01"/>
            </a:solidFill>
            <a:prstDash val="lgDash"/>
            <a:miter lim="800000"/>
            <a:headEnd/>
            <a:tailEnd/>
          </a:ln>
        </p:spPr>
      </p:pic>
      <p:sp>
        <p:nvSpPr>
          <p:cNvPr id="19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6200" y="0"/>
            <a:ext cx="3657600" cy="698500"/>
            <a:chOff x="76200" y="0"/>
            <a:chExt cx="3657600" cy="698500"/>
          </a:xfrm>
        </p:grpSpPr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76200" y="0"/>
              <a:ext cx="46038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04800" y="201875"/>
              <a:ext cx="3429000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b="1" dirty="0" smtClean="0"/>
                <a:t>Constraint for </a:t>
              </a:r>
              <a:r>
                <a:rPr lang="el-GR" sz="2200" b="1" dirty="0" smtClean="0"/>
                <a:t>η</a:t>
              </a:r>
              <a:r>
                <a:rPr lang="en-US" sz="2200" b="1" dirty="0" smtClean="0"/>
                <a:t>/s &amp; </a:t>
              </a:r>
              <a:r>
                <a:rPr lang="el-GR" sz="2200" b="1" dirty="0" smtClean="0"/>
                <a:t>δ</a:t>
              </a:r>
              <a:r>
                <a:rPr lang="en-US" sz="2200" b="1" dirty="0" smtClean="0"/>
                <a:t>f </a:t>
              </a:r>
              <a:endParaRPr lang="en-US" sz="2200" dirty="0"/>
            </a:p>
          </p:txBody>
        </p:sp>
        <p:sp>
          <p:nvSpPr>
            <p:cNvPr id="32" name="AutoShape 34"/>
            <p:cNvSpPr>
              <a:spLocks noChangeArrowheads="1"/>
            </p:cNvSpPr>
            <p:nvPr/>
          </p:nvSpPr>
          <p:spPr bwMode="auto">
            <a:xfrm>
              <a:off x="304800" y="165100"/>
              <a:ext cx="3429000" cy="5334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371600" y="58674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3333CC"/>
                </a:solidFill>
              </a:rPr>
              <a:t> &lt;</a:t>
            </a:r>
            <a:r>
              <a:rPr lang="el-GR" sz="2000" b="1" dirty="0" smtClean="0">
                <a:solidFill>
                  <a:srgbClr val="3333CC"/>
                </a:solidFill>
              </a:rPr>
              <a:t>η</a:t>
            </a:r>
            <a:r>
              <a:rPr lang="en-US" sz="2000" b="1" dirty="0" smtClean="0">
                <a:solidFill>
                  <a:srgbClr val="3333CC"/>
                </a:solidFill>
              </a:rPr>
              <a:t>/s&gt; </a:t>
            </a:r>
            <a:r>
              <a:rPr lang="en-US" b="1" dirty="0" smtClean="0">
                <a:solidFill>
                  <a:srgbClr val="3333CC"/>
                </a:solidFill>
              </a:rPr>
              <a:t>~ 1/4</a:t>
            </a:r>
            <a:r>
              <a:rPr lang="el-GR" b="1" dirty="0" smtClean="0">
                <a:solidFill>
                  <a:srgbClr val="3333CC"/>
                </a:solidFill>
              </a:rPr>
              <a:t>π</a:t>
            </a:r>
            <a:r>
              <a:rPr lang="en-US" b="1" dirty="0" smtClean="0">
                <a:solidFill>
                  <a:srgbClr val="3333CC"/>
                </a:solidFill>
              </a:rPr>
              <a:t> at RHIC; small increase for LHC</a:t>
            </a:r>
            <a:endParaRPr lang="en-US" sz="2000" b="1" dirty="0">
              <a:solidFill>
                <a:srgbClr val="3333CC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762000" y="2362200"/>
            <a:ext cx="6248400" cy="609600"/>
            <a:chOff x="235564" y="2362200"/>
            <a:chExt cx="8459811" cy="609600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341312" y="2362200"/>
              <a:ext cx="835406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400" b="1" i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Scaling properties of Jet Quenching</a:t>
              </a:r>
              <a:endParaRPr lang="en-US" sz="1600" dirty="0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235564" y="2362200"/>
              <a:ext cx="7931073" cy="609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407945"/>
            <a:ext cx="5029200" cy="365125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133600" y="4389962"/>
            <a:ext cx="6221336" cy="851107"/>
            <a:chOff x="2613102" y="4038600"/>
            <a:chExt cx="6221336" cy="851107"/>
          </a:xfrm>
        </p:grpSpPr>
        <p:pic>
          <p:nvPicPr>
            <p:cNvPr id="30392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9400" y="4038600"/>
              <a:ext cx="6015038" cy="85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9639" r="65301"/>
            <a:stretch>
              <a:fillRect/>
            </a:stretch>
          </p:blipFill>
          <p:spPr bwMode="auto">
            <a:xfrm>
              <a:off x="2613102" y="4114800"/>
              <a:ext cx="990600" cy="70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774796" y="425790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52894" y="424675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400" y="228600"/>
            <a:ext cx="2197100" cy="762000"/>
            <a:chOff x="12700" y="152400"/>
            <a:chExt cx="2197100" cy="762000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2700" y="152400"/>
              <a:ext cx="21971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/>
                <a:t>Jet </a:t>
              </a:r>
              <a:r>
                <a:rPr lang="en-US" sz="2000" b="1" dirty="0" smtClean="0"/>
                <a:t>suppression Probe </a:t>
              </a:r>
              <a:endParaRPr lang="en-US" sz="1400" dirty="0"/>
            </a:p>
          </p:txBody>
        </p:sp>
        <p:sp>
          <p:nvSpPr>
            <p:cNvPr id="15" name="AutoShape 34"/>
            <p:cNvSpPr>
              <a:spLocks noChangeArrowheads="1"/>
            </p:cNvSpPr>
            <p:nvPr/>
          </p:nvSpPr>
          <p:spPr bwMode="auto">
            <a:xfrm>
              <a:off x="12700" y="152400"/>
              <a:ext cx="2197100" cy="762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1" name="Picture 20" descr="jet3.png"/>
          <p:cNvPicPr>
            <a:picLocks noChangeAspect="1"/>
          </p:cNvPicPr>
          <p:nvPr/>
        </p:nvPicPr>
        <p:blipFill>
          <a:blip r:embed="rId6" cstate="print"/>
          <a:srcRect r="57386"/>
          <a:stretch>
            <a:fillRect/>
          </a:stretch>
        </p:blipFill>
        <p:spPr>
          <a:xfrm>
            <a:off x="304800" y="990600"/>
            <a:ext cx="1739026" cy="2135528"/>
          </a:xfrm>
          <a:prstGeom prst="rect">
            <a:avLst/>
          </a:prstGeom>
        </p:spPr>
      </p:pic>
      <p:graphicFrame>
        <p:nvGraphicFramePr>
          <p:cNvPr id="2268173" name="Object 2"/>
          <p:cNvGraphicFramePr>
            <a:graphicFrameLocks noChangeAspect="1"/>
          </p:cNvGraphicFramePr>
          <p:nvPr/>
        </p:nvGraphicFramePr>
        <p:xfrm>
          <a:off x="152400" y="3211551"/>
          <a:ext cx="2689148" cy="615688"/>
        </p:xfrm>
        <a:graphic>
          <a:graphicData uri="http://schemas.openxmlformats.org/presentationml/2006/ole">
            <p:oleObj spid="_x0000_s3039234" name="Equation" r:id="rId7" imgW="1981080" imgH="444240" progId="Equation.DSMT4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572000" y="2328747"/>
          <a:ext cx="3979862" cy="381000"/>
        </p:xfrm>
        <a:graphic>
          <a:graphicData uri="http://schemas.openxmlformats.org/presentationml/2006/ole">
            <p:oleObj spid="_x0000_s3039235" name="Equation" r:id="rId8" imgW="2387520" imgH="228600" progId="Equation.DSMT4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18063" y="3064067"/>
          <a:ext cx="3578225" cy="649288"/>
        </p:xfrm>
        <a:graphic>
          <a:graphicData uri="http://schemas.openxmlformats.org/presentationml/2006/ole">
            <p:oleObj spid="_x0000_s3039236" name="Equation" r:id="rId9" imgW="2514600" imgH="457200" progId="Equation.DSMT4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62464" y="269859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Suppression (∆L) – </a:t>
            </a:r>
            <a:r>
              <a:rPr lang="en-US" b="1" dirty="0" smtClean="0">
                <a:solidFill>
                  <a:srgbClr val="FB1525"/>
                </a:solidFill>
              </a:rPr>
              <a:t>pp yield unnecessary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71600" y="5848812"/>
            <a:ext cx="7075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92A01"/>
                </a:solidFill>
              </a:rPr>
              <a:t>J</a:t>
            </a:r>
            <a:r>
              <a:rPr lang="en-US" b="1" dirty="0" smtClean="0">
                <a:solidFill>
                  <a:srgbClr val="F92A01"/>
                </a:solidFill>
              </a:rPr>
              <a:t>et suppression drives R</a:t>
            </a:r>
            <a:r>
              <a:rPr lang="en-US" b="1" baseline="-25000" dirty="0" smtClean="0">
                <a:solidFill>
                  <a:srgbClr val="F92A01"/>
                </a:solidFill>
              </a:rPr>
              <a:t>AA</a:t>
            </a:r>
            <a:r>
              <a:rPr lang="en-US" b="1" dirty="0" smtClean="0">
                <a:solidFill>
                  <a:srgbClr val="F92A01"/>
                </a:solidFill>
              </a:rPr>
              <a:t> &amp; azimuthal  anisotropy </a:t>
            </a:r>
            <a:r>
              <a:rPr lang="en-US" b="1" i="0" dirty="0" smtClean="0">
                <a:solidFill>
                  <a:srgbClr val="F92A01"/>
                </a:solidFill>
              </a:rPr>
              <a:t>with specific scaling propertie</a:t>
            </a:r>
            <a:r>
              <a:rPr lang="en-US" b="1" i="0" dirty="0" smtClean="0">
                <a:solidFill>
                  <a:srgbClr val="FB1525"/>
                </a:solidFill>
              </a:rPr>
              <a:t>s</a:t>
            </a:r>
            <a:endParaRPr lang="en-US" b="1" dirty="0">
              <a:solidFill>
                <a:srgbClr val="FB1525"/>
              </a:solidFill>
            </a:endParaRPr>
          </a:p>
        </p:txBody>
      </p:sp>
      <p:pic>
        <p:nvPicPr>
          <p:cNvPr id="303923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97336" y="5190908"/>
            <a:ext cx="2288244" cy="68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859136" y="4510665"/>
            <a:ext cx="1752600" cy="609600"/>
          </a:xfrm>
          <a:prstGeom prst="rect">
            <a:avLst/>
          </a:prstGeom>
          <a:solidFill>
            <a:srgbClr val="FB1525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16536" y="4510665"/>
            <a:ext cx="2362200" cy="609600"/>
          </a:xfrm>
          <a:prstGeom prst="rect">
            <a:avLst/>
          </a:prstGeom>
          <a:solidFill>
            <a:srgbClr val="4B14E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14E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9342" y="287515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Suppression (L)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75211" y="4098069"/>
            <a:ext cx="5555925" cy="338554"/>
            <a:chOff x="2590800" y="480950"/>
            <a:chExt cx="5555925" cy="338554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5479008" y="480950"/>
              <a:ext cx="26677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</a:t>
              </a:r>
              <a:r>
                <a:rPr lang="en-US" sz="1400" i="0" dirty="0" smtClean="0"/>
                <a:t>Phys.Lett.B519:199-206,2001</a:t>
              </a:r>
              <a:endParaRPr lang="en-US" sz="1600" dirty="0"/>
            </a:p>
          </p:txBody>
        </p:sp>
      </p:grpSp>
      <p:pic>
        <p:nvPicPr>
          <p:cNvPr id="36" name="Picture 35" descr="Beer_lamber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0800" y="685800"/>
            <a:ext cx="1431471" cy="1202436"/>
          </a:xfrm>
          <a:prstGeom prst="rect">
            <a:avLst/>
          </a:prstGeom>
        </p:spPr>
      </p:pic>
      <p:sp>
        <p:nvSpPr>
          <p:cNvPr id="38" name="Text Box 64"/>
          <p:cNvSpPr txBox="1">
            <a:spLocks noChangeArrowheads="1"/>
          </p:cNvSpPr>
          <p:nvPr/>
        </p:nvSpPr>
        <p:spPr bwMode="auto">
          <a:xfrm>
            <a:off x="4198615" y="3793269"/>
            <a:ext cx="27735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 Radiative Energy loss:</a:t>
            </a:r>
            <a:endParaRPr 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514600" y="2057400"/>
          <a:ext cx="1295400" cy="647700"/>
        </p:xfrm>
        <a:graphic>
          <a:graphicData uri="http://schemas.openxmlformats.org/presentationml/2006/ole">
            <p:oleObj spid="_x0000_s3039237" name="Equation" r:id="rId13" imgW="863280" imgH="43164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09600" y="12192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jet</a:t>
            </a:r>
            <a:endParaRPr lang="en-US" dirty="0"/>
          </a:p>
        </p:txBody>
      </p:sp>
      <p:pic>
        <p:nvPicPr>
          <p:cNvPr id="52" name="Picture 51" descr="jet3.png"/>
          <p:cNvPicPr>
            <a:picLocks noChangeAspect="1"/>
          </p:cNvPicPr>
          <p:nvPr/>
        </p:nvPicPr>
        <p:blipFill>
          <a:blip r:embed="rId6" cstate="print"/>
          <a:srcRect l="42226"/>
          <a:stretch>
            <a:fillRect/>
          </a:stretch>
        </p:blipFill>
        <p:spPr>
          <a:xfrm>
            <a:off x="4876800" y="304800"/>
            <a:ext cx="2189441" cy="1983128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260929" y="152400"/>
            <a:ext cx="1961995" cy="1913930"/>
            <a:chOff x="7260929" y="0"/>
            <a:chExt cx="1961995" cy="1913930"/>
          </a:xfrm>
        </p:grpSpPr>
        <p:grpSp>
          <p:nvGrpSpPr>
            <p:cNvPr id="60" name="Group 59"/>
            <p:cNvGrpSpPr/>
            <p:nvPr/>
          </p:nvGrpSpPr>
          <p:grpSpPr>
            <a:xfrm>
              <a:off x="7620000" y="609600"/>
              <a:ext cx="621938" cy="1244742"/>
              <a:chOff x="7695474" y="1025509"/>
              <a:chExt cx="621938" cy="1244742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7695474" y="1025509"/>
                <a:ext cx="605246" cy="1244742"/>
              </a:xfrm>
              <a:prstGeom prst="ellipse">
                <a:avLst/>
              </a:prstGeom>
              <a:solidFill>
                <a:srgbClr val="FF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rot="1897046" flipH="1" flipV="1">
                <a:off x="7830561" y="1031793"/>
                <a:ext cx="315928" cy="560775"/>
              </a:xfrm>
              <a:prstGeom prst="line">
                <a:avLst/>
              </a:prstGeom>
              <a:noFill/>
              <a:ln w="38100" cmpd="dbl">
                <a:solidFill>
                  <a:srgbClr val="4B14E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rot="4530645" flipV="1">
                <a:off x="8101974" y="1466455"/>
                <a:ext cx="70921" cy="359954"/>
              </a:xfrm>
              <a:prstGeom prst="line">
                <a:avLst/>
              </a:prstGeom>
              <a:noFill/>
              <a:ln w="38100">
                <a:solidFill>
                  <a:srgbClr val="4B14E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7260929" y="0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More</a:t>
              </a:r>
            </a:p>
            <a:p>
              <a:r>
                <a:rPr lang="en-US" dirty="0" smtClean="0"/>
                <a:t>suppression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94328" y="990600"/>
              <a:ext cx="14285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Less</a:t>
              </a:r>
            </a:p>
            <a:p>
              <a:r>
                <a:rPr lang="en-US" dirty="0" smtClean="0"/>
                <a:t>suppression</a:t>
              </a:r>
            </a:p>
            <a:p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032266" y="9811"/>
            <a:ext cx="18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Geometry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6414" y="3581400"/>
            <a:ext cx="2172390" cy="1456730"/>
            <a:chOff x="6414" y="3581400"/>
            <a:chExt cx="2172390" cy="1456730"/>
          </a:xfrm>
        </p:grpSpPr>
        <p:sp>
          <p:nvSpPr>
            <p:cNvPr id="41" name="TextBox 40"/>
            <p:cNvSpPr txBox="1"/>
            <p:nvPr/>
          </p:nvSpPr>
          <p:spPr>
            <a:xfrm>
              <a:off x="6414" y="4114800"/>
              <a:ext cx="2172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Path length</a:t>
              </a:r>
            </a:p>
            <a:p>
              <a:r>
                <a:rPr lang="en-US" dirty="0" smtClean="0"/>
                <a:t>(related to collision </a:t>
              </a:r>
            </a:p>
            <a:p>
              <a:r>
                <a:rPr lang="en-US" dirty="0" smtClean="0"/>
                <a:t>centrality)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41" idx="0"/>
            </p:cNvCxnSpPr>
            <p:nvPr/>
          </p:nvCxnSpPr>
          <p:spPr>
            <a:xfrm flipH="1" flipV="1">
              <a:off x="990603" y="3581400"/>
              <a:ext cx="102006" cy="5334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3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 animBg="1"/>
      <p:bldP spid="31" grpId="0" animBg="1"/>
      <p:bldP spid="32" grpId="0"/>
      <p:bldP spid="38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51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925" y="2292925"/>
            <a:ext cx="3581400" cy="31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"/>
            <a:ext cx="2894013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57400" y="76200"/>
            <a:ext cx="5715000" cy="55721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i="0" dirty="0">
                <a:solidFill>
                  <a:schemeClr val="tx1"/>
                </a:solidFill>
              </a:rPr>
              <a:t>Geometric Quantities for scaling </a:t>
            </a:r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8738" y="1284288"/>
            <a:ext cx="4267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247650" defTabSz="400050">
              <a:spcBef>
                <a:spcPct val="15000"/>
              </a:spcBef>
              <a:spcAft>
                <a:spcPct val="15000"/>
              </a:spcAft>
              <a:buClr>
                <a:srgbClr val="333399"/>
              </a:buClr>
              <a:buSzPct val="115000"/>
              <a:buFont typeface="Arial" pitchFamily="34" charset="0"/>
              <a:buChar char="•"/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endParaRPr lang="en-US" sz="2000">
              <a:solidFill>
                <a:srgbClr val="4C4C4C"/>
              </a:solidFill>
              <a:latin typeface="Comic Sans MS" pitchFamily="66" charset="0"/>
            </a:endParaRP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990600" y="22971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405063" y="22860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86200"/>
            <a:ext cx="1857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1066800"/>
            <a:ext cx="553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635250"/>
            <a:ext cx="2819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Box 20"/>
          <p:cNvSpPr txBox="1">
            <a:spLocks noChangeArrowheads="1"/>
          </p:cNvSpPr>
          <p:nvPr/>
        </p:nvSpPr>
        <p:spPr bwMode="auto">
          <a:xfrm>
            <a:off x="2133600" y="5410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Geometric fluctuations </a:t>
            </a:r>
            <a:r>
              <a:rPr lang="en-US" b="1" dirty="0" smtClean="0">
                <a:solidFill>
                  <a:srgbClr val="FF0000"/>
                </a:solidFill>
              </a:rPr>
              <a:t>included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Geometric quantities constrained </a:t>
            </a:r>
            <a:r>
              <a:rPr lang="en-US" b="1" dirty="0">
                <a:solidFill>
                  <a:srgbClr val="FF0000"/>
                </a:solidFill>
              </a:rPr>
              <a:t>by multiplicity density.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2097153" name="Object 1"/>
          <p:cNvGraphicFramePr>
            <a:graphicFrameLocks noChangeAspect="1"/>
          </p:cNvGraphicFramePr>
          <p:nvPr/>
        </p:nvGraphicFramePr>
        <p:xfrm>
          <a:off x="3476149" y="3242846"/>
          <a:ext cx="981075" cy="742950"/>
        </p:xfrm>
        <a:graphic>
          <a:graphicData uri="http://schemas.openxmlformats.org/presentationml/2006/ole">
            <p:oleObj spid="_x0000_s2885634" name="Equation" r:id="rId10" imgW="571320" imgH="431640" progId="Equation.DSMT4">
              <p:embed/>
            </p:oleObj>
          </a:graphicData>
        </a:graphic>
      </p:graphicFrame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09600" y="3400425"/>
          <a:ext cx="1905000" cy="457200"/>
        </p:xfrm>
        <a:graphic>
          <a:graphicData uri="http://schemas.openxmlformats.org/presentationml/2006/ole">
            <p:oleObj spid="_x0000_s2885635" name="Equation" r:id="rId11" imgW="1269720" imgH="304560" progId="Equation.DSMT4">
              <p:embed/>
            </p:oleObj>
          </a:graphicData>
        </a:graphic>
      </p:graphicFrame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3352800" y="762000"/>
            <a:ext cx="3435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Phys. Rev. C 81, 061901(R) (2010)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971800" y="4081046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876800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RMS widths of density distribution</a:t>
            </a:r>
            <a:endParaRPr lang="en-US" dirty="0"/>
          </a:p>
        </p:txBody>
      </p:sp>
      <p:sp>
        <p:nvSpPr>
          <p:cNvPr id="2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35625"/>
            <a:ext cx="3505200" cy="411148"/>
            <a:chOff x="152400" y="35625"/>
            <a:chExt cx="3505200" cy="411148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271974" y="35625"/>
              <a:ext cx="3385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R</a:t>
              </a:r>
              <a:r>
                <a:rPr lang="en-US" sz="2000" b="1" baseline="-25000" dirty="0" smtClean="0"/>
                <a:t>AA</a:t>
              </a:r>
              <a:r>
                <a:rPr lang="en-US" sz="2000" b="1" dirty="0" smtClean="0"/>
                <a:t> Measurements - CMS</a:t>
              </a:r>
              <a:endParaRPr lang="en-US" sz="1400" dirty="0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152400" y="65773"/>
              <a:ext cx="35052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066800" y="6024562"/>
            <a:ext cx="7848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–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18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2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806412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91000" y="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0" dirty="0" smtClean="0"/>
              <a:t>Eur. Phys. J. C (2012) 72:1945</a:t>
            </a:r>
            <a:r>
              <a:rPr lang="en-US" i="0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b="1" i="0" dirty="0" smtClean="0"/>
              <a:t>arXiv:1202.2554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9923798">
            <a:off x="2250844" y="4424550"/>
            <a:ext cx="1615926" cy="577161"/>
          </a:xfrm>
          <a:prstGeom prst="ellipse">
            <a:avLst/>
          </a:prstGeom>
          <a:solidFill>
            <a:srgbClr val="FFFF0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145975" y="514102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13375" y="2286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2600" y="2514600"/>
            <a:ext cx="0" cy="2209800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51031" y="32766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Centrality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0938" y="4038600"/>
            <a:ext cx="17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dependence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71974" y="23750"/>
            <a:ext cx="43762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 scaling of Jet Quenching - LHC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52400" y="64325"/>
            <a:ext cx="44958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371600" y="5562600"/>
            <a:ext cx="6705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with L, slopes (S</a:t>
            </a:r>
            <a:r>
              <a:rPr lang="en-US" b="1" baseline="-25000" dirty="0" smtClean="0">
                <a:solidFill>
                  <a:srgbClr val="4B14E6"/>
                </a:solidFill>
              </a:rPr>
              <a:t>L</a:t>
            </a:r>
            <a:r>
              <a:rPr lang="en-US" b="1" dirty="0" smtClean="0">
                <a:solidFill>
                  <a:srgbClr val="4B14E6"/>
                </a:solidFill>
              </a:rPr>
              <a:t>) encodes info on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baseline="-25000" dirty="0" smtClean="0">
                <a:solidFill>
                  <a:srgbClr val="FF0000"/>
                </a:solidFill>
              </a:rPr>
              <a:t>s </a:t>
            </a:r>
            <a:r>
              <a:rPr lang="en-US" b="1" dirty="0" smtClean="0">
                <a:solidFill>
                  <a:srgbClr val="FF0000"/>
                </a:solidFill>
              </a:rPr>
              <a:t>and q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4B14E6"/>
                </a:solidFill>
              </a:rPr>
              <a:t>Compatible with the dominance of radiative energy loss  </a:t>
            </a:r>
            <a:endParaRPr lang="en-US" b="1" dirty="0">
              <a:solidFill>
                <a:srgbClr val="4B14E6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0" y="12192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53873"/>
            <a:ext cx="8886825" cy="391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776850" y="98355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479475" y="551015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ˆ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480950"/>
            <a:ext cx="5729050" cy="338554"/>
            <a:chOff x="2590800" y="480950"/>
            <a:chExt cx="5729050" cy="33855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305883" y="480950"/>
              <a:ext cx="3013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Phys.Lett.B519:199-206,2001</a:t>
              </a:r>
              <a:endParaRPr lang="en-US" sz="1600" dirty="0"/>
            </a:p>
          </p:txBody>
        </p:sp>
      </p:grpSp>
      <p:sp>
        <p:nvSpPr>
          <p:cNvPr id="2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p</a:t>
            </a:r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165100" y="1192213"/>
            <a:ext cx="4381500" cy="4294187"/>
            <a:chOff x="165100" y="1192213"/>
            <a:chExt cx="4381500" cy="4294187"/>
          </a:xfrm>
        </p:grpSpPr>
        <p:pic>
          <p:nvPicPr>
            <p:cNvPr id="825359" name="Picture 15" descr="fig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5100" y="1192213"/>
              <a:ext cx="4381500" cy="429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ounded Rectangle 37"/>
            <p:cNvSpPr/>
            <p:nvPr/>
          </p:nvSpPr>
          <p:spPr>
            <a:xfrm>
              <a:off x="2514600" y="1196898"/>
              <a:ext cx="1994208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Conjectured  Phase Diagram</a:t>
              </a:r>
              <a:endParaRPr lang="en-US" sz="1600" dirty="0"/>
            </a:p>
          </p:txBody>
        </p:sp>
      </p:grp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3" name="Group 34"/>
          <p:cNvGrpSpPr/>
          <p:nvPr/>
        </p:nvGrpSpPr>
        <p:grpSpPr>
          <a:xfrm>
            <a:off x="-152400" y="-12700"/>
            <a:ext cx="9296400" cy="774700"/>
            <a:chOff x="-152400" y="-12700"/>
            <a:chExt cx="9296400" cy="774700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-152400" y="-12700"/>
              <a:ext cx="38100" cy="25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3"/>
            <p:cNvGrpSpPr/>
            <p:nvPr/>
          </p:nvGrpSpPr>
          <p:grpSpPr>
            <a:xfrm>
              <a:off x="0" y="228600"/>
              <a:ext cx="9144000" cy="533400"/>
              <a:chOff x="899691" y="228600"/>
              <a:chExt cx="7580923" cy="609600"/>
            </a:xfrm>
          </p:grpSpPr>
          <p:sp>
            <p:nvSpPr>
              <p:cNvPr id="825361" name="Text Box 17"/>
              <p:cNvSpPr txBox="1">
                <a:spLocks noChangeArrowheads="1"/>
              </p:cNvSpPr>
              <p:nvPr/>
            </p:nvSpPr>
            <p:spPr bwMode="auto">
              <a:xfrm>
                <a:off x="899691" y="264225"/>
                <a:ext cx="7580923" cy="4924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200" b="1" i="0" dirty="0" smtClean="0">
                    <a:solidFill>
                      <a:schemeClr val="bg1"/>
                    </a:solidFill>
                  </a:rPr>
                  <a:t>Quantitative study of  the QCD phase diagram is central to our field</a:t>
                </a:r>
                <a:endParaRPr lang="en-US" sz="2200" dirty="0"/>
              </a:p>
            </p:txBody>
          </p:sp>
          <p:sp>
            <p:nvSpPr>
              <p:cNvPr id="13324" name="AutoShape 19"/>
              <p:cNvSpPr>
                <a:spLocks noChangeArrowheads="1"/>
              </p:cNvSpPr>
              <p:nvPr/>
            </p:nvSpPr>
            <p:spPr bwMode="auto">
              <a:xfrm>
                <a:off x="944375" y="228600"/>
                <a:ext cx="7490014" cy="609600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FF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 rot="165184">
            <a:off x="733743" y="3202412"/>
            <a:ext cx="575392" cy="385762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Erice</a:t>
            </a:r>
            <a:r>
              <a:rPr lang="en-US" dirty="0" smtClean="0"/>
              <a:t> 2012, Roy A. Lacey, Stony Brook University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1295400"/>
            <a:ext cx="4419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Interest</a:t>
            </a:r>
            <a:endParaRPr lang="en-US" sz="2000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600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Location of the critical End point 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Location of phase coexistence lines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dirty="0"/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Properties of each phase</a:t>
            </a:r>
          </a:p>
          <a:p>
            <a:pPr algn="l"/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r>
              <a:rPr lang="en-US" altLang="ja-JP" b="1" i="0" dirty="0" smtClean="0">
                <a:solidFill>
                  <a:srgbClr val="FFFF99"/>
                </a:solidFill>
                <a:latin typeface="Comic Sans MS" pitchFamily="66" charset="0"/>
                <a:ea typeface="ＭＳ Ｐゴシック" pitchFamily="50" charset="-128"/>
              </a:rPr>
              <a:t>All are fundamental to the phase diagram of any substance</a:t>
            </a:r>
            <a:endParaRPr lang="en-US" altLang="ja-JP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3810000"/>
            <a:ext cx="377058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Spectacular achievement:</a:t>
            </a:r>
          </a:p>
          <a:p>
            <a:pPr algn="l"/>
            <a:endParaRPr lang="en-US" sz="600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Validation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of the crossover 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transition  leading to the QGP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25367" name="Text Box 23"/>
          <p:cNvSpPr txBox="1">
            <a:spLocks noChangeArrowheads="1"/>
          </p:cNvSpPr>
          <p:nvPr/>
        </p:nvSpPr>
        <p:spPr bwMode="auto">
          <a:xfrm>
            <a:off x="143308" y="5684520"/>
            <a:ext cx="88858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Full characterization of the QGP is a central theme at RHIC and the LHC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/>
      <p:bldP spid="34" grpId="0"/>
      <p:bldP spid="8253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20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725" y="567505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rrowheads="1"/>
          </p:cNvPicPr>
          <p:nvPr/>
        </p:nvPicPr>
        <p:blipFill>
          <a:blip r:embed="rId4" cstate="print"/>
          <a:srcRect l="15652" r="7825"/>
          <a:stretch>
            <a:fillRect/>
          </a:stretch>
        </p:blipFill>
        <p:spPr bwMode="auto">
          <a:xfrm>
            <a:off x="1685925" y="536705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5357813" y="1295400"/>
            <a:ext cx="3633787" cy="4306888"/>
            <a:chOff x="1905000" y="1295400"/>
            <a:chExt cx="3633787" cy="430688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1447800"/>
              <a:ext cx="3633787" cy="415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743200" y="1295400"/>
              <a:ext cx="246227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Phys.Rev.C80:051901,2009</a:t>
              </a:r>
              <a:endParaRPr lang="en-US" sz="1400" dirty="0"/>
            </a:p>
          </p:txBody>
        </p:sp>
      </p:grpSp>
      <p:sp>
        <p:nvSpPr>
          <p:cNvPr id="2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71974" y="23750"/>
            <a:ext cx="43000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L scaling of Jet Quenching - RHIC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9" name="AutoShape 34"/>
          <p:cNvSpPr>
            <a:spLocks noChangeArrowheads="1"/>
          </p:cNvSpPr>
          <p:nvPr/>
        </p:nvSpPr>
        <p:spPr bwMode="auto">
          <a:xfrm>
            <a:off x="152400" y="64325"/>
            <a:ext cx="43434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752600" y="5562600"/>
            <a:ext cx="6705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with L, slopes (S</a:t>
            </a:r>
            <a:r>
              <a:rPr lang="en-US" b="1" baseline="-25000" dirty="0" smtClean="0">
                <a:solidFill>
                  <a:srgbClr val="4B14E6"/>
                </a:solidFill>
              </a:rPr>
              <a:t>L</a:t>
            </a:r>
            <a:r>
              <a:rPr lang="en-US" b="1" dirty="0" smtClean="0">
                <a:solidFill>
                  <a:srgbClr val="4B14E6"/>
                </a:solidFill>
              </a:rPr>
              <a:t>) encodes info on </a:t>
            </a:r>
            <a:r>
              <a:rPr lang="el-GR" b="1" dirty="0" smtClean="0">
                <a:solidFill>
                  <a:srgbClr val="008000"/>
                </a:solidFill>
              </a:rPr>
              <a:t>α</a:t>
            </a:r>
            <a:r>
              <a:rPr lang="en-US" b="1" baseline="-25000" dirty="0" smtClean="0">
                <a:solidFill>
                  <a:srgbClr val="008000"/>
                </a:solidFill>
              </a:rPr>
              <a:t>s</a:t>
            </a:r>
            <a:r>
              <a:rPr lang="en-US" b="1" baseline="-25000" dirty="0" smtClean="0">
                <a:solidFill>
                  <a:srgbClr val="3333CC"/>
                </a:solidFill>
              </a:rPr>
              <a:t> </a:t>
            </a:r>
            <a:r>
              <a:rPr lang="en-US" b="1" dirty="0" smtClean="0">
                <a:solidFill>
                  <a:srgbClr val="3333CC"/>
                </a:solidFill>
              </a:rPr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q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Compatible with the dominance of radiative energy </a:t>
            </a:r>
            <a:r>
              <a:rPr lang="en-US" b="1" dirty="0" smtClean="0">
                <a:solidFill>
                  <a:srgbClr val="FF0000"/>
                </a:solidFill>
              </a:rPr>
              <a:t>loss</a:t>
            </a:r>
            <a:r>
              <a:rPr lang="en-US" b="1" dirty="0" smtClean="0">
                <a:solidFill>
                  <a:srgbClr val="4B14E6"/>
                </a:solidFill>
              </a:rPr>
              <a:t>  </a:t>
            </a:r>
            <a:endParaRPr lang="en-US" b="1" dirty="0">
              <a:solidFill>
                <a:srgbClr val="4B14E6"/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752600"/>
            <a:ext cx="5010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48600" y="5562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ˆ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676400" y="5452947"/>
            <a:ext cx="7391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4B14E6"/>
                </a:solidFill>
              </a:rPr>
              <a:t>    R</a:t>
            </a:r>
            <a:r>
              <a:rPr lang="en-US" b="1" baseline="-25000" dirty="0" smtClean="0">
                <a:solidFill>
                  <a:srgbClr val="4B14E6"/>
                </a:solidFill>
              </a:rPr>
              <a:t>AA</a:t>
            </a:r>
            <a:r>
              <a:rPr lang="en-US" b="1" dirty="0" smtClean="0">
                <a:solidFill>
                  <a:srgbClr val="4B14E6"/>
                </a:solidFill>
              </a:rPr>
              <a:t> scales as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; slopes (</a:t>
            </a:r>
            <a:r>
              <a:rPr lang="en-US" b="1" dirty="0" err="1" smtClean="0">
                <a:solidFill>
                  <a:srgbClr val="4B14E6"/>
                </a:solidFill>
              </a:rPr>
              <a:t>S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pT</a:t>
            </a:r>
            <a:r>
              <a:rPr lang="en-US" b="1" dirty="0" smtClean="0">
                <a:solidFill>
                  <a:srgbClr val="4B14E6"/>
                </a:solidFill>
              </a:rPr>
              <a:t>) encode info on </a:t>
            </a:r>
            <a:r>
              <a:rPr lang="el-GR" b="1" dirty="0" smtClean="0">
                <a:solidFill>
                  <a:srgbClr val="008000"/>
                </a:solidFill>
              </a:rPr>
              <a:t>α</a:t>
            </a:r>
            <a:r>
              <a:rPr lang="en-US" b="1" baseline="-25000" dirty="0" smtClean="0">
                <a:solidFill>
                  <a:srgbClr val="008000"/>
                </a:solidFill>
              </a:rPr>
              <a:t>s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q</a:t>
            </a:r>
          </a:p>
          <a:p>
            <a:pPr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4B14E6"/>
                </a:solidFill>
              </a:rPr>
              <a:t> L and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scaling </a:t>
            </a:r>
            <a:r>
              <a:rPr lang="en-US" b="1" dirty="0" smtClean="0">
                <a:solidFill>
                  <a:srgbClr val="4B14E6"/>
                </a:solidFill>
                <a:sym typeface="Wingdings" pitchFamily="2" charset="2"/>
              </a:rPr>
              <a:t> single universal curve</a:t>
            </a:r>
            <a:endParaRPr lang="en-US" b="1" dirty="0" smtClean="0">
              <a:solidFill>
                <a:srgbClr val="4B14E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B1525"/>
                </a:solidFill>
              </a:rPr>
              <a:t>Compatible with the dominance of radiative energy loss  </a:t>
            </a:r>
          </a:p>
          <a:p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b="1" baseline="-25000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34200" y="1109246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403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305300" y="11430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4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126" y="1447800"/>
            <a:ext cx="875757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19574" y="0"/>
            <a:ext cx="361422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002060"/>
                </a:solidFill>
              </a:rPr>
              <a:t>T</a:t>
            </a:r>
            <a:r>
              <a:rPr lang="en-US" sz="2000" b="1" dirty="0" smtClean="0">
                <a:solidFill>
                  <a:srgbClr val="002060"/>
                </a:solidFill>
              </a:rPr>
              <a:t> scaling of Jet Quenching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0" y="40575"/>
            <a:ext cx="38862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991740" y="544582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</a:rPr>
              <a:t>ˆ</a:t>
            </a:r>
            <a:endParaRPr lang="en-US" b="1" dirty="0">
              <a:solidFill>
                <a:srgbClr val="008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480950"/>
            <a:ext cx="5729050" cy="338554"/>
            <a:chOff x="2590800" y="480950"/>
            <a:chExt cx="5729050" cy="33855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533400"/>
              <a:ext cx="2862470" cy="266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5305883" y="480950"/>
              <a:ext cx="30139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0" dirty="0" smtClean="0"/>
                <a:t>, Phys.Lett.B519:199-206,2001</a:t>
              </a:r>
              <a:endParaRPr lang="en-US" sz="1600" dirty="0"/>
            </a:p>
          </p:txBody>
        </p:sp>
      </p:grpSp>
      <p:sp>
        <p:nvSpPr>
          <p:cNvPr id="2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150" y="71250"/>
            <a:ext cx="4338450" cy="421575"/>
            <a:chOff x="81150" y="71250"/>
            <a:chExt cx="4338450" cy="421575"/>
          </a:xfrm>
        </p:grpSpPr>
        <p:sp>
          <p:nvSpPr>
            <p:cNvPr id="13" name="Text Box 28"/>
            <p:cNvSpPr txBox="1">
              <a:spLocks noChangeArrowheads="1"/>
            </p:cNvSpPr>
            <p:nvPr/>
          </p:nvSpPr>
          <p:spPr bwMode="auto">
            <a:xfrm>
              <a:off x="105724" y="71250"/>
              <a:ext cx="421887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High-</a:t>
              </a:r>
              <a:r>
                <a:rPr lang="en-US" sz="2000" b="1" dirty="0" err="1" smtClean="0"/>
                <a:t>pT</a:t>
              </a:r>
              <a:r>
                <a:rPr lang="en-US" sz="2000" b="1" dirty="0" smtClean="0"/>
                <a:t> v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measurements - CMS</a:t>
              </a:r>
              <a:endParaRPr lang="en-US" sz="1400" dirty="0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81150" y="111825"/>
              <a:ext cx="433845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828800" y="5948362"/>
            <a:ext cx="7086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–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638800" y="381000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arXiv:1204.1850</a:t>
            </a:r>
            <a:endParaRPr lang="en-US" dirty="0"/>
          </a:p>
        </p:txBody>
      </p:sp>
      <p:pic>
        <p:nvPicPr>
          <p:cNvPr id="215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04" y="685800"/>
            <a:ext cx="8512296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 rot="952698">
            <a:off x="1114927" y="4172444"/>
            <a:ext cx="1615926" cy="577161"/>
          </a:xfrm>
          <a:prstGeom prst="ellipse">
            <a:avLst/>
          </a:prstGeom>
          <a:solidFill>
            <a:srgbClr val="00B0F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2664" y="3505200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B14E6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sz="1600" b="1" dirty="0" smtClean="0">
                <a:solidFill>
                  <a:srgbClr val="4B14E6"/>
                </a:solidFill>
              </a:rPr>
              <a:t>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43400" y="4462150"/>
            <a:ext cx="685800" cy="0"/>
          </a:xfrm>
          <a:prstGeom prst="straightConnector1">
            <a:avLst/>
          </a:prstGeom>
          <a:ln w="38100">
            <a:solidFill>
              <a:srgbClr val="4B14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15144" y="2338450"/>
            <a:ext cx="685800" cy="0"/>
          </a:xfrm>
          <a:prstGeom prst="straightConnector1">
            <a:avLst/>
          </a:prstGeom>
          <a:ln w="38100">
            <a:solidFill>
              <a:srgbClr val="4B14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87106" y="2433450"/>
            <a:ext cx="11369" cy="1981200"/>
          </a:xfrm>
          <a:prstGeom prst="straightConnector1">
            <a:avLst/>
          </a:prstGeom>
          <a:ln w="38100">
            <a:solidFill>
              <a:srgbClr val="4B14E6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65026" y="3087469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4B14E6"/>
                </a:solidFill>
              </a:rPr>
              <a:t>Centrality</a:t>
            </a:r>
          </a:p>
          <a:p>
            <a:r>
              <a:rPr lang="en-US" sz="1600" b="1" dirty="0" smtClean="0">
                <a:solidFill>
                  <a:srgbClr val="4B14E6"/>
                </a:solidFill>
              </a:rPr>
              <a:t>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sp>
        <p:nvSpPr>
          <p:cNvPr id="21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1066800" y="5948362"/>
            <a:ext cx="78486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Specific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and centrality dependencies </a:t>
            </a:r>
            <a:r>
              <a:rPr lang="en-US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4B14E6"/>
                </a:solidFill>
              </a:rPr>
              <a:t> </a:t>
            </a:r>
            <a:r>
              <a:rPr lang="en-US" b="1" dirty="0" smtClean="0">
                <a:solidFill>
                  <a:srgbClr val="FB1525"/>
                </a:solidFill>
              </a:rPr>
              <a:t>Do they scale?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aphicFrame>
        <p:nvGraphicFramePr>
          <p:cNvPr id="3022850" name="Object 2"/>
          <p:cNvGraphicFramePr>
            <a:graphicFrameLocks noChangeAspect="1"/>
          </p:cNvGraphicFramePr>
          <p:nvPr/>
        </p:nvGraphicFramePr>
        <p:xfrm>
          <a:off x="1600200" y="609600"/>
          <a:ext cx="5994189" cy="5310188"/>
        </p:xfrm>
        <a:graphic>
          <a:graphicData uri="http://schemas.openxmlformats.org/presentationml/2006/ole">
            <p:oleObj spid="_x0000_s3092482" name="SPW 11.0 Graph" r:id="rId4" imgW="6996960" imgH="6198480" progId="SigmaPlotGraphicObject.10">
              <p:embed/>
            </p:oleObj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81150" y="71250"/>
            <a:ext cx="4871850" cy="707886"/>
            <a:chOff x="81150" y="71250"/>
            <a:chExt cx="4338450" cy="707886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105724" y="71250"/>
              <a:ext cx="4218876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000" b="1" dirty="0" smtClean="0"/>
                <a:t>High-</a:t>
              </a:r>
              <a:r>
                <a:rPr lang="en-US" sz="2000" b="1" dirty="0" err="1" smtClean="0"/>
                <a:t>pT</a:t>
              </a:r>
              <a:r>
                <a:rPr lang="en-US" sz="2000" b="1" dirty="0" smtClean="0"/>
                <a:t> v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measurements - PHENIX</a:t>
              </a:r>
              <a:endParaRPr lang="en-US" sz="1400" dirty="0"/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81150" y="111825"/>
              <a:ext cx="433845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 rot="3827219">
            <a:off x="3890954" y="3665396"/>
            <a:ext cx="1844542" cy="577161"/>
          </a:xfrm>
          <a:prstGeom prst="ellipse">
            <a:avLst/>
          </a:prstGeom>
          <a:solidFill>
            <a:srgbClr val="00B0F0">
              <a:alpha val="31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43200" y="2057400"/>
            <a:ext cx="3200400" cy="1143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3283162">
            <a:off x="3852747" y="4395064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4B14E6"/>
                </a:solidFill>
              </a:rPr>
              <a:t>p</a:t>
            </a:r>
            <a:r>
              <a:rPr lang="en-US" sz="1600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sz="1600" b="1" dirty="0" smtClean="0">
                <a:solidFill>
                  <a:srgbClr val="4B14E6"/>
                </a:solidFill>
              </a:rPr>
              <a:t>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400457">
            <a:off x="2644698" y="2321310"/>
            <a:ext cx="2788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B14E6"/>
                </a:solidFill>
              </a:rPr>
              <a:t>Centrality dependence</a:t>
            </a:r>
            <a:endParaRPr lang="en-US" sz="1600" b="1" dirty="0">
              <a:solidFill>
                <a:srgbClr val="4B14E6"/>
              </a:solidFill>
            </a:endParaRPr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9" grpId="0" animBg="1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641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298375" y="10668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3581400" cy="421575"/>
            <a:chOff x="0" y="0"/>
            <a:chExt cx="3581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5052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scaling - LHC 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581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4"/>
          <p:cNvPicPr>
            <a:picLocks noChangeArrowheads="1"/>
          </p:cNvPicPr>
          <p:nvPr/>
        </p:nvPicPr>
        <p:blipFill>
          <a:blip r:embed="rId4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6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8" y="1447800"/>
            <a:ext cx="8984821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924" y="5620000"/>
            <a:ext cx="640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v</a:t>
            </a:r>
            <a:r>
              <a:rPr lang="en-US" b="1" baseline="-25000" dirty="0" smtClean="0">
                <a:solidFill>
                  <a:srgbClr val="4B14E6"/>
                </a:solidFill>
              </a:rPr>
              <a:t>2</a:t>
            </a:r>
            <a:r>
              <a:rPr lang="en-US" b="1" dirty="0" smtClean="0">
                <a:solidFill>
                  <a:srgbClr val="4B14E6"/>
                </a:solidFill>
              </a:rPr>
              <a:t> follows the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dependence observed for jet quenching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Note the expected inversion of the 1/√</a:t>
            </a: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dependence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1261646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10400" y="1797204"/>
            <a:ext cx="2514600" cy="2927196"/>
            <a:chOff x="7086600" y="1797204"/>
            <a:chExt cx="2514600" cy="29271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670" t="46479" r="63148"/>
            <a:stretch>
              <a:fillRect/>
            </a:stretch>
          </p:blipFill>
          <p:spPr bwMode="auto">
            <a:xfrm>
              <a:off x="7086600" y="1828800"/>
              <a:ext cx="25146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8153400" y="1797204"/>
              <a:ext cx="1447800" cy="2362200"/>
            </a:xfrm>
            <a:prstGeom prst="rect">
              <a:avLst/>
            </a:prstGeom>
            <a:solidFill>
              <a:srgbClr val="FFFF00">
                <a:alpha val="22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281" name="Object 1"/>
          <p:cNvGraphicFramePr>
            <a:graphicFrameLocks noChangeAspect="1"/>
          </p:cNvGraphicFramePr>
          <p:nvPr/>
        </p:nvGraphicFramePr>
        <p:xfrm>
          <a:off x="4800600" y="1066800"/>
          <a:ext cx="4302445" cy="4495800"/>
        </p:xfrm>
        <a:graphic>
          <a:graphicData uri="http://schemas.openxmlformats.org/presentationml/2006/ole">
            <p:oleObj spid="_x0000_s3041281" name="SPW 11.0 Graph" r:id="rId4" imgW="6473880" imgH="6765120" progId="SigmaPlotGraphicObject.10">
              <p:embed/>
            </p:oleObj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25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9517" y="5334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025117" y="7620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5029200" cy="421575"/>
            <a:chOff x="0" y="0"/>
            <a:chExt cx="4062751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00119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∆L Scaling of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– LHC &amp; RHIC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062751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22" name="Picture 4"/>
          <p:cNvPicPr>
            <a:picLocks noChangeArrowheads="1"/>
          </p:cNvPicPr>
          <p:nvPr/>
        </p:nvPicPr>
        <p:blipFill>
          <a:blip r:embed="rId6" cstate="print"/>
          <a:srcRect l="15652" r="7825"/>
          <a:stretch>
            <a:fillRect/>
          </a:stretch>
        </p:blipFill>
        <p:spPr bwMode="auto">
          <a:xfrm>
            <a:off x="457200" y="45720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596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43000"/>
            <a:ext cx="47114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71600" y="5715000"/>
            <a:ext cx="703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Combined ∆L and 1/√</a:t>
            </a:r>
            <a:r>
              <a:rPr lang="en-US" b="1" dirty="0" err="1" smtClean="0">
                <a:solidFill>
                  <a:srgbClr val="FB1525"/>
                </a:solidFill>
              </a:rPr>
              <a:t>p</a:t>
            </a:r>
            <a:r>
              <a:rPr lang="en-US" b="1" baseline="-25000" dirty="0" err="1" smtClean="0">
                <a:solidFill>
                  <a:srgbClr val="FB1525"/>
                </a:solidFill>
              </a:rPr>
              <a:t>T</a:t>
            </a:r>
            <a:r>
              <a:rPr lang="en-US" b="1" dirty="0" smtClean="0">
                <a:solidFill>
                  <a:srgbClr val="FB1525"/>
                </a:solidFill>
              </a:rPr>
              <a:t> scaling </a:t>
            </a:r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 single universal curve for </a:t>
            </a:r>
            <a:r>
              <a:rPr lang="en-US" b="1" dirty="0" smtClean="0">
                <a:solidFill>
                  <a:srgbClr val="FB1525"/>
                </a:solidFill>
              </a:rPr>
              <a:t>v</a:t>
            </a:r>
            <a:r>
              <a:rPr lang="en-US" b="1" baseline="-25000" dirty="0" smtClean="0">
                <a:solidFill>
                  <a:srgbClr val="FB1525"/>
                </a:solidFill>
              </a:rPr>
              <a:t>2</a:t>
            </a:r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dirty="0">
              <a:solidFill>
                <a:srgbClr val="FB152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1066800"/>
            <a:ext cx="1527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/>
              <a:t>arXiv:1203.3605</a:t>
            </a:r>
            <a:endParaRPr lang="en-US" sz="1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5923" name="Object 3"/>
          <p:cNvGraphicFramePr>
            <a:graphicFrameLocks noChangeAspect="1"/>
          </p:cNvGraphicFramePr>
          <p:nvPr/>
        </p:nvGraphicFramePr>
        <p:xfrm>
          <a:off x="1219199" y="182416"/>
          <a:ext cx="7540625" cy="5716580"/>
        </p:xfrm>
        <a:graphic>
          <a:graphicData uri="http://schemas.openxmlformats.org/presentationml/2006/ole">
            <p:oleObj spid="_x0000_s3087362" name="SPW 11.0 Graph" r:id="rId4" imgW="8374320" imgH="6348240" progId="SigmaPlotGraphicObject.10">
              <p:embed/>
            </p:oleObj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3374" y="76200"/>
            <a:ext cx="4071426" cy="421575"/>
            <a:chOff x="0" y="0"/>
            <a:chExt cx="3385626" cy="421575"/>
          </a:xfrm>
        </p:grpSpPr>
        <p:sp>
          <p:nvSpPr>
            <p:cNvPr id="11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385626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∆L Scaling of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- RHIC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2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3528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60462" y="5878551"/>
            <a:ext cx="70690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Combined ∆L and 1/√</a:t>
            </a:r>
            <a:r>
              <a:rPr lang="en-US" b="1" dirty="0" err="1" smtClean="0">
                <a:solidFill>
                  <a:srgbClr val="FB1525"/>
                </a:solidFill>
              </a:rPr>
              <a:t>p</a:t>
            </a:r>
            <a:r>
              <a:rPr lang="en-US" b="1" baseline="-25000" dirty="0" err="1" smtClean="0">
                <a:solidFill>
                  <a:srgbClr val="FB1525"/>
                </a:solidFill>
              </a:rPr>
              <a:t>T</a:t>
            </a:r>
            <a:r>
              <a:rPr lang="en-US" b="1" dirty="0" smtClean="0">
                <a:solidFill>
                  <a:srgbClr val="FB1525"/>
                </a:solidFill>
              </a:rPr>
              <a:t> scaling </a:t>
            </a:r>
            <a:r>
              <a:rPr lang="en-US" b="1" dirty="0" smtClean="0">
                <a:solidFill>
                  <a:srgbClr val="FB1525"/>
                </a:solidFill>
                <a:sym typeface="Wingdings" pitchFamily="2" charset="2"/>
              </a:rPr>
              <a:t> single universal curve for </a:t>
            </a:r>
            <a:r>
              <a:rPr lang="en-US" b="1" dirty="0" smtClean="0">
                <a:solidFill>
                  <a:srgbClr val="FB1525"/>
                </a:solidFill>
              </a:rPr>
              <a:t>v</a:t>
            </a:r>
            <a:r>
              <a:rPr lang="en-US" b="1" baseline="-25000" dirty="0" smtClean="0">
                <a:solidFill>
                  <a:srgbClr val="FB1525"/>
                </a:solidFill>
              </a:rPr>
              <a:t>2</a:t>
            </a:r>
          </a:p>
          <a:p>
            <a:pPr marL="0" lvl="1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Constraint for </a:t>
            </a:r>
            <a:r>
              <a:rPr lang="el-GR" b="1" dirty="0" smtClean="0">
                <a:solidFill>
                  <a:srgbClr val="FF0000"/>
                </a:solidFill>
              </a:rPr>
              <a:t>ε</a:t>
            </a:r>
            <a:r>
              <a:rPr lang="en-US" b="1" baseline="-25000" dirty="0" smtClean="0">
                <a:solidFill>
                  <a:srgbClr val="FF0000"/>
                </a:solidFill>
              </a:rPr>
              <a:t>n</a:t>
            </a:r>
          </a:p>
          <a:p>
            <a:r>
              <a:rPr lang="en-US" b="1" dirty="0" smtClean="0">
                <a:solidFill>
                  <a:srgbClr val="FB1525"/>
                </a:solidFill>
              </a:rPr>
              <a:t> </a:t>
            </a:r>
            <a:endParaRPr lang="en-US" dirty="0">
              <a:solidFill>
                <a:srgbClr val="FB1525"/>
              </a:solidFill>
            </a:endParaRPr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8802" name="Object 2"/>
          <p:cNvGraphicFramePr>
            <a:graphicFrameLocks noChangeAspect="1"/>
          </p:cNvGraphicFramePr>
          <p:nvPr/>
        </p:nvGraphicFramePr>
        <p:xfrm>
          <a:off x="609600" y="52672"/>
          <a:ext cx="2847903" cy="5642996"/>
        </p:xfrm>
        <a:graphic>
          <a:graphicData uri="http://schemas.openxmlformats.org/presentationml/2006/ole">
            <p:oleObj spid="_x0000_s3286018" name="SPW 11.0 Graph" r:id="rId4" imgW="2931120" imgH="6313680" progId="SigmaPlotGraphicObject.10">
              <p:embed/>
            </p:oleObj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27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772400" y="6096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0"/>
            <a:ext cx="3200400" cy="421575"/>
            <a:chOff x="0" y="0"/>
            <a:chExt cx="3581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35052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Jet 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 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scaling - LHC 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3581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57118" y="5638800"/>
            <a:ext cx="775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v</a:t>
            </a:r>
            <a:r>
              <a:rPr lang="en-US" b="1" baseline="-25000" dirty="0" smtClean="0">
                <a:solidFill>
                  <a:srgbClr val="4B14E6"/>
                </a:solidFill>
              </a:rPr>
              <a:t>2</a:t>
            </a:r>
            <a:r>
              <a:rPr lang="en-US" b="1" dirty="0" smtClean="0">
                <a:solidFill>
                  <a:srgbClr val="4B14E6"/>
                </a:solidFill>
              </a:rPr>
              <a:t> for reconstructed Jets follows the 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dependence for jet quenching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Similar magnitude and trend for Jet and hadron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after  scaling</a:t>
            </a:r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aphicFrame>
        <p:nvGraphicFramePr>
          <p:cNvPr id="3148803" name="Object 3"/>
          <p:cNvGraphicFramePr>
            <a:graphicFrameLocks noChangeAspect="1"/>
          </p:cNvGraphicFramePr>
          <p:nvPr/>
        </p:nvGraphicFramePr>
        <p:xfrm>
          <a:off x="3284037" y="1327034"/>
          <a:ext cx="5338763" cy="3592513"/>
        </p:xfrm>
        <a:graphic>
          <a:graphicData uri="http://schemas.openxmlformats.org/presentationml/2006/ole">
            <p:oleObj spid="_x0000_s3286019" name="SPW 11.0 Graph" r:id="rId6" imgW="5339520" imgH="3592800" progId="SigmaPlotGraphicObject.10">
              <p:embed/>
            </p:oleObj>
          </a:graphicData>
        </a:graphic>
      </p:graphicFrame>
      <p:graphicFrame>
        <p:nvGraphicFramePr>
          <p:cNvPr id="3148804" name="Object 4"/>
          <p:cNvGraphicFramePr>
            <a:graphicFrameLocks noChangeAspect="1"/>
          </p:cNvGraphicFramePr>
          <p:nvPr/>
        </p:nvGraphicFramePr>
        <p:xfrm>
          <a:off x="3276600" y="1325139"/>
          <a:ext cx="5338763" cy="3592513"/>
        </p:xfrm>
        <a:graphic>
          <a:graphicData uri="http://schemas.openxmlformats.org/presentationml/2006/ole">
            <p:oleObj spid="_x0000_s3286020" name="SPW 11.0 Graph" r:id="rId7" imgW="5339520" imgH="3592800" progId="SigmaPlotGraphicObject.10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3581400" y="2514600"/>
            <a:ext cx="2438400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3019" y="2220951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(z ~ .62)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64110" y="719253"/>
            <a:ext cx="660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</a:t>
            </a:r>
            <a:endParaRPr lang="en-US" sz="1200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9026"/>
            <a:ext cx="8405513" cy="388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 rot="5400000">
            <a:off x="76200" y="656431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28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60960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4612575" y="990600"/>
            <a:ext cx="228600" cy="228600"/>
          </a:xfrm>
          <a:prstGeom prst="ellipse">
            <a:avLst/>
          </a:pr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0" y="0"/>
            <a:ext cx="4343400" cy="421575"/>
            <a:chOff x="0" y="0"/>
            <a:chExt cx="4343400" cy="421575"/>
          </a:xfrm>
        </p:grpSpPr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3434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Jet suppression from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2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343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90019" y="5345668"/>
            <a:ext cx="675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Jet suppression obtained directly from 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dependence of 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1407225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graphicFrame>
        <p:nvGraphicFramePr>
          <p:cNvPr id="2160643" name="Object 3"/>
          <p:cNvGraphicFramePr>
            <a:graphicFrameLocks noChangeAspect="1"/>
          </p:cNvGraphicFramePr>
          <p:nvPr/>
        </p:nvGraphicFramePr>
        <p:xfrm>
          <a:off x="5481638" y="304800"/>
          <a:ext cx="3662362" cy="381000"/>
        </p:xfrm>
        <a:graphic>
          <a:graphicData uri="http://schemas.openxmlformats.org/presentationml/2006/ole">
            <p:oleObj spid="_x0000_s2160643" name="Equation" r:id="rId7" imgW="2197080" imgH="228600" progId="Equation.DSMT4">
              <p:embed/>
            </p:oleObj>
          </a:graphicData>
        </a:graphic>
      </p:graphicFrame>
      <p:graphicFrame>
        <p:nvGraphicFramePr>
          <p:cNvPr id="2160644" name="Object 4"/>
          <p:cNvGraphicFramePr>
            <a:graphicFrameLocks noChangeAspect="1"/>
          </p:cNvGraphicFramePr>
          <p:nvPr/>
        </p:nvGraphicFramePr>
        <p:xfrm>
          <a:off x="5334000" y="838200"/>
          <a:ext cx="3809404" cy="685800"/>
        </p:xfrm>
        <a:graphic>
          <a:graphicData uri="http://schemas.openxmlformats.org/presentationml/2006/ole">
            <p:oleObj spid="_x0000_s2160644" name="Equation" r:id="rId8" imgW="2539800" imgH="457200" progId="Equation.DSMT4">
              <p:embed/>
            </p:oleObj>
          </a:graphicData>
        </a:graphic>
      </p:graphicFrame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143000" y="5789675"/>
            <a:ext cx="60198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v2</a:t>
            </a:r>
            <a:r>
              <a:rPr lang="en-US" b="1" dirty="0" smtClean="0">
                <a:solidFill>
                  <a:srgbClr val="4B14E6"/>
                </a:solidFill>
              </a:rPr>
              <a:t> scales as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, slopes encodes info on </a:t>
            </a:r>
            <a:endParaRPr lang="en-US" b="1" baseline="-25000" dirty="0">
              <a:solidFill>
                <a:srgbClr val="4B14E6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77000" y="5726875"/>
            <a:ext cx="1071126" cy="421575"/>
            <a:chOff x="6477000" y="5726875"/>
            <a:chExt cx="1071126" cy="421575"/>
          </a:xfrm>
        </p:grpSpPr>
        <p:sp>
          <p:nvSpPr>
            <p:cNvPr id="19" name="Rectangle 18"/>
            <p:cNvSpPr/>
            <p:nvPr/>
          </p:nvSpPr>
          <p:spPr>
            <a:xfrm>
              <a:off x="6477000" y="5779118"/>
              <a:ext cx="10711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α</a:t>
              </a:r>
              <a:r>
                <a:rPr lang="en-US" b="1" baseline="-25000" dirty="0" smtClean="0">
                  <a:solidFill>
                    <a:srgbClr val="008000"/>
                  </a:solidFill>
                </a:rPr>
                <a:t>s </a:t>
              </a:r>
              <a:r>
                <a:rPr lang="en-US" b="1" dirty="0" smtClean="0">
                  <a:solidFill>
                    <a:srgbClr val="008000"/>
                  </a:solidFill>
                </a:rPr>
                <a:t>and q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9000" y="572687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ˆ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6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6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6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4899" name="Object 3"/>
          <p:cNvGraphicFramePr>
            <a:graphicFrameLocks noChangeAspect="1"/>
          </p:cNvGraphicFramePr>
          <p:nvPr/>
        </p:nvGraphicFramePr>
        <p:xfrm>
          <a:off x="533400" y="381000"/>
          <a:ext cx="8001000" cy="5391566"/>
        </p:xfrm>
        <a:graphic>
          <a:graphicData uri="http://schemas.openxmlformats.org/presentationml/2006/ole">
            <p:oleObj spid="_x0000_s3287042" name="SPW 11.0 Graph" r:id="rId4" imgW="9376920" imgH="6320160" progId="SigmaPlotGraphicObject.10">
              <p:embed/>
            </p:oleObj>
          </a:graphicData>
        </a:graphic>
      </p:graphicFrame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0" y="0"/>
            <a:ext cx="5029200" cy="707886"/>
            <a:chOff x="0" y="0"/>
            <a:chExt cx="4343400" cy="707886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343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Jet suppression from high-</a:t>
              </a:r>
              <a:r>
                <a:rPr lang="en-US" sz="2000" b="1" dirty="0" err="1" smtClean="0">
                  <a:solidFill>
                    <a:srgbClr val="002060"/>
                  </a:solidFill>
                </a:rPr>
                <a:t>pT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v</a:t>
              </a:r>
              <a:r>
                <a:rPr lang="en-US" sz="2000" b="1" baseline="-25000" dirty="0" smtClean="0">
                  <a:solidFill>
                    <a:srgbClr val="002060"/>
                  </a:solidFill>
                </a:rPr>
                <a:t>2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 - RHIC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343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3086339" name="Object 3"/>
          <p:cNvGraphicFramePr>
            <a:graphicFrameLocks noChangeAspect="1"/>
          </p:cNvGraphicFramePr>
          <p:nvPr/>
        </p:nvGraphicFramePr>
        <p:xfrm>
          <a:off x="5257800" y="76200"/>
          <a:ext cx="3810000" cy="685800"/>
        </p:xfrm>
        <a:graphic>
          <a:graphicData uri="http://schemas.openxmlformats.org/presentationml/2006/ole">
            <p:oleObj spid="_x0000_s3287043" name="Equation" r:id="rId5" imgW="2539800" imgH="4572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133600" y="5715000"/>
            <a:ext cx="6758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Jet suppression obtained directly from 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dependence of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1905000" y="6019800"/>
            <a:ext cx="60198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R</a:t>
            </a:r>
            <a:r>
              <a:rPr lang="en-US" b="1" baseline="-25000" dirty="0" smtClean="0">
                <a:solidFill>
                  <a:srgbClr val="4B14E6"/>
                </a:solidFill>
              </a:rPr>
              <a:t>2 </a:t>
            </a:r>
            <a:r>
              <a:rPr lang="en-US" b="1" dirty="0" smtClean="0">
                <a:solidFill>
                  <a:srgbClr val="4B14E6"/>
                </a:solidFill>
              </a:rPr>
              <a:t>scales as 1/√</a:t>
            </a:r>
            <a:r>
              <a:rPr lang="en-US" b="1" dirty="0" err="1" smtClean="0">
                <a:solidFill>
                  <a:srgbClr val="4B14E6"/>
                </a:solidFill>
              </a:rPr>
              <a:t>p</a:t>
            </a:r>
            <a:r>
              <a:rPr lang="en-US" b="1" baseline="-25000" dirty="0" err="1" smtClean="0">
                <a:solidFill>
                  <a:srgbClr val="4B14E6"/>
                </a:solidFill>
              </a:rPr>
              <a:t>T</a:t>
            </a:r>
            <a:r>
              <a:rPr lang="en-US" b="1" dirty="0" smtClean="0">
                <a:solidFill>
                  <a:srgbClr val="4B14E6"/>
                </a:solidFill>
              </a:rPr>
              <a:t> , slopes encodes info on </a:t>
            </a:r>
            <a:endParaRPr lang="en-US" b="1" baseline="-25000" dirty="0">
              <a:solidFill>
                <a:srgbClr val="4B14E6"/>
              </a:solidFill>
            </a:endParaRPr>
          </a:p>
        </p:txBody>
      </p:sp>
      <p:grpSp>
        <p:nvGrpSpPr>
          <p:cNvPr id="3" name="Group 13"/>
          <p:cNvGrpSpPr/>
          <p:nvPr/>
        </p:nvGrpSpPr>
        <p:grpSpPr>
          <a:xfrm>
            <a:off x="7217359" y="5998015"/>
            <a:ext cx="1197703" cy="380483"/>
            <a:chOff x="6557951" y="5767967"/>
            <a:chExt cx="1197703" cy="380483"/>
          </a:xfrm>
        </p:grpSpPr>
        <p:sp>
          <p:nvSpPr>
            <p:cNvPr id="15" name="Rectangle 14"/>
            <p:cNvSpPr/>
            <p:nvPr/>
          </p:nvSpPr>
          <p:spPr>
            <a:xfrm>
              <a:off x="6557951" y="5779118"/>
              <a:ext cx="9092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α</a:t>
              </a:r>
              <a:r>
                <a:rPr lang="en-US" b="1" baseline="-25000" dirty="0" smtClean="0">
                  <a:solidFill>
                    <a:srgbClr val="008000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 </a:t>
              </a:r>
              <a:r>
                <a:rPr lang="en-US" b="1" dirty="0" smtClean="0">
                  <a:solidFill>
                    <a:srgbClr val="FF0000"/>
                  </a:solidFill>
                </a:rPr>
                <a:t>and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2979" y="5767967"/>
              <a:ext cx="40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008000"/>
                  </a:solidFill>
                </a:rPr>
                <a:t>ˆ</a:t>
              </a:r>
              <a:r>
                <a:rPr lang="en-US" b="1" dirty="0" smtClean="0">
                  <a:solidFill>
                    <a:srgbClr val="008000"/>
                  </a:solidFill>
                </a:rPr>
                <a:t>q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28600" y="685800"/>
            <a:ext cx="830584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0" dirty="0">
                <a:solidFill>
                  <a:srgbClr val="3333CC"/>
                </a:solidFill>
              </a:rPr>
              <a:t>Characterization </a:t>
            </a:r>
            <a:r>
              <a:rPr lang="en-US" sz="2200" b="1" i="0" dirty="0" smtClean="0">
                <a:solidFill>
                  <a:srgbClr val="3333CC"/>
                </a:solidFill>
              </a:rPr>
              <a:t>of the QGP produced in RHIC and LHC </a:t>
            </a:r>
          </a:p>
          <a:p>
            <a:r>
              <a:rPr lang="en-US" sz="2200" b="1" i="0" dirty="0" smtClean="0">
                <a:solidFill>
                  <a:srgbClr val="3333CC"/>
                </a:solidFill>
              </a:rPr>
              <a:t>collisions requires:</a:t>
            </a:r>
          </a:p>
          <a:p>
            <a:pPr algn="l"/>
            <a:r>
              <a:rPr lang="en-US" sz="800" b="1" i="0" dirty="0" smtClean="0">
                <a:solidFill>
                  <a:schemeClr val="accent6"/>
                </a:solidFill>
              </a:rPr>
              <a:t> </a:t>
            </a:r>
          </a:p>
          <a:p>
            <a:pPr marL="971550" lvl="1" indent="-514350" algn="l">
              <a:buFont typeface="+mj-lt"/>
              <a:buAutoNum type="romanUcPeriod"/>
            </a:pPr>
            <a:r>
              <a:rPr lang="en-US" sz="2000" b="1" i="0" dirty="0" smtClean="0">
                <a:solidFill>
                  <a:schemeClr val="accent6"/>
                </a:solidFill>
              </a:rPr>
              <a:t> </a:t>
            </a:r>
            <a:r>
              <a:rPr lang="en-US" b="1" i="0" dirty="0" smtClean="0">
                <a:solidFill>
                  <a:schemeClr val="accent6"/>
                </a:solidFill>
              </a:rPr>
              <a:t>Development  of  experimental constraints to map the </a:t>
            </a:r>
          </a:p>
          <a:p>
            <a:pPr lvl="1" algn="l"/>
            <a:r>
              <a:rPr lang="en-US" b="1" i="0" dirty="0" smtClean="0">
                <a:solidFill>
                  <a:schemeClr val="accent6"/>
                </a:solidFill>
              </a:rPr>
              <a:t>     topological, thermodynamic and transport coefficients</a:t>
            </a:r>
          </a:p>
          <a:p>
            <a:pPr lvl="1" algn="l"/>
            <a:endParaRPr lang="en-US" b="1" i="0" dirty="0" smtClean="0">
              <a:solidFill>
                <a:schemeClr val="accent6"/>
              </a:solidFill>
            </a:endParaRPr>
          </a:p>
          <a:p>
            <a:pPr lvl="1" algn="l"/>
            <a:endParaRPr lang="en-US" b="1" i="0" dirty="0" smtClean="0">
              <a:solidFill>
                <a:schemeClr val="accent6"/>
              </a:solidFill>
            </a:endParaRPr>
          </a:p>
          <a:p>
            <a:pPr lvl="1" algn="l"/>
            <a:r>
              <a:rPr lang="en-US" sz="1100" b="1" i="0" dirty="0" smtClean="0">
                <a:solidFill>
                  <a:schemeClr val="accent6"/>
                </a:solidFill>
              </a:rPr>
              <a:t> </a:t>
            </a:r>
          </a:p>
          <a:p>
            <a:pPr marL="800100" lvl="1" indent="-342900" algn="l">
              <a:buFont typeface="+mj-lt"/>
              <a:buAutoNum type="romanUcPeriod" startAt="2"/>
            </a:pPr>
            <a:r>
              <a:rPr lang="en-US" b="1" i="0" dirty="0" smtClean="0">
                <a:solidFill>
                  <a:schemeClr val="accent6"/>
                </a:solidFill>
              </a:rPr>
              <a:t> Development of quantitative model descriptions of </a:t>
            </a:r>
          </a:p>
          <a:p>
            <a:pPr lvl="1" algn="l"/>
            <a:r>
              <a:rPr lang="en-US" b="1" i="0" dirty="0" smtClean="0">
                <a:solidFill>
                  <a:schemeClr val="accent6"/>
                </a:solidFill>
              </a:rPr>
              <a:t>    these properties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-12700" y="-17895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-12700" y="-17895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-12700" y="-17895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-12700" y="-17895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-12700" y="-17895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52401" y="152400"/>
            <a:ext cx="3428999" cy="476310"/>
            <a:chOff x="2869788" y="209490"/>
            <a:chExt cx="3155755" cy="476310"/>
          </a:xfrm>
        </p:grpSpPr>
        <p:sp>
          <p:nvSpPr>
            <p:cNvPr id="752668" name="Text Box 28"/>
            <p:cNvSpPr txBox="1">
              <a:spLocks noChangeArrowheads="1"/>
            </p:cNvSpPr>
            <p:nvPr/>
          </p:nvSpPr>
          <p:spPr bwMode="auto">
            <a:xfrm>
              <a:off x="2962121" y="209490"/>
              <a:ext cx="3006119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b="1" dirty="0" smtClean="0"/>
                <a:t>QGP Characterization?</a:t>
              </a:r>
              <a:endParaRPr lang="en-US" sz="2200" dirty="0"/>
            </a:p>
          </p:txBody>
        </p:sp>
        <p:sp>
          <p:nvSpPr>
            <p:cNvPr id="11279" name="AutoShape 34"/>
            <p:cNvSpPr>
              <a:spLocks noChangeArrowheads="1"/>
            </p:cNvSpPr>
            <p:nvPr/>
          </p:nvSpPr>
          <p:spPr bwMode="auto">
            <a:xfrm>
              <a:off x="2869788" y="228600"/>
              <a:ext cx="3155755" cy="4572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105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40" name="Object 2"/>
          <p:cNvGraphicFramePr>
            <a:graphicFrameLocks noChangeAspect="1"/>
          </p:cNvGraphicFramePr>
          <p:nvPr/>
        </p:nvGraphicFramePr>
        <p:xfrm>
          <a:off x="1149350" y="2286000"/>
          <a:ext cx="7246938" cy="427038"/>
        </p:xfrm>
        <a:graphic>
          <a:graphicData uri="http://schemas.openxmlformats.org/presentationml/2006/ole">
            <p:oleObj spid="_x0000_s3278850" name="Equation" r:id="rId5" imgW="3301920" imgH="2412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3429000"/>
            <a:ext cx="2864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00" b="1" u="sng" dirty="0" smtClean="0">
                <a:solidFill>
                  <a:srgbClr val="002060"/>
                </a:solidFill>
              </a:rPr>
              <a:t>Experimental  Access:</a:t>
            </a:r>
          </a:p>
          <a:p>
            <a:endParaRPr lang="en-US" sz="1900" b="1" dirty="0" smtClean="0">
              <a:solidFill>
                <a:srgbClr val="F92A0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3505200"/>
            <a:ext cx="47244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/>
            <a:endParaRPr lang="en-US" sz="2000" b="1" i="0" dirty="0" smtClean="0">
              <a:solidFill>
                <a:schemeClr val="accent6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i="0" dirty="0" smtClean="0">
                <a:solidFill>
                  <a:schemeClr val="accent6"/>
                </a:solidFill>
              </a:rPr>
              <a:t> Temp/time-averaged constraints as </a:t>
            </a:r>
          </a:p>
          <a:p>
            <a:pPr algn="l"/>
            <a:r>
              <a:rPr lang="en-US" sz="2000" b="1" i="0" dirty="0" smtClean="0">
                <a:solidFill>
                  <a:schemeClr val="accent6"/>
                </a:solidFill>
              </a:rPr>
              <a:t>    a function of </a:t>
            </a:r>
            <a:r>
              <a:rPr lang="en-US" sz="2000" dirty="0" smtClean="0"/>
              <a:t>√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NN</a:t>
            </a:r>
            <a:r>
              <a:rPr lang="en-US" sz="2000" dirty="0" smtClean="0"/>
              <a:t> </a:t>
            </a:r>
          </a:p>
          <a:p>
            <a:pPr algn="l"/>
            <a:r>
              <a:rPr lang="en-US" b="1" i="0" dirty="0" smtClean="0">
                <a:solidFill>
                  <a:schemeClr val="accent2"/>
                </a:solidFill>
              </a:rPr>
              <a:t>    (with similar expansion dynamics) </a:t>
            </a:r>
            <a:endParaRPr lang="en-US" sz="1600" b="1" i="0" dirty="0" smtClean="0">
              <a:solidFill>
                <a:schemeClr val="accent2"/>
              </a:solidFill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76200" y="4876800"/>
            <a:ext cx="4346575" cy="1358588"/>
            <a:chOff x="152400" y="4953000"/>
            <a:chExt cx="4346575" cy="1358588"/>
          </a:xfrm>
        </p:grpSpPr>
        <p:sp>
          <p:nvSpPr>
            <p:cNvPr id="19" name="TextBox 18"/>
            <p:cNvSpPr txBox="1"/>
            <p:nvPr/>
          </p:nvSpPr>
          <p:spPr>
            <a:xfrm>
              <a:off x="762000" y="5603702"/>
              <a:ext cx="37318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(I) Expect space-time averages to evolve with √</a:t>
              </a:r>
              <a:r>
                <a:rPr lang="en-US" sz="2000" dirty="0" err="1" smtClean="0"/>
                <a:t>s</a:t>
              </a:r>
              <a:r>
                <a:rPr lang="en-US" sz="2000" baseline="-25000" dirty="0" err="1" smtClean="0"/>
                <a:t>NN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152400" y="4953000"/>
            <a:ext cx="4346575" cy="693737"/>
          </p:xfrm>
          <a:graphic>
            <a:graphicData uri="http://schemas.openxmlformats.org/presentationml/2006/ole">
              <p:oleObj spid="_x0000_s3278851" name="Equation" r:id="rId6" imgW="2184120" imgH="431640" progId="Equation.DSMT4">
                <p:embed/>
              </p:oleObj>
            </a:graphicData>
          </a:graphic>
        </p:graphicFrame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7350" y="3200399"/>
            <a:ext cx="4174250" cy="30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5266707" y="3928753"/>
            <a:ext cx="1419101" cy="1909948"/>
          </a:xfrm>
          <a:custGeom>
            <a:avLst/>
            <a:gdLst>
              <a:gd name="connsiteX0" fmla="*/ 1419101 w 1419101"/>
              <a:gd name="connsiteY0" fmla="*/ 1142011 h 1909948"/>
              <a:gd name="connsiteX1" fmla="*/ 1193470 w 1419101"/>
              <a:gd name="connsiteY1" fmla="*/ 868878 h 1909948"/>
              <a:gd name="connsiteX2" fmla="*/ 908462 w 1419101"/>
              <a:gd name="connsiteY2" fmla="*/ 441366 h 1909948"/>
              <a:gd name="connsiteX3" fmla="*/ 754083 w 1419101"/>
              <a:gd name="connsiteY3" fmla="*/ 156359 h 1909948"/>
              <a:gd name="connsiteX4" fmla="*/ 670955 w 1419101"/>
              <a:gd name="connsiteY4" fmla="*/ 37605 h 1909948"/>
              <a:gd name="connsiteX5" fmla="*/ 587828 w 1419101"/>
              <a:gd name="connsiteY5" fmla="*/ 37605 h 1909948"/>
              <a:gd name="connsiteX6" fmla="*/ 540327 w 1419101"/>
              <a:gd name="connsiteY6" fmla="*/ 263237 h 1909948"/>
              <a:gd name="connsiteX7" fmla="*/ 480950 w 1419101"/>
              <a:gd name="connsiteY7" fmla="*/ 726374 h 1909948"/>
              <a:gd name="connsiteX8" fmla="*/ 433449 w 1419101"/>
              <a:gd name="connsiteY8" fmla="*/ 1142011 h 1909948"/>
              <a:gd name="connsiteX9" fmla="*/ 374072 w 1419101"/>
              <a:gd name="connsiteY9" fmla="*/ 1367642 h 1909948"/>
              <a:gd name="connsiteX10" fmla="*/ 231568 w 1419101"/>
              <a:gd name="connsiteY10" fmla="*/ 1605148 h 1909948"/>
              <a:gd name="connsiteX11" fmla="*/ 29688 w 1419101"/>
              <a:gd name="connsiteY11" fmla="*/ 1866405 h 1909948"/>
              <a:gd name="connsiteX12" fmla="*/ 53438 w 1419101"/>
              <a:gd name="connsiteY12" fmla="*/ 1866405 h 190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9101" h="1909948">
                <a:moveTo>
                  <a:pt x="1419101" y="1142011"/>
                </a:moveTo>
                <a:cubicBezTo>
                  <a:pt x="1348838" y="1063831"/>
                  <a:pt x="1278576" y="985652"/>
                  <a:pt x="1193470" y="868878"/>
                </a:cubicBezTo>
                <a:cubicBezTo>
                  <a:pt x="1108364" y="752104"/>
                  <a:pt x="981693" y="560119"/>
                  <a:pt x="908462" y="441366"/>
                </a:cubicBezTo>
                <a:cubicBezTo>
                  <a:pt x="835231" y="322613"/>
                  <a:pt x="793667" y="223652"/>
                  <a:pt x="754083" y="156359"/>
                </a:cubicBezTo>
                <a:cubicBezTo>
                  <a:pt x="714499" y="89066"/>
                  <a:pt x="698664" y="57397"/>
                  <a:pt x="670955" y="37605"/>
                </a:cubicBezTo>
                <a:cubicBezTo>
                  <a:pt x="643246" y="17813"/>
                  <a:pt x="609599" y="0"/>
                  <a:pt x="587828" y="37605"/>
                </a:cubicBezTo>
                <a:cubicBezTo>
                  <a:pt x="566057" y="75210"/>
                  <a:pt x="558140" y="148442"/>
                  <a:pt x="540327" y="263237"/>
                </a:cubicBezTo>
                <a:cubicBezTo>
                  <a:pt x="522514" y="378032"/>
                  <a:pt x="498763" y="579912"/>
                  <a:pt x="480950" y="726374"/>
                </a:cubicBezTo>
                <a:cubicBezTo>
                  <a:pt x="463137" y="872836"/>
                  <a:pt x="451262" y="1035133"/>
                  <a:pt x="433449" y="1142011"/>
                </a:cubicBezTo>
                <a:cubicBezTo>
                  <a:pt x="415636" y="1248889"/>
                  <a:pt x="407719" y="1290453"/>
                  <a:pt x="374072" y="1367642"/>
                </a:cubicBezTo>
                <a:cubicBezTo>
                  <a:pt x="340425" y="1444831"/>
                  <a:pt x="288965" y="1522021"/>
                  <a:pt x="231568" y="1605148"/>
                </a:cubicBezTo>
                <a:cubicBezTo>
                  <a:pt x="174171" y="1688275"/>
                  <a:pt x="59376" y="1822862"/>
                  <a:pt x="29688" y="1866405"/>
                </a:cubicBezTo>
                <a:cubicBezTo>
                  <a:pt x="0" y="1909948"/>
                  <a:pt x="26719" y="1888176"/>
                  <a:pt x="53438" y="1866405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314208" y="3914899"/>
            <a:ext cx="2808514" cy="1894114"/>
          </a:xfrm>
          <a:custGeom>
            <a:avLst/>
            <a:gdLst>
              <a:gd name="connsiteX0" fmla="*/ 2808514 w 2808514"/>
              <a:gd name="connsiteY0" fmla="*/ 1690254 h 1894114"/>
              <a:gd name="connsiteX1" fmla="*/ 2416628 w 2808514"/>
              <a:gd name="connsiteY1" fmla="*/ 1619002 h 1894114"/>
              <a:gd name="connsiteX2" fmla="*/ 1810987 w 2808514"/>
              <a:gd name="connsiteY2" fmla="*/ 1464623 h 1894114"/>
              <a:gd name="connsiteX3" fmla="*/ 1347849 w 2808514"/>
              <a:gd name="connsiteY3" fmla="*/ 1120239 h 1894114"/>
              <a:gd name="connsiteX4" fmla="*/ 884711 w 2808514"/>
              <a:gd name="connsiteY4" fmla="*/ 490846 h 1894114"/>
              <a:gd name="connsiteX5" fmla="*/ 694706 w 2808514"/>
              <a:gd name="connsiteY5" fmla="*/ 134587 h 1894114"/>
              <a:gd name="connsiteX6" fmla="*/ 540327 w 2808514"/>
              <a:gd name="connsiteY6" fmla="*/ 39584 h 1894114"/>
              <a:gd name="connsiteX7" fmla="*/ 469075 w 2808514"/>
              <a:gd name="connsiteY7" fmla="*/ 372093 h 1894114"/>
              <a:gd name="connsiteX8" fmla="*/ 421574 w 2808514"/>
              <a:gd name="connsiteY8" fmla="*/ 989610 h 1894114"/>
              <a:gd name="connsiteX9" fmla="*/ 350322 w 2808514"/>
              <a:gd name="connsiteY9" fmla="*/ 1345870 h 1894114"/>
              <a:gd name="connsiteX10" fmla="*/ 53439 w 2808514"/>
              <a:gd name="connsiteY10" fmla="*/ 1809007 h 1894114"/>
              <a:gd name="connsiteX11" fmla="*/ 29688 w 2808514"/>
              <a:gd name="connsiteY11" fmla="*/ 1856509 h 189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08514" h="1894114">
                <a:moveTo>
                  <a:pt x="2808514" y="1690254"/>
                </a:moveTo>
                <a:cubicBezTo>
                  <a:pt x="2695698" y="1673430"/>
                  <a:pt x="2582883" y="1656607"/>
                  <a:pt x="2416628" y="1619002"/>
                </a:cubicBezTo>
                <a:cubicBezTo>
                  <a:pt x="2250374" y="1581397"/>
                  <a:pt x="1989117" y="1547750"/>
                  <a:pt x="1810987" y="1464623"/>
                </a:cubicBezTo>
                <a:cubicBezTo>
                  <a:pt x="1632857" y="1381496"/>
                  <a:pt x="1502228" y="1282535"/>
                  <a:pt x="1347849" y="1120239"/>
                </a:cubicBezTo>
                <a:cubicBezTo>
                  <a:pt x="1193470" y="957943"/>
                  <a:pt x="993568" y="655121"/>
                  <a:pt x="884711" y="490846"/>
                </a:cubicBezTo>
                <a:cubicBezTo>
                  <a:pt x="775854" y="326571"/>
                  <a:pt x="752103" y="209797"/>
                  <a:pt x="694706" y="134587"/>
                </a:cubicBezTo>
                <a:cubicBezTo>
                  <a:pt x="637309" y="59377"/>
                  <a:pt x="577932" y="0"/>
                  <a:pt x="540327" y="39584"/>
                </a:cubicBezTo>
                <a:cubicBezTo>
                  <a:pt x="502722" y="79168"/>
                  <a:pt x="488867" y="213755"/>
                  <a:pt x="469075" y="372093"/>
                </a:cubicBezTo>
                <a:cubicBezTo>
                  <a:pt x="449283" y="530431"/>
                  <a:pt x="441366" y="827314"/>
                  <a:pt x="421574" y="989610"/>
                </a:cubicBezTo>
                <a:cubicBezTo>
                  <a:pt x="401782" y="1151906"/>
                  <a:pt x="411678" y="1209304"/>
                  <a:pt x="350322" y="1345870"/>
                </a:cubicBezTo>
                <a:cubicBezTo>
                  <a:pt x="288966" y="1482436"/>
                  <a:pt x="106878" y="1723900"/>
                  <a:pt x="53439" y="1809007"/>
                </a:cubicBezTo>
                <a:cubicBezTo>
                  <a:pt x="0" y="1894114"/>
                  <a:pt x="14844" y="1875311"/>
                  <a:pt x="29688" y="1856509"/>
                </a:cubicBezTo>
              </a:path>
            </a:pathLst>
          </a:custGeom>
          <a:ln w="38100">
            <a:solidFill>
              <a:srgbClr val="F92A0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705600" y="5181600"/>
            <a:ext cx="0" cy="685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141525" y="5610100"/>
            <a:ext cx="0" cy="304800"/>
          </a:xfrm>
          <a:prstGeom prst="straightConnector1">
            <a:avLst/>
          </a:prstGeom>
          <a:ln w="38100">
            <a:solidFill>
              <a:srgbClr val="FB15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567549" y="3698175"/>
            <a:ext cx="750125" cy="1219200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200400"/>
            <a:ext cx="3429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48400" y="3810000"/>
            <a:ext cx="46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(II)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/>
      <p:bldP spid="16" grpId="0"/>
      <p:bldP spid="26" grpId="0" animBg="1"/>
      <p:bldP spid="27" grpId="0" animBg="1"/>
      <p:bldP spid="33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 l="58195"/>
          <a:stretch>
            <a:fillRect/>
          </a:stretch>
        </p:blipFill>
        <p:spPr bwMode="auto">
          <a:xfrm>
            <a:off x="2209800" y="5016293"/>
            <a:ext cx="2514600" cy="8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49156" name="Object 4"/>
          <p:cNvGraphicFramePr>
            <a:graphicFrameLocks noChangeAspect="1"/>
          </p:cNvGraphicFramePr>
          <p:nvPr/>
        </p:nvGraphicFramePr>
        <p:xfrm>
          <a:off x="5105400" y="76200"/>
          <a:ext cx="3448050" cy="5317112"/>
        </p:xfrm>
        <a:graphic>
          <a:graphicData uri="http://schemas.openxmlformats.org/presentationml/2006/ole">
            <p:oleObj spid="_x0000_s3249156" name="SPW 11.0 Graph" r:id="rId5" imgW="3999960" imgH="6168240" progId="SigmaPlotGraphicObject.10">
              <p:embed/>
            </p:oleObj>
          </a:graphicData>
        </a:graphic>
      </p:graphicFrame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257800" y="5531004"/>
            <a:ext cx="388620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Consistent               obtained</a:t>
            </a:r>
            <a:endParaRPr lang="en-US" b="1" dirty="0">
              <a:solidFill>
                <a:srgbClr val="FB1525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" y="4300653"/>
            <a:ext cx="3782936" cy="851107"/>
            <a:chOff x="2613102" y="4038600"/>
            <a:chExt cx="3782936" cy="851107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r="40538"/>
            <a:stretch>
              <a:fillRect/>
            </a:stretch>
          </p:blipFill>
          <p:spPr bwMode="auto">
            <a:xfrm>
              <a:off x="2819400" y="4038600"/>
              <a:ext cx="3576638" cy="85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9639" r="65301"/>
            <a:stretch>
              <a:fillRect/>
            </a:stretch>
          </p:blipFill>
          <p:spPr bwMode="auto">
            <a:xfrm>
              <a:off x="2613102" y="4114800"/>
              <a:ext cx="990600" cy="70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2774796" y="4257906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52894" y="4246755"/>
              <a:ext cx="1524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5679667"/>
            <a:ext cx="2483391" cy="74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828800" y="4376853"/>
            <a:ext cx="1752600" cy="609600"/>
          </a:xfrm>
          <a:prstGeom prst="rect">
            <a:avLst/>
          </a:prstGeom>
          <a:solidFill>
            <a:srgbClr val="FB1525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9714" y="5096106"/>
            <a:ext cx="2362200" cy="609600"/>
          </a:xfrm>
          <a:prstGeom prst="rect">
            <a:avLst/>
          </a:prstGeom>
          <a:solidFill>
            <a:srgbClr val="4B14E6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14E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84358" y="3191106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0946" y="4308168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984384" y="5462443"/>
            <a:ext cx="684803" cy="404957"/>
            <a:chOff x="307563" y="5234050"/>
            <a:chExt cx="684803" cy="404957"/>
          </a:xfrm>
        </p:grpSpPr>
        <p:sp>
          <p:nvSpPr>
            <p:cNvPr id="29" name="TextBox 28"/>
            <p:cNvSpPr txBox="1"/>
            <p:nvPr/>
          </p:nvSpPr>
          <p:spPr>
            <a:xfrm>
              <a:off x="307563" y="526967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8550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7200" y="476481"/>
            <a:ext cx="3676650" cy="3933825"/>
            <a:chOff x="914400" y="609600"/>
            <a:chExt cx="3676650" cy="3933825"/>
          </a:xfrm>
        </p:grpSpPr>
        <p:pic>
          <p:nvPicPr>
            <p:cNvPr id="324915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l="50430"/>
            <a:stretch>
              <a:fillRect/>
            </a:stretch>
          </p:blipFill>
          <p:spPr bwMode="auto">
            <a:xfrm>
              <a:off x="1295400" y="609600"/>
              <a:ext cx="32956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 r="91977" b="8959"/>
            <a:stretch>
              <a:fillRect/>
            </a:stretch>
          </p:blipFill>
          <p:spPr bwMode="auto">
            <a:xfrm>
              <a:off x="914400" y="609600"/>
              <a:ext cx="5334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8"/>
          <p:cNvGrpSpPr/>
          <p:nvPr/>
        </p:nvGrpSpPr>
        <p:grpSpPr>
          <a:xfrm>
            <a:off x="55755" y="66906"/>
            <a:ext cx="4343400" cy="421575"/>
            <a:chOff x="0" y="0"/>
            <a:chExt cx="4343400" cy="421575"/>
          </a:xfrm>
        </p:grpSpPr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0" y="0"/>
              <a:ext cx="434340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solidFill>
                    <a:srgbClr val="002060"/>
                  </a:solidFill>
                </a:rPr>
                <a:t>Heavy quark suppression</a:t>
              </a:r>
              <a:endParaRPr lang="en-US" sz="20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1" name="AutoShape 34"/>
            <p:cNvSpPr>
              <a:spLocks noChangeArrowheads="1"/>
            </p:cNvSpPr>
            <p:nvPr/>
          </p:nvSpPr>
          <p:spPr bwMode="auto">
            <a:xfrm>
              <a:off x="0" y="40575"/>
              <a:ext cx="4343400" cy="3810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31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11750"/>
            <a:ext cx="3952875" cy="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0" y="0"/>
            <a:ext cx="3581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Extracted stopping power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0" y="40575"/>
            <a:ext cx="3657600" cy="3810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4"/>
          <p:cNvPicPr>
            <a:picLocks noChangeArrowheads="1"/>
          </p:cNvPicPr>
          <p:nvPr/>
        </p:nvPicPr>
        <p:blipFill>
          <a:blip r:embed="rId5" cstate="print"/>
          <a:srcRect l="15652" r="7825"/>
          <a:stretch>
            <a:fillRect/>
          </a:stretch>
        </p:blipFill>
        <p:spPr bwMode="auto">
          <a:xfrm>
            <a:off x="457200" y="480950"/>
            <a:ext cx="13208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55712"/>
            <a:ext cx="36337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5868988" y="3846513"/>
          <a:ext cx="1935162" cy="649287"/>
        </p:xfrm>
        <a:graphic>
          <a:graphicData uri="http://schemas.openxmlformats.org/presentationml/2006/ole">
            <p:oleObj spid="_x0000_s2161666" name="Equation" r:id="rId7" imgW="1320480" imgH="444240" progId="Equation.DSMT4">
              <p:embed/>
            </p:oleObj>
          </a:graphicData>
        </a:graphic>
      </p:graphicFrame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95924" y="1140023"/>
            <a:ext cx="24622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Phys.Rev.C80:051901,2009</a:t>
            </a:r>
            <a:endParaRPr lang="en-US" sz="14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5" y="1676400"/>
            <a:ext cx="4295775" cy="3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55041" name="Object 4"/>
          <p:cNvGraphicFramePr>
            <a:graphicFrameLocks noChangeAspect="1"/>
          </p:cNvGraphicFramePr>
          <p:nvPr/>
        </p:nvGraphicFramePr>
        <p:xfrm>
          <a:off x="1897063" y="3581400"/>
          <a:ext cx="1897062" cy="649288"/>
        </p:xfrm>
        <a:graphic>
          <a:graphicData uri="http://schemas.openxmlformats.org/presentationml/2006/ole">
            <p:oleObj spid="_x0000_s2161667" name="Equation" r:id="rId9" imgW="1295280" imgH="44424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371600" y="5270668"/>
            <a:ext cx="765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        obtained from high-</a:t>
            </a:r>
            <a:r>
              <a:rPr lang="en-US" b="1" dirty="0" err="1" smtClean="0">
                <a:solidFill>
                  <a:srgbClr val="FF0000"/>
                </a:solidFill>
              </a:rPr>
              <a:t>pT</a:t>
            </a:r>
            <a:r>
              <a:rPr lang="en-US" b="1" dirty="0" smtClean="0">
                <a:solidFill>
                  <a:srgbClr val="FF0000"/>
                </a:solidFill>
              </a:rPr>
              <a:t> 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and R</a:t>
            </a:r>
            <a:r>
              <a:rPr lang="en-US" b="1" baseline="-25000" dirty="0" smtClean="0">
                <a:solidFill>
                  <a:srgbClr val="FF0000"/>
                </a:solidFill>
              </a:rPr>
              <a:t>AA</a:t>
            </a:r>
            <a:r>
              <a:rPr lang="en-US" b="1" dirty="0" smtClean="0">
                <a:solidFill>
                  <a:srgbClr val="FF0000"/>
                </a:solidFill>
              </a:rPr>
              <a:t> [same 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baseline="-25000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]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similar  </a:t>
            </a:r>
          </a:p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                     - medium produced in LHC collisions less opaque!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33425" y="1295400"/>
            <a:ext cx="190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 smtClean="0"/>
              <a:t>arXiv:1202.5537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714625" y="1295400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76400" y="5868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 similar to those of Liao, Betz, Horowitz,</a:t>
            </a:r>
          </a:p>
          <a:p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 Stronger coupling near </a:t>
            </a:r>
            <a:r>
              <a:rPr lang="en-US" b="1" dirty="0" err="1" smtClean="0">
                <a:solidFill>
                  <a:srgbClr val="0070C0"/>
                </a:solidFill>
                <a:sym typeface="Wingdings" pitchFamily="2" charset="2"/>
              </a:rPr>
              <a:t>T</a:t>
            </a:r>
            <a:r>
              <a:rPr lang="en-US" b="1" baseline="-25000" dirty="0" err="1" smtClean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?</a:t>
            </a:r>
            <a:r>
              <a:rPr lang="en-US" b="1" u="sng" dirty="0" smtClean="0"/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95807" y="5496300"/>
            <a:ext cx="1399743" cy="393082"/>
            <a:chOff x="-85531" y="5234050"/>
            <a:chExt cx="1399743" cy="393082"/>
          </a:xfrm>
        </p:grpSpPr>
        <p:sp>
          <p:nvSpPr>
            <p:cNvPr id="30" name="TextBox 29"/>
            <p:cNvSpPr txBox="1"/>
            <p:nvPr/>
          </p:nvSpPr>
          <p:spPr>
            <a:xfrm>
              <a:off x="-85531" y="5257800"/>
              <a:ext cx="1399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RHIC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&gt;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57388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583415" y="5205350"/>
            <a:ext cx="684804" cy="404957"/>
            <a:chOff x="307561" y="5234050"/>
            <a:chExt cx="684804" cy="404957"/>
          </a:xfrm>
        </p:grpSpPr>
        <p:sp>
          <p:nvSpPr>
            <p:cNvPr id="35" name="TextBox 34"/>
            <p:cNvSpPr txBox="1"/>
            <p:nvPr/>
          </p:nvSpPr>
          <p:spPr>
            <a:xfrm>
              <a:off x="307561" y="5269675"/>
              <a:ext cx="684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LHC</a:t>
              </a:r>
              <a:r>
                <a:rPr lang="en-US" b="1" baseline="-25000" dirty="0" smtClean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8550" y="523405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</a:rPr>
                <a:t>ˆ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 advTm="1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52668" name="Text Box 28"/>
          <p:cNvSpPr txBox="1">
            <a:spLocks noChangeArrowheads="1"/>
          </p:cNvSpPr>
          <p:nvPr/>
        </p:nvSpPr>
        <p:spPr bwMode="auto">
          <a:xfrm>
            <a:off x="304800" y="609600"/>
            <a:ext cx="8458200" cy="769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Remarkable </a:t>
            </a: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scaling have </a:t>
            </a:r>
            <a:r>
              <a:rPr lang="en-US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been observed for both </a:t>
            </a:r>
            <a:r>
              <a:rPr lang="en-US" sz="2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 and Jet Quenching</a:t>
            </a:r>
            <a:endParaRPr lang="en-US" sz="220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263" y="1295400"/>
            <a:ext cx="891141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lend profound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mechanistic insights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well as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constraints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>
              <a:defRPr/>
            </a:pPr>
            <a:r>
              <a:rPr lang="en-US" sz="2000" b="1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transport and thermodynamic coefficients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209800"/>
            <a:ext cx="4724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600" b="1" i="0" u="sng" dirty="0" smtClean="0">
                <a:solidFill>
                  <a:srgbClr val="00B0F0"/>
                </a:solidFill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high-</a:t>
            </a:r>
            <a:r>
              <a:rPr lang="en-US" sz="2000" b="1" i="0" dirty="0" err="1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azimuthal anisotropy stem from the same energy loss mechanism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loss is dominantly radiative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anisotropy measurements give consistent estimates for &lt;ˆq &gt;</a:t>
            </a: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en-US" sz="2000" b="1" i="0" baseline="-2500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for D’s give consistent estimates for &lt;ˆq &gt;</a:t>
            </a:r>
          </a:p>
          <a:p>
            <a:pPr algn="l"/>
            <a:endParaRPr lang="en-US" sz="600" b="1" i="0" dirty="0" smtClean="0">
              <a:solidFill>
                <a:srgbClr val="4B14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000" b="1" i="0" dirty="0" smtClean="0">
                <a:solidFill>
                  <a:srgbClr val="4B14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QGP created in LHC collisions is </a:t>
            </a:r>
            <a:r>
              <a:rPr lang="en-US" sz="2000" b="1" i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en-US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opaque than that produced at RHIC</a:t>
            </a:r>
            <a:endParaRPr lang="en-US" sz="2000" b="1" i="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1000" y="2286000"/>
            <a:ext cx="4953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000" b="1" dirty="0" smtClean="0">
                <a:solidFill>
                  <a:srgbClr val="4B14E6"/>
                </a:solidFill>
              </a:rPr>
              <a:t>Flow  is acoustic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4B14E6"/>
                </a:solidFill>
              </a:rPr>
              <a:t>Flow </a:t>
            </a:r>
            <a:r>
              <a:rPr lang="en-US" sz="2000" b="1" dirty="0">
                <a:solidFill>
                  <a:srgbClr val="4B14E6"/>
                </a:solidFill>
              </a:rPr>
              <a:t>is pressure </a:t>
            </a:r>
            <a:r>
              <a:rPr lang="en-US" sz="2000" b="1" dirty="0" smtClean="0">
                <a:solidFill>
                  <a:srgbClr val="4B14E6"/>
                </a:solidFill>
              </a:rPr>
              <a:t>driven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4B14E6"/>
                </a:solidFill>
              </a:rPr>
              <a:t> Obeys the dispersion relation for sound propagation </a:t>
            </a:r>
            <a:endParaRPr lang="en-US" sz="2000" b="1" dirty="0">
              <a:solidFill>
                <a:srgbClr val="4B14E6"/>
              </a:solidFill>
            </a:endParaRPr>
          </a:p>
          <a:p>
            <a:pPr lvl="1" algn="l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</a:rPr>
              <a:t>Flow is </a:t>
            </a:r>
            <a:r>
              <a:rPr lang="en-US" sz="2000" b="1" dirty="0" smtClean="0">
                <a:solidFill>
                  <a:schemeClr val="accent5"/>
                </a:solidFill>
              </a:rPr>
              <a:t>partonic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accent5"/>
                </a:solidFill>
              </a:rPr>
              <a:t> exhibits                          scaling</a:t>
            </a:r>
          </a:p>
          <a:p>
            <a:pPr lvl="1" algn="l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Constraints </a:t>
            </a:r>
            <a:r>
              <a:rPr lang="en-US" sz="2000" b="1" dirty="0">
                <a:solidFill>
                  <a:srgbClr val="FF0000"/>
                </a:solidFill>
              </a:rPr>
              <a:t>for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  <a:p>
            <a:pPr lvl="2" algn="l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initial geometry</a:t>
            </a:r>
          </a:p>
          <a:p>
            <a:pPr lvl="2" algn="l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/s similar at LHC and RHIC </a:t>
            </a:r>
            <a:r>
              <a:rPr lang="en-US" b="1" dirty="0" smtClean="0">
                <a:solidFill>
                  <a:srgbClr val="FF0000"/>
                </a:solidFill>
              </a:rPr>
              <a:t>~ 1/4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62714" y="19812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i="0" u="sng" dirty="0" smtClean="0">
                <a:solidFill>
                  <a:srgbClr val="00B0F0"/>
                </a:solidFill>
              </a:rPr>
              <a:t>What do we learn?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513513" y="3868738"/>
          <a:ext cx="2325687" cy="616757"/>
        </p:xfrm>
        <a:graphic>
          <a:graphicData uri="http://schemas.openxmlformats.org/presentationml/2006/ole">
            <p:oleObj spid="_x0000_s2394114" name="Equation" r:id="rId5" imgW="1676160" imgH="444240" progId="Equation.DSMT4">
              <p:embed/>
            </p:oleObj>
          </a:graphicData>
        </a:graphic>
      </p:graphicFrame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Summary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34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00400" y="2819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52399" y="76200"/>
            <a:ext cx="4343401" cy="533400"/>
            <a:chOff x="2976153" y="264225"/>
            <a:chExt cx="2419649" cy="990600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220955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Flow @ RHIC and the LHC</a:t>
              </a:r>
              <a:endParaRPr lang="en-US" sz="2200" dirty="0"/>
            </a:p>
          </p:txBody>
        </p:sp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pic>
        <p:nvPicPr>
          <p:cNvPr id="16" name="Picture 1" descr="Screen shot 2012-08-13 at 6.46.18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63600"/>
            <a:ext cx="2514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creen shot 2012-08-13 at 6.54.16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76200"/>
            <a:ext cx="40114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creen shot 2012-08-13 at 6.58.01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819400"/>
            <a:ext cx="3733800" cy="27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62400" y="5497551"/>
            <a:ext cx="525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Multiplicity-weighted </a:t>
            </a:r>
            <a:r>
              <a:rPr lang="en-US" dirty="0" err="1">
                <a:solidFill>
                  <a:srgbClr val="FF0000"/>
                </a:solidFill>
              </a:rPr>
              <a:t>PIDed</a:t>
            </a:r>
            <a:r>
              <a:rPr lang="en-US" dirty="0">
                <a:solidFill>
                  <a:srgbClr val="FF0000"/>
                </a:solidFill>
              </a:rPr>
              <a:t> flow results reproduce inclusive charged hadron flow  results at RHIC and  LHC respectively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52578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Charge hadron flow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similar @ RHIC &amp; LHC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9F43004-1737-4CBE-9454-D61F788CE743}" type="slidenum">
              <a:rPr lang="en-US" smtClean="0"/>
              <a:pPr/>
              <a:t>35</a:t>
            </a:fld>
            <a:r>
              <a:rPr lang="en-US" dirty="0" smtClean="0"/>
              <a:t> </a:t>
            </a:r>
          </a:p>
        </p:txBody>
      </p:sp>
      <p:sp>
        <p:nvSpPr>
          <p:cNvPr id="1435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408738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Erice 2012, Roy A. Lacey, Stony Brook University</a:t>
            </a:r>
            <a:endParaRPr lang="en-US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676400" y="55626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For partonic flow, quark number scaling expected </a:t>
            </a:r>
          </a:p>
          <a:p>
            <a:pPr algn="l"/>
            <a:r>
              <a:rPr lang="en-US" sz="2000" b="1" dirty="0" smtClean="0">
                <a:solidFill>
                  <a:srgbClr val="4B14E6"/>
                </a:solidFill>
                <a:sym typeface="Wingdings" pitchFamily="2" charset="2"/>
              </a:rPr>
              <a:t> single curve for identified particle species </a:t>
            </a:r>
            <a:r>
              <a:rPr lang="en-US" sz="2000" b="1" dirty="0" err="1" smtClean="0">
                <a:solidFill>
                  <a:srgbClr val="4B14E6"/>
                </a:solidFill>
                <a:sym typeface="Wingdings" pitchFamily="2" charset="2"/>
              </a:rPr>
              <a:t>v</a:t>
            </a:r>
            <a:r>
              <a:rPr lang="en-US" sz="2000" b="1" baseline="-25000" dirty="0" err="1" smtClean="0">
                <a:solidFill>
                  <a:srgbClr val="4B14E6"/>
                </a:solidFill>
                <a:sym typeface="Wingdings" pitchFamily="2" charset="2"/>
              </a:rPr>
              <a:t>n</a:t>
            </a:r>
            <a:endParaRPr lang="en-US" sz="2000" b="1" baseline="-25000" dirty="0" smtClean="0">
              <a:solidFill>
                <a:srgbClr val="4B14E6"/>
              </a:solidFill>
            </a:endParaRPr>
          </a:p>
        </p:txBody>
      </p:sp>
      <p:pic>
        <p:nvPicPr>
          <p:cNvPr id="28" name="Picture 27" descr="vn_vs_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85800"/>
            <a:ext cx="8991600" cy="4257894"/>
          </a:xfrm>
          <a:prstGeom prst="rect">
            <a:avLst/>
          </a:prstGeom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0" y="127825"/>
            <a:ext cx="2819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Is flow  partonic?</a:t>
            </a:r>
            <a:endParaRPr lang="en-US" sz="2200" dirty="0"/>
          </a:p>
        </p:txBody>
      </p:sp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159325" y="76200"/>
            <a:ext cx="253746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391045" name="Object 5"/>
          <p:cNvGraphicFramePr>
            <a:graphicFrameLocks noChangeAspect="1"/>
          </p:cNvGraphicFramePr>
          <p:nvPr/>
        </p:nvGraphicFramePr>
        <p:xfrm>
          <a:off x="228600" y="4738687"/>
          <a:ext cx="4060825" cy="747713"/>
        </p:xfrm>
        <a:graphic>
          <a:graphicData uri="http://schemas.openxmlformats.org/presentationml/2006/ole">
            <p:oleObj spid="_x0000_s3593218" name="Equation" r:id="rId6" imgW="2412720" imgH="44424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8200" y="4933890"/>
            <a:ext cx="4419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 species dependence for all </a:t>
            </a:r>
            <a:r>
              <a:rPr lang="en-US" sz="2000" b="1" dirty="0" err="1" smtClean="0">
                <a:solidFill>
                  <a:srgbClr val="FF0000"/>
                </a:solidFill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n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857625" y="3363913"/>
            <a:ext cx="1857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6200" y="4453250"/>
            <a:ext cx="4310795" cy="1477328"/>
            <a:chOff x="152400" y="4572000"/>
            <a:chExt cx="4310795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152400" y="4572000"/>
              <a:ext cx="431079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u="sng" dirty="0" smtClean="0">
                  <a:solidFill>
                    <a:srgbClr val="FF0000"/>
                  </a:solidFill>
                </a:rPr>
                <a:t>RHIC (0.2 </a:t>
              </a:r>
              <a:r>
                <a:rPr lang="en-US" b="1" u="sng" dirty="0" err="1" smtClean="0">
                  <a:solidFill>
                    <a:srgbClr val="FF0000"/>
                  </a:solidFill>
                </a:rPr>
                <a:t>TeV</a:t>
              </a:r>
              <a:r>
                <a:rPr lang="en-US" b="1" u="sng" dirty="0" smtClean="0">
                  <a:solidFill>
                    <a:srgbClr val="FF0000"/>
                  </a:solidFill>
                </a:rPr>
                <a:t>) </a:t>
              </a:r>
              <a:r>
                <a:rPr lang="en-US" b="1" u="sng" dirty="0" smtClean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r>
                <a:rPr lang="en-US" b="1" u="sng" dirty="0" smtClean="0">
                  <a:solidFill>
                    <a:srgbClr val="FF0000"/>
                  </a:solidFill>
                </a:rPr>
                <a:t>  LHC (2.76 </a:t>
              </a:r>
              <a:r>
                <a:rPr lang="en-US" b="1" u="sng" dirty="0" err="1" smtClean="0">
                  <a:solidFill>
                    <a:srgbClr val="FF0000"/>
                  </a:solidFill>
                </a:rPr>
                <a:t>TeV</a:t>
              </a:r>
              <a:r>
                <a:rPr lang="en-US" b="1" u="sng" dirty="0" smtClean="0">
                  <a:solidFill>
                    <a:srgbClr val="FF0000"/>
                  </a:solidFill>
                </a:rPr>
                <a:t>)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dirty="0" smtClean="0"/>
                <a:t> Power law dependence (n ~ 0.2)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dirty="0" smtClean="0"/>
                <a:t>                                     increase ~ 3.3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dirty="0" smtClean="0"/>
                <a:t> Multiplicity density increase ~  2.3 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dirty="0" smtClean="0"/>
                <a:t> </a:t>
              </a:r>
              <a:r>
                <a:rPr lang="en-US" dirty="0" smtClean="0">
                  <a:sym typeface="Wingdings" pitchFamily="2" charset="2"/>
                </a:rPr>
                <a:t>&lt;Temp&gt; increase</a:t>
              </a:r>
              <a:r>
                <a:rPr lang="en-US" dirty="0" smtClean="0"/>
                <a:t> ~ 30%</a:t>
              </a:r>
              <a:endParaRPr lang="en-US" dirty="0"/>
            </a:p>
          </p:txBody>
        </p:sp>
        <p:pic>
          <p:nvPicPr>
            <p:cNvPr id="27248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200" y="5185550"/>
              <a:ext cx="2238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76200" y="509650"/>
            <a:ext cx="4219575" cy="3952875"/>
            <a:chOff x="76200" y="721425"/>
            <a:chExt cx="4219575" cy="3952875"/>
          </a:xfrm>
        </p:grpSpPr>
        <p:pic>
          <p:nvPicPr>
            <p:cNvPr id="272486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" y="721425"/>
              <a:ext cx="4219575" cy="395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874701" y="364077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6217" y="76200"/>
            <a:ext cx="4094391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The energy density lever arm</a:t>
            </a:r>
            <a:endParaRPr lang="en-US" sz="2200" baseline="-25000" dirty="0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2450" y="79375"/>
            <a:ext cx="4748150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0"/>
          <p:cNvGrpSpPr/>
          <p:nvPr/>
        </p:nvGrpSpPr>
        <p:grpSpPr>
          <a:xfrm>
            <a:off x="4876800" y="1857"/>
            <a:ext cx="3775185" cy="3572502"/>
            <a:chOff x="4343400" y="537348"/>
            <a:chExt cx="3775185" cy="3572502"/>
          </a:xfrm>
        </p:grpSpPr>
        <p:pic>
          <p:nvPicPr>
            <p:cNvPr id="28" name="Picture 3" descr="fig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400" y="814938"/>
              <a:ext cx="3340225" cy="3294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4346654" y="537348"/>
              <a:ext cx="37719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Lacey et. al, Phys.Rev.Lett.98:092301,2007</a:t>
              </a:r>
              <a:endParaRPr lang="en-US" sz="1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65809" y="3533082"/>
            <a:ext cx="4525791" cy="1785104"/>
            <a:chOff x="4465809" y="4038600"/>
            <a:chExt cx="4525791" cy="1785104"/>
          </a:xfrm>
        </p:grpSpPr>
        <p:sp>
          <p:nvSpPr>
            <p:cNvPr id="19" name="TextBox 18"/>
            <p:cNvSpPr txBox="1"/>
            <p:nvPr/>
          </p:nvSpPr>
          <p:spPr>
            <a:xfrm>
              <a:off x="4465809" y="4038600"/>
              <a:ext cx="4525791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u="sng" dirty="0" smtClean="0">
                  <a:solidFill>
                    <a:srgbClr val="7030A0"/>
                  </a:solidFill>
                </a:rPr>
                <a:t>Essential questions: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/>
                <a:t>How do the transport coefficients</a:t>
              </a:r>
            </a:p>
            <a:p>
              <a:pPr algn="l"/>
              <a:r>
                <a:rPr lang="en-US" sz="2000" b="1" dirty="0" smtClean="0"/>
                <a:t>                          evolve with T?</a:t>
              </a:r>
            </a:p>
            <a:p>
              <a:pPr algn="l"/>
              <a:r>
                <a:rPr lang="en-US" sz="1000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l">
                <a:buFont typeface="Wingdings" pitchFamily="2" charset="2"/>
                <a:buChar char="Ø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/>
                <a:t>Any indication for a change in </a:t>
              </a:r>
            </a:p>
            <a:p>
              <a:pPr algn="l"/>
              <a:r>
                <a:rPr lang="en-US" sz="2000" b="1" dirty="0" smtClean="0"/>
                <a:t>    coupling close to </a:t>
              </a:r>
              <a:r>
                <a:rPr lang="en-US" sz="2000" b="1" dirty="0" err="1" smtClean="0"/>
                <a:t>T</a:t>
              </a:r>
              <a:r>
                <a:rPr lang="en-US" sz="2000" b="1" baseline="-25000" dirty="0" err="1" smtClean="0"/>
                <a:t>o</a:t>
              </a:r>
              <a:r>
                <a:rPr lang="en-US" sz="2000" b="1" dirty="0" smtClean="0"/>
                <a:t>?</a:t>
              </a: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876800" y="4653324"/>
            <a:ext cx="1476064" cy="528275"/>
          </p:xfrm>
          <a:graphic>
            <a:graphicData uri="http://schemas.openxmlformats.org/presentationml/2006/ole">
              <p:oleObj spid="_x0000_s2724870" name="Equation" r:id="rId8" imgW="1206360" imgH="431640" progId="Equation.DSMT4">
                <p:embed/>
              </p:oleObj>
            </a:graphicData>
          </a:graphic>
        </p:graphicFrame>
      </p:grpSp>
      <p:sp>
        <p:nvSpPr>
          <p:cNvPr id="32" name="Freeform 31"/>
          <p:cNvSpPr/>
          <p:nvPr/>
        </p:nvSpPr>
        <p:spPr>
          <a:xfrm>
            <a:off x="2743200" y="1192482"/>
            <a:ext cx="1066800" cy="1810914"/>
          </a:xfrm>
          <a:custGeom>
            <a:avLst/>
            <a:gdLst>
              <a:gd name="connsiteX0" fmla="*/ 0 w 1341912"/>
              <a:gd name="connsiteY0" fmla="*/ 2054431 h 2054431"/>
              <a:gd name="connsiteX1" fmla="*/ 320634 w 1341912"/>
              <a:gd name="connsiteY1" fmla="*/ 1816924 h 2054431"/>
              <a:gd name="connsiteX2" fmla="*/ 665018 w 1341912"/>
              <a:gd name="connsiteY2" fmla="*/ 1425038 h 2054431"/>
              <a:gd name="connsiteX3" fmla="*/ 985652 w 1341912"/>
              <a:gd name="connsiteY3" fmla="*/ 878774 h 2054431"/>
              <a:gd name="connsiteX4" fmla="*/ 1211283 w 1341912"/>
              <a:gd name="connsiteY4" fmla="*/ 391885 h 2054431"/>
              <a:gd name="connsiteX5" fmla="*/ 1341912 w 1341912"/>
              <a:gd name="connsiteY5" fmla="*/ 0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12" h="2054431">
                <a:moveTo>
                  <a:pt x="0" y="2054431"/>
                </a:moveTo>
                <a:cubicBezTo>
                  <a:pt x="104899" y="1988127"/>
                  <a:pt x="209798" y="1921823"/>
                  <a:pt x="320634" y="1816924"/>
                </a:cubicBezTo>
                <a:cubicBezTo>
                  <a:pt x="431470" y="1712025"/>
                  <a:pt x="554182" y="1581396"/>
                  <a:pt x="665018" y="1425038"/>
                </a:cubicBezTo>
                <a:cubicBezTo>
                  <a:pt x="775854" y="1268680"/>
                  <a:pt x="894608" y="1050966"/>
                  <a:pt x="985652" y="878774"/>
                </a:cubicBezTo>
                <a:cubicBezTo>
                  <a:pt x="1076696" y="706582"/>
                  <a:pt x="1151906" y="538347"/>
                  <a:pt x="1211283" y="391885"/>
                </a:cubicBezTo>
                <a:cubicBezTo>
                  <a:pt x="1270660" y="245423"/>
                  <a:pt x="1341912" y="0"/>
                  <a:pt x="1341912" y="0"/>
                </a:cubicBezTo>
              </a:path>
            </a:pathLst>
          </a:custGeom>
          <a:ln w="57150">
            <a:solidFill>
              <a:srgbClr val="FB152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Erice</a:t>
            </a:r>
            <a:r>
              <a:rPr lang="en-US" dirty="0" smtClean="0"/>
              <a:t> 2012, Roy A. Lacey, Stony Brook University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594624" y="3005253"/>
            <a:ext cx="1170878" cy="609600"/>
          </a:xfrm>
          <a:custGeom>
            <a:avLst/>
            <a:gdLst>
              <a:gd name="connsiteX0" fmla="*/ 1215483 w 1215483"/>
              <a:gd name="connsiteY0" fmla="*/ 0 h 702527"/>
              <a:gd name="connsiteX1" fmla="*/ 925551 w 1215483"/>
              <a:gd name="connsiteY1" fmla="*/ 245327 h 702527"/>
              <a:gd name="connsiteX2" fmla="*/ 501805 w 1215483"/>
              <a:gd name="connsiteY2" fmla="*/ 479502 h 702527"/>
              <a:gd name="connsiteX3" fmla="*/ 0 w 1215483"/>
              <a:gd name="connsiteY3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483" h="702527">
                <a:moveTo>
                  <a:pt x="1215483" y="0"/>
                </a:moveTo>
                <a:cubicBezTo>
                  <a:pt x="1129990" y="82705"/>
                  <a:pt x="1044497" y="165410"/>
                  <a:pt x="925551" y="245327"/>
                </a:cubicBezTo>
                <a:cubicBezTo>
                  <a:pt x="806605" y="325244"/>
                  <a:pt x="656064" y="403302"/>
                  <a:pt x="501805" y="479502"/>
                </a:cubicBezTo>
                <a:cubicBezTo>
                  <a:pt x="347547" y="555702"/>
                  <a:pt x="173773" y="629114"/>
                  <a:pt x="0" y="70252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4400" y="2895600"/>
            <a:ext cx="155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0B050"/>
                </a:solidFill>
              </a:rPr>
              <a:t>Energy scan</a:t>
            </a:r>
            <a:endParaRPr lang="en-US" b="1" i="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531756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3333CC"/>
                </a:solidFill>
              </a:rPr>
              <a:t>Take home message:</a:t>
            </a:r>
          </a:p>
          <a:p>
            <a:pPr algn="l"/>
            <a:r>
              <a:rPr lang="en-US" b="1" dirty="0" smtClean="0">
                <a:sym typeface="Wingdings" pitchFamily="2" charset="2"/>
              </a:rPr>
              <a:t>The s</a:t>
            </a:r>
            <a:r>
              <a:rPr lang="en-US" b="1" dirty="0" smtClean="0"/>
              <a:t>caling properties of </a:t>
            </a:r>
            <a:r>
              <a:rPr lang="en-US" b="1" u="sng" dirty="0" smtClean="0">
                <a:solidFill>
                  <a:srgbClr val="FB1525"/>
                </a:solidFill>
              </a:rPr>
              <a:t>flow</a:t>
            </a:r>
            <a:r>
              <a:rPr lang="en-US" b="1" dirty="0" smtClean="0"/>
              <a:t>  and</a:t>
            </a:r>
            <a:endParaRPr lang="en-US" b="1" u="sng" dirty="0" smtClean="0"/>
          </a:p>
          <a:p>
            <a:pPr algn="l"/>
            <a:r>
              <a:rPr lang="en-US" b="1" u="sng" dirty="0" smtClean="0">
                <a:solidFill>
                  <a:srgbClr val="FB1525"/>
                </a:solidFill>
              </a:rPr>
              <a:t>Jet quenching</a:t>
            </a:r>
            <a:r>
              <a:rPr lang="en-US" b="1" dirty="0" smtClean="0">
                <a:solidFill>
                  <a:srgbClr val="FB1525"/>
                </a:solidFill>
              </a:rPr>
              <a:t> </a:t>
            </a:r>
            <a:r>
              <a:rPr lang="en-US" b="1" dirty="0" smtClean="0"/>
              <a:t>measurements give crucial new insights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2743200" y="0"/>
            <a:ext cx="2971800" cy="2633663"/>
            <a:chOff x="2743200" y="0"/>
            <a:chExt cx="2971800" cy="2634232"/>
          </a:xfrm>
        </p:grpSpPr>
        <p:pic>
          <p:nvPicPr>
            <p:cNvPr id="4127" name="Picture 126" descr="flow4.png"/>
            <p:cNvPicPr>
              <a:picLocks noChangeAspect="1"/>
            </p:cNvPicPr>
            <p:nvPr/>
          </p:nvPicPr>
          <p:blipFill>
            <a:blip r:embed="rId5" cstate="print"/>
            <a:srcRect r="42647" b="10371"/>
            <a:stretch>
              <a:fillRect/>
            </a:stretch>
          </p:blipFill>
          <p:spPr bwMode="auto">
            <a:xfrm>
              <a:off x="2743200" y="0"/>
              <a:ext cx="2971800" cy="2634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Rectangle 130"/>
            <p:cNvSpPr/>
            <p:nvPr/>
          </p:nvSpPr>
          <p:spPr>
            <a:xfrm>
              <a:off x="5410200" y="1829195"/>
              <a:ext cx="304800" cy="685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60461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22225"/>
            <a:ext cx="3656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4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8" name="Rectangle 6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-685800" y="152400"/>
            <a:ext cx="46037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0" y="76200"/>
            <a:ext cx="25146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/>
              <a:t>The Flow Probe</a:t>
            </a:r>
            <a:endParaRPr lang="en-US" sz="2200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963612" y="2114800"/>
          <a:ext cx="2008188" cy="763587"/>
        </p:xfrm>
        <a:graphic>
          <a:graphicData uri="http://schemas.openxmlformats.org/presentationml/2006/ole">
            <p:oleObj spid="_x0000_s1634306" name="Equation" r:id="rId7" imgW="1422360" imgH="533160" progId="Equation.DSMT4">
              <p:embed/>
            </p:oleObj>
          </a:graphicData>
        </a:graphic>
      </p:graphicFrame>
      <p:graphicFrame>
        <p:nvGraphicFramePr>
          <p:cNvPr id="20" name="Object 90"/>
          <p:cNvGraphicFramePr>
            <a:graphicFrameLocks noChangeAspect="1"/>
          </p:cNvGraphicFramePr>
          <p:nvPr/>
        </p:nvGraphicFramePr>
        <p:xfrm>
          <a:off x="7267575" y="2452688"/>
          <a:ext cx="1695450" cy="366712"/>
        </p:xfrm>
        <a:graphic>
          <a:graphicData uri="http://schemas.openxmlformats.org/presentationml/2006/ole">
            <p:oleObj spid="_x0000_s1634307" name="Equation" r:id="rId8" imgW="1117440" imgH="241200" progId="Equation.DSMT4">
              <p:embed/>
            </p:oleObj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228600" y="682238"/>
          <a:ext cx="1662113" cy="1430337"/>
        </p:xfrm>
        <a:graphic>
          <a:graphicData uri="http://schemas.openxmlformats.org/presentationml/2006/ole">
            <p:oleObj spid="_x0000_s1634308" name="Equation" r:id="rId9" imgW="1168200" imgH="888840" progId="Equation.DSMT4">
              <p:embed/>
            </p:oleObj>
          </a:graphicData>
        </a:graphic>
      </p:graphicFrame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139700" y="76200"/>
            <a:ext cx="2298700" cy="457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656CD2-6691-4BA0-9F5B-1D982F266F80}" type="slidenum">
              <a:rPr lang="en-US" smtClean="0"/>
              <a:pPr/>
              <a:t>5</a:t>
            </a:fld>
            <a:r>
              <a:rPr lang="en-US" smtClean="0"/>
              <a:t> </a:t>
            </a:r>
          </a:p>
        </p:txBody>
      </p:sp>
      <p:graphicFrame>
        <p:nvGraphicFramePr>
          <p:cNvPr id="4" name="Object 22"/>
          <p:cNvGraphicFramePr>
            <a:graphicFrameLocks noChangeAspect="1"/>
          </p:cNvGraphicFramePr>
          <p:nvPr/>
        </p:nvGraphicFramePr>
        <p:xfrm>
          <a:off x="5181600" y="5029200"/>
          <a:ext cx="3676650" cy="485775"/>
        </p:xfrm>
        <a:graphic>
          <a:graphicData uri="http://schemas.openxmlformats.org/presentationml/2006/ole">
            <p:oleObj spid="_x0000_s1634309" name="Equation" r:id="rId10" imgW="2311200" imgH="304560" progId="Equation.DSMT4">
              <p:embed/>
            </p:oleObj>
          </a:graphicData>
        </a:graphic>
      </p:graphicFrame>
      <p:grpSp>
        <p:nvGrpSpPr>
          <p:cNvPr id="3" name="Group 121"/>
          <p:cNvGrpSpPr>
            <a:grpSpLocks/>
          </p:cNvGrpSpPr>
          <p:nvPr/>
        </p:nvGrpSpPr>
        <p:grpSpPr bwMode="auto">
          <a:xfrm>
            <a:off x="5562600" y="3305300"/>
            <a:ext cx="3311525" cy="1600200"/>
            <a:chOff x="4191000" y="3886200"/>
            <a:chExt cx="3310758" cy="1600200"/>
          </a:xfrm>
        </p:grpSpPr>
        <p:pic>
          <p:nvPicPr>
            <p:cNvPr id="4125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ectangle 120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071973" y="457200"/>
            <a:ext cx="20681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B1525"/>
                </a:solidFill>
              </a:rPr>
              <a:t>Idealized </a:t>
            </a:r>
            <a:r>
              <a:rPr lang="en-US" sz="1600" b="1" dirty="0">
                <a:solidFill>
                  <a:srgbClr val="FB1525"/>
                </a:solidFill>
              </a:rPr>
              <a:t>Geometry</a:t>
            </a:r>
          </a:p>
        </p:txBody>
      </p:sp>
      <p:pic>
        <p:nvPicPr>
          <p:cNvPr id="129" name="Picture 128" descr="flow4.png"/>
          <p:cNvPicPr>
            <a:picLocks noChangeAspect="1"/>
          </p:cNvPicPr>
          <p:nvPr/>
        </p:nvPicPr>
        <p:blipFill>
          <a:blip r:embed="rId5" cstate="print"/>
          <a:srcRect l="51471" t="31113"/>
          <a:stretch>
            <a:fillRect/>
          </a:stretch>
        </p:blipFill>
        <p:spPr bwMode="auto">
          <a:xfrm>
            <a:off x="6248400" y="152400"/>
            <a:ext cx="25146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Right Arrow 129"/>
          <p:cNvSpPr/>
          <p:nvPr/>
        </p:nvSpPr>
        <p:spPr>
          <a:xfrm>
            <a:off x="5638800" y="1371600"/>
            <a:ext cx="381000" cy="1222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752600" y="1293938"/>
          <a:ext cx="1260475" cy="792162"/>
        </p:xfrm>
        <a:graphic>
          <a:graphicData uri="http://schemas.openxmlformats.org/presentationml/2006/ole">
            <p:oleObj spid="_x0000_s1634311" name="Equation" r:id="rId12" imgW="850680" imgH="533160" progId="Equation.DSMT4">
              <p:embed/>
            </p:oleObj>
          </a:graphicData>
        </a:graphic>
      </p:graphicFrame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4908396" y="2424113"/>
            <a:ext cx="24384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Crucial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parameters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019800" y="0"/>
            <a:ext cx="457200" cy="762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489689" y="2842250"/>
            <a:ext cx="41585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B1525"/>
                </a:solidFill>
              </a:rPr>
              <a:t>Actual </a:t>
            </a:r>
            <a:r>
              <a:rPr lang="en-US" sz="1600" b="1" dirty="0" smtClean="0">
                <a:solidFill>
                  <a:srgbClr val="FB1525"/>
                </a:solidFill>
              </a:rPr>
              <a:t>collision profiles are not smooth, </a:t>
            </a:r>
          </a:p>
          <a:p>
            <a:r>
              <a:rPr lang="en-US" sz="1600" b="1" dirty="0" smtClean="0">
                <a:solidFill>
                  <a:srgbClr val="FB1525"/>
                </a:solidFill>
              </a:rPr>
              <a:t>due to fluctuations!</a:t>
            </a:r>
            <a:endParaRPr lang="en-US" sz="1600" b="1" dirty="0">
              <a:solidFill>
                <a:srgbClr val="FB1525"/>
              </a:solidFill>
            </a:endParaRPr>
          </a:p>
        </p:txBody>
      </p:sp>
      <p:sp>
        <p:nvSpPr>
          <p:cNvPr id="137" name="TextBox 136"/>
          <p:cNvSpPr txBox="1">
            <a:spLocks noChangeArrowheads="1"/>
          </p:cNvSpPr>
          <p:nvPr/>
        </p:nvSpPr>
        <p:spPr bwMode="auto">
          <a:xfrm>
            <a:off x="4953000" y="28768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B1525"/>
                </a:solidFill>
              </a:rPr>
              <a:t>Initial Geometry </a:t>
            </a:r>
            <a:r>
              <a:rPr lang="en-US" sz="1600" b="1" dirty="0">
                <a:solidFill>
                  <a:srgbClr val="FB1525"/>
                </a:solidFill>
              </a:rPr>
              <a:t>characterized </a:t>
            </a:r>
            <a:r>
              <a:rPr lang="en-US" sz="1600" b="1" dirty="0" smtClean="0">
                <a:solidFill>
                  <a:srgbClr val="FB1525"/>
                </a:solidFill>
              </a:rPr>
              <a:t>by </a:t>
            </a:r>
            <a:r>
              <a:rPr lang="en-US" sz="1600" b="1" dirty="0">
                <a:solidFill>
                  <a:srgbClr val="FB1525"/>
                </a:solidFill>
              </a:rPr>
              <a:t>many </a:t>
            </a:r>
            <a:r>
              <a:rPr lang="en-US" sz="1600" b="1" dirty="0" smtClean="0">
                <a:solidFill>
                  <a:srgbClr val="FB1525"/>
                </a:solidFill>
              </a:rPr>
              <a:t>shape harmonics (</a:t>
            </a:r>
            <a:r>
              <a:rPr lang="el-GR" sz="1600" b="1" dirty="0" smtClean="0">
                <a:solidFill>
                  <a:srgbClr val="FB1525"/>
                </a:solidFill>
              </a:rPr>
              <a:t>ε</a:t>
            </a:r>
            <a:r>
              <a:rPr lang="en-US" sz="1600" b="1" baseline="-25000" dirty="0" smtClean="0">
                <a:solidFill>
                  <a:srgbClr val="FB1525"/>
                </a:solidFill>
              </a:rPr>
              <a:t>n</a:t>
            </a:r>
            <a:r>
              <a:rPr lang="en-US" sz="1600" b="1" dirty="0" smtClean="0">
                <a:solidFill>
                  <a:srgbClr val="FB1525"/>
                </a:solidFill>
              </a:rPr>
              <a:t>) </a:t>
            </a:r>
            <a:r>
              <a:rPr lang="en-US" sz="1600" b="1" dirty="0" smtClean="0">
                <a:solidFill>
                  <a:srgbClr val="FB1525"/>
                </a:solidFill>
                <a:sym typeface="Wingdings" pitchFamily="2" charset="2"/>
              </a:rPr>
              <a:t> drive </a:t>
            </a:r>
            <a:r>
              <a:rPr lang="en-US" sz="1600" b="1" dirty="0" err="1" smtClean="0">
                <a:solidFill>
                  <a:srgbClr val="FB1525"/>
                </a:solidFill>
                <a:sym typeface="Wingdings" pitchFamily="2" charset="2"/>
              </a:rPr>
              <a:t>v</a:t>
            </a:r>
            <a:r>
              <a:rPr lang="en-US" sz="1600" b="1" baseline="-25000" dirty="0" err="1" smtClean="0">
                <a:solidFill>
                  <a:srgbClr val="FB1525"/>
                </a:solidFill>
                <a:sym typeface="Wingdings" pitchFamily="2" charset="2"/>
              </a:rPr>
              <a:t>n</a:t>
            </a:r>
            <a:endParaRPr lang="en-US" sz="1600" b="1" baseline="-25000" dirty="0">
              <a:solidFill>
                <a:srgbClr val="FB152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24400" y="2362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724400" y="4014850"/>
            <a:ext cx="381000" cy="1222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05000" y="5726875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92A01"/>
                </a:solidFill>
              </a:rPr>
              <a:t>Initial </a:t>
            </a:r>
            <a:r>
              <a:rPr lang="en-US" sz="2000" b="1" i="0" dirty="0" smtClean="0">
                <a:solidFill>
                  <a:srgbClr val="F92A01"/>
                </a:solidFill>
              </a:rPr>
              <a:t>eccentricity (and </a:t>
            </a:r>
            <a:r>
              <a:rPr lang="en-US" sz="2000" b="1" i="0" dirty="0">
                <a:solidFill>
                  <a:srgbClr val="F92A01"/>
                </a:solidFill>
              </a:rPr>
              <a:t>its attendant </a:t>
            </a:r>
            <a:r>
              <a:rPr lang="en-US" sz="2000" b="1" i="0" dirty="0" smtClean="0">
                <a:solidFill>
                  <a:srgbClr val="F92A01"/>
                </a:solidFill>
              </a:rPr>
              <a:t>fluctuations) </a:t>
            </a:r>
            <a:r>
              <a:rPr lang="el-GR" sz="2000" b="1" i="0" dirty="0" smtClean="0">
                <a:solidFill>
                  <a:srgbClr val="F92A01"/>
                </a:solidFill>
              </a:rPr>
              <a:t>ε</a:t>
            </a:r>
            <a:r>
              <a:rPr lang="en-US" sz="2000" b="1" i="0" baseline="-25000" dirty="0" smtClean="0">
                <a:solidFill>
                  <a:srgbClr val="F92A01"/>
                </a:solidFill>
              </a:rPr>
              <a:t>n</a:t>
            </a:r>
            <a:r>
              <a:rPr lang="en-US" sz="2000" b="1" i="0" dirty="0">
                <a:solidFill>
                  <a:srgbClr val="F92A01"/>
                </a:solidFill>
              </a:rPr>
              <a:t> </a:t>
            </a:r>
            <a:r>
              <a:rPr lang="en-US" sz="2000" b="1" i="0" dirty="0" smtClean="0">
                <a:solidFill>
                  <a:srgbClr val="F92A01"/>
                </a:solidFill>
              </a:rPr>
              <a:t>drive </a:t>
            </a:r>
            <a:r>
              <a:rPr lang="en-US" sz="2000" b="1" i="0" dirty="0">
                <a:solidFill>
                  <a:srgbClr val="F92A01"/>
                </a:solidFill>
              </a:rPr>
              <a:t>momentum </a:t>
            </a:r>
            <a:r>
              <a:rPr lang="en-US" sz="2000" b="1" i="0" dirty="0" smtClean="0">
                <a:solidFill>
                  <a:srgbClr val="F92A01"/>
                </a:solidFill>
              </a:rPr>
              <a:t>anisotropy </a:t>
            </a:r>
            <a:r>
              <a:rPr lang="en-US" sz="2000" b="1" i="0" dirty="0" err="1" smtClean="0">
                <a:solidFill>
                  <a:srgbClr val="F92A01"/>
                </a:solidFill>
              </a:rPr>
              <a:t>v</a:t>
            </a:r>
            <a:r>
              <a:rPr lang="en-US" sz="2000" b="1" i="0" baseline="-25000" dirty="0" err="1" smtClean="0">
                <a:solidFill>
                  <a:srgbClr val="F92A01"/>
                </a:solidFill>
              </a:rPr>
              <a:t>n</a:t>
            </a:r>
            <a:r>
              <a:rPr lang="en-US" sz="2000" b="1" i="0" baseline="-25000" dirty="0" smtClean="0">
                <a:solidFill>
                  <a:srgbClr val="F92A01"/>
                </a:solidFill>
              </a:rPr>
              <a:t> </a:t>
            </a:r>
            <a:r>
              <a:rPr lang="en-US" sz="2000" b="1" i="0" dirty="0" smtClean="0">
                <a:solidFill>
                  <a:srgbClr val="F92A01"/>
                </a:solidFill>
              </a:rPr>
              <a:t>with specific scaling properties</a:t>
            </a:r>
            <a:endParaRPr lang="en-US" sz="2000" b="1" i="0" baseline="-25000" dirty="0">
              <a:solidFill>
                <a:srgbClr val="F92A0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5526" y="4912425"/>
          <a:ext cx="3269674" cy="639217"/>
        </p:xfrm>
        <a:graphic>
          <a:graphicData uri="http://schemas.openxmlformats.org/presentationml/2006/ole">
            <p:oleObj spid="_x0000_s1634312" name="Equation" r:id="rId13" imgW="2234880" imgH="43164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76200" y="4593775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92A01"/>
                </a:solidFill>
              </a:rPr>
              <a:t>Acoustic viscous modulation of </a:t>
            </a:r>
            <a:r>
              <a:rPr lang="en-US" b="1" dirty="0" err="1" smtClean="0">
                <a:solidFill>
                  <a:srgbClr val="F92A01"/>
                </a:solidFill>
              </a:rPr>
              <a:t>v</a:t>
            </a:r>
            <a:r>
              <a:rPr lang="en-US" b="1" baseline="-25000" dirty="0" err="1" smtClean="0">
                <a:solidFill>
                  <a:srgbClr val="F92A01"/>
                </a:solidFill>
              </a:rPr>
              <a:t>n</a:t>
            </a:r>
            <a:r>
              <a:rPr lang="en-US" b="1" dirty="0" smtClean="0">
                <a:solidFill>
                  <a:srgbClr val="F92A01"/>
                </a:solidFill>
              </a:rPr>
              <a:t> </a:t>
            </a:r>
            <a:endParaRPr lang="en-US" b="1" dirty="0">
              <a:solidFill>
                <a:srgbClr val="F92A0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7691" y="5495195"/>
            <a:ext cx="3441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Staig</a:t>
            </a:r>
            <a:r>
              <a:rPr lang="en-US" sz="1600" dirty="0" smtClean="0"/>
              <a:t> &amp; </a:t>
            </a:r>
            <a:r>
              <a:rPr lang="en-US" sz="1600" dirty="0" err="1" smtClean="0"/>
              <a:t>Shuryak</a:t>
            </a:r>
            <a:r>
              <a:rPr lang="en-US" sz="1600" dirty="0" smtClean="0"/>
              <a:t> </a:t>
            </a:r>
            <a:r>
              <a:rPr lang="en-US" sz="1600" b="1" i="0" dirty="0" smtClean="0"/>
              <a:t>arXiv:1008.3139</a:t>
            </a: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31414" y="990600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Isotropic p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111510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Anisotropic p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83920" y="1981200"/>
            <a:ext cx="28350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Yield(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) =2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cos</a:t>
            </a:r>
            <a:r>
              <a:rPr lang="en-US" dirty="0" smtClean="0">
                <a:solidFill>
                  <a:srgbClr val="FF0000"/>
                </a:solidFill>
              </a:rPr>
              <a:t>[2(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f-Y</a:t>
            </a:r>
            <a:r>
              <a:rPr lang="en-US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0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0" grpId="0" animBg="1"/>
      <p:bldP spid="134" grpId="0"/>
      <p:bldP spid="136" grpId="0"/>
      <p:bldP spid="137" grpId="0"/>
      <p:bldP spid="34" grpId="0" animBg="1"/>
      <p:bldP spid="35" grpId="0"/>
      <p:bldP spid="36" grpId="0"/>
      <p:bldP spid="37" grpId="0"/>
      <p:bldP spid="39" grpId="0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2097975" y="5080063"/>
            <a:ext cx="5334000" cy="733223"/>
            <a:chOff x="762000" y="2689163"/>
            <a:chExt cx="2590800" cy="733223"/>
          </a:xfrm>
        </p:grpSpPr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762000" y="2714500"/>
              <a:ext cx="2590800" cy="707886"/>
            </a:xfrm>
            <a:prstGeom prst="rect">
              <a:avLst/>
            </a:prstGeom>
            <a:solidFill>
              <a:srgbClr val="F9FBA3"/>
            </a:solidFill>
            <a:ln w="9525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2000" i="0" dirty="0">
                  <a:latin typeface="Comic Sans MS" pitchFamily="66" charset="0"/>
                </a:rPr>
                <a:t>KE</a:t>
              </a:r>
              <a:r>
                <a:rPr lang="en-US" sz="2000" i="0" baseline="-25000" dirty="0">
                  <a:latin typeface="Comic Sans MS" pitchFamily="66" charset="0"/>
                </a:rPr>
                <a:t>T</a:t>
              </a:r>
              <a:r>
                <a:rPr lang="en-US" sz="2000" i="0" dirty="0">
                  <a:latin typeface="Comic Sans MS" pitchFamily="66" charset="0"/>
                </a:rPr>
                <a:t> &amp; </a:t>
              </a:r>
              <a:r>
                <a:rPr lang="en-US" sz="2000" i="0" dirty="0" smtClean="0">
                  <a:latin typeface="Comic Sans MS" pitchFamily="66" charset="0"/>
                </a:rPr>
                <a:t>            scaling validated </a:t>
              </a:r>
              <a:r>
                <a:rPr lang="en-US" sz="2000" i="0" dirty="0">
                  <a:latin typeface="Comic Sans MS" pitchFamily="66" charset="0"/>
                </a:rPr>
                <a:t>for </a:t>
              </a:r>
              <a:r>
                <a:rPr lang="en-US" sz="2000" i="0" dirty="0" err="1" smtClean="0">
                  <a:latin typeface="Comic Sans MS" pitchFamily="66" charset="0"/>
                </a:rPr>
                <a:t>v</a:t>
              </a:r>
              <a:r>
                <a:rPr lang="en-US" sz="2000" i="0" baseline="-25000" dirty="0" err="1" smtClean="0">
                  <a:latin typeface="Comic Sans MS" pitchFamily="66" charset="0"/>
                </a:rPr>
                <a:t>n</a:t>
              </a:r>
              <a:endParaRPr lang="en-US" sz="2000" i="0" dirty="0" smtClean="0">
                <a:latin typeface="Comic Sans MS" pitchFamily="66" charset="0"/>
              </a:endParaRPr>
            </a:p>
            <a:p>
              <a:pPr algn="l">
                <a:buClr>
                  <a:srgbClr val="CC0000"/>
                </a:buClr>
                <a:buFont typeface="Wingdings" pitchFamily="2" charset="2"/>
                <a:buNone/>
              </a:pPr>
              <a:r>
                <a:rPr lang="en-US" sz="2000" i="0" dirty="0" smtClean="0"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en-US" sz="2000" b="1" i="0" dirty="0" smtClean="0">
                  <a:solidFill>
                    <a:srgbClr val="3333CC"/>
                  </a:solidFill>
                  <a:latin typeface="Comic Sans MS" pitchFamily="66" charset="0"/>
                  <a:sym typeface="Wingdings" pitchFamily="2" charset="2"/>
                </a:rPr>
                <a:t>Partonic flow</a:t>
              </a:r>
              <a:endParaRPr lang="en-US" sz="2000" b="1" i="0" dirty="0">
                <a:solidFill>
                  <a:srgbClr val="3333CC"/>
                </a:solidFill>
                <a:latin typeface="Comic Sans MS" pitchFamily="66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/>
          </p:nvGraphicFramePr>
          <p:xfrm>
            <a:off x="1215269" y="2689163"/>
            <a:ext cx="407126" cy="458787"/>
          </p:xfrm>
          <a:graphic>
            <a:graphicData uri="http://schemas.openxmlformats.org/presentationml/2006/ole">
              <p:oleObj spid="_x0000_s3594242" name="Equation" r:id="rId4" imgW="431640" imgH="304560" progId="Equation.DSMT4">
                <p:embed/>
              </p:oleObj>
            </a:graphicData>
          </a:graphic>
        </p:graphicFrame>
      </p:grpSp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609600"/>
            <a:ext cx="1883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PID scaling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819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066800"/>
            <a:ext cx="61722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7"/>
          <p:cNvGrpSpPr/>
          <p:nvPr/>
        </p:nvGrpSpPr>
        <p:grpSpPr>
          <a:xfrm>
            <a:off x="152399" y="76200"/>
            <a:ext cx="3581401" cy="533400"/>
            <a:chOff x="2976153" y="264225"/>
            <a:chExt cx="2419649" cy="990600"/>
          </a:xfrm>
        </p:grpSpPr>
        <p:sp>
          <p:nvSpPr>
            <p:cNvPr id="36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Flow is partonic @ RHIC</a:t>
              </a:r>
              <a:endParaRPr lang="en-US" sz="2200" dirty="0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743209" y="2722562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  <p:pic>
        <p:nvPicPr>
          <p:cNvPr id="14" name="Picture 4" descr="Screen shot 2012-08-13 at 5.57.02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9" y="588962"/>
            <a:ext cx="52482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creen shot 2012-08-13 at 6.04.23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9" y="588962"/>
            <a:ext cx="52482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Screen shot 2012-08-13 at 6.37.22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9" y="588962"/>
            <a:ext cx="52482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715000" y="1752600"/>
            <a:ext cx="3352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Flow increases from RHIC to LHC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 Sensitivity to EOS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 increase in &lt;</a:t>
            </a:r>
            <a:r>
              <a:rPr lang="en-US" b="1" dirty="0" err="1" smtClean="0">
                <a:solidFill>
                  <a:srgbClr val="FF0000"/>
                </a:solidFill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&gt;</a:t>
            </a:r>
          </a:p>
          <a:p>
            <a:pPr lvl="1" algn="l">
              <a:buFont typeface="Wingdings" pitchFamily="2" charset="2"/>
              <a:buChar char="ü"/>
            </a:pPr>
            <a:endParaRPr lang="en-US" b="1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Proton flow </a:t>
            </a:r>
            <a:r>
              <a:rPr lang="en-US" b="1" dirty="0" err="1" smtClean="0">
                <a:solidFill>
                  <a:srgbClr val="3333CC"/>
                </a:solidFill>
              </a:rPr>
              <a:t>blueshifted</a:t>
            </a:r>
            <a:r>
              <a:rPr lang="en-US" b="1" dirty="0" smtClean="0">
                <a:solidFill>
                  <a:srgbClr val="3333CC"/>
                </a:solidFill>
              </a:rPr>
              <a:t>    [hydro prediction]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 Role of radial flow</a:t>
            </a:r>
          </a:p>
          <a:p>
            <a:pPr lvl="1" algn="l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Role of hadronic re-scattering?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 algn="l"/>
            <a:endParaRPr lang="en-US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4342" y="31596"/>
            <a:ext cx="5259658" cy="533400"/>
            <a:chOff x="2976153" y="264225"/>
            <a:chExt cx="2463134" cy="990600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94064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Flow increases from RHIC to LHC</a:t>
              </a:r>
              <a:endParaRPr lang="en-US" sz="2200" dirty="0"/>
            </a:p>
          </p:txBody>
        </p:sp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00400" y="28194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52399" y="76200"/>
            <a:ext cx="4343401" cy="533400"/>
            <a:chOff x="2976153" y="264225"/>
            <a:chExt cx="2419649" cy="990600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220955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Flow is partonic @ the LHC</a:t>
              </a:r>
              <a:endParaRPr lang="en-US" sz="2200" dirty="0"/>
            </a:p>
          </p:txBody>
        </p:sp>
        <p:sp>
          <p:nvSpPr>
            <p:cNvPr id="1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400" y="5156537"/>
            <a:ext cx="5049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Scaling for partonic flow validated after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accounting for proton </a:t>
            </a:r>
            <a:r>
              <a:rPr lang="en-US" sz="2000" b="1" dirty="0" err="1" smtClean="0">
                <a:solidFill>
                  <a:srgbClr val="3333CC"/>
                </a:solidFill>
              </a:rPr>
              <a:t>blueshift</a:t>
            </a:r>
            <a:endParaRPr lang="en-US" sz="2000" b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3333CC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Larger partonic flow at the LHC</a:t>
            </a:r>
          </a:p>
        </p:txBody>
      </p:sp>
      <p:graphicFrame>
        <p:nvGraphicFramePr>
          <p:cNvPr id="2916355" name="Object 3"/>
          <p:cNvGraphicFramePr>
            <a:graphicFrameLocks noChangeAspect="1"/>
          </p:cNvGraphicFramePr>
          <p:nvPr/>
        </p:nvGraphicFramePr>
        <p:xfrm>
          <a:off x="12377" y="735572"/>
          <a:ext cx="9088876" cy="4423726"/>
        </p:xfrm>
        <a:graphic>
          <a:graphicData uri="http://schemas.openxmlformats.org/presentationml/2006/ole">
            <p:oleObj spid="_x0000_s3374082" name="SPW 11.0 Graph" r:id="rId4" imgW="10091880" imgH="4911840" progId="SigmaPlotGraphicObject.10">
              <p:embed/>
            </p:oleObj>
          </a:graphicData>
        </a:graphic>
      </p:graphicFrame>
      <p:sp>
        <p:nvSpPr>
          <p:cNvPr id="10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Erice 2012, Roy A. Lacey, Stony Brook University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76200" y="0"/>
            <a:ext cx="46038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152400" y="216725"/>
            <a:ext cx="48006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/>
              <a:t>H</a:t>
            </a:r>
            <a:r>
              <a:rPr lang="en-US" sz="2200" b="1" dirty="0" smtClean="0"/>
              <a:t>ydrodynamic </a:t>
            </a:r>
            <a:r>
              <a:rPr lang="en-US" sz="2200" b="1" dirty="0" smtClean="0"/>
              <a:t>flow </a:t>
            </a:r>
            <a:r>
              <a:rPr lang="en-US" sz="2200" b="1" dirty="0" smtClean="0"/>
              <a:t>is acoustic</a:t>
            </a: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55626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0" dirty="0" smtClean="0">
                <a:solidFill>
                  <a:srgbClr val="FF0000"/>
                </a:solidFill>
              </a:rPr>
              <a:t>Characteristic n</a:t>
            </a:r>
            <a:r>
              <a:rPr lang="en-US" sz="2000" b="1" i="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b="1" i="0" dirty="0" smtClean="0">
                <a:solidFill>
                  <a:srgbClr val="FF0000"/>
                </a:solidFill>
              </a:rPr>
              <a:t> viscous damping for harmonics </a:t>
            </a:r>
          </a:p>
          <a:p>
            <a:pPr algn="ctr">
              <a:defRPr/>
            </a:pPr>
            <a:r>
              <a:rPr lang="en-US" sz="2000" b="1" i="0" dirty="0" smtClean="0">
                <a:solidFill>
                  <a:srgbClr val="FF0000"/>
                </a:solidFill>
                <a:sym typeface="Wingdings" pitchFamily="2" charset="2"/>
              </a:rPr>
              <a:t> Crucial constraint for </a:t>
            </a:r>
            <a:r>
              <a:rPr lang="el-GR" sz="2000" b="1" i="0" dirty="0" smtClean="0">
                <a:solidFill>
                  <a:srgbClr val="FF0000"/>
                </a:solidFill>
                <a:sym typeface="Wingdings" pitchFamily="2" charset="2"/>
              </a:rPr>
              <a:t>η</a:t>
            </a:r>
            <a:r>
              <a:rPr lang="en-US" sz="2000" b="1" i="0" dirty="0" smtClean="0">
                <a:solidFill>
                  <a:srgbClr val="FF0000"/>
                </a:solidFill>
                <a:sym typeface="Wingdings" pitchFamily="2" charset="2"/>
              </a:rPr>
              <a:t>/s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60544" y="4209760"/>
            <a:ext cx="3108544" cy="1008352"/>
            <a:chOff x="4752942" y="2590801"/>
            <a:chExt cx="3109265" cy="1114728"/>
          </a:xfrm>
        </p:grpSpPr>
        <p:sp>
          <p:nvSpPr>
            <p:cNvPr id="12311" name="TextBox 24"/>
            <p:cNvSpPr txBox="1">
              <a:spLocks noChangeArrowheads="1"/>
            </p:cNvSpPr>
            <p:nvPr/>
          </p:nvSpPr>
          <p:spPr bwMode="auto">
            <a:xfrm>
              <a:off x="4752942" y="2590801"/>
              <a:ext cx="3109265" cy="40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Associate k with harmonic n </a:t>
              </a:r>
              <a:endParaRPr lang="en-US" dirty="0"/>
            </a:p>
          </p:txBody>
        </p:sp>
        <p:graphicFrame>
          <p:nvGraphicFramePr>
            <p:cNvPr id="12293" name="Object 3"/>
            <p:cNvGraphicFramePr>
              <a:graphicFrameLocks noChangeAspect="1"/>
            </p:cNvGraphicFramePr>
            <p:nvPr/>
          </p:nvGraphicFramePr>
          <p:xfrm>
            <a:off x="5423236" y="2907017"/>
            <a:ext cx="823913" cy="798512"/>
          </p:xfrm>
          <a:graphic>
            <a:graphicData uri="http://schemas.openxmlformats.org/presentationml/2006/ole">
              <p:oleObj spid="_x0000_s3375108" name="Equation" r:id="rId5" imgW="406080" imgH="393480" progId="Equation.DSMT4">
                <p:embed/>
              </p:oleObj>
            </a:graphicData>
          </a:graphic>
        </p:graphicFrame>
      </p:grpSp>
      <p:sp>
        <p:nvSpPr>
          <p:cNvPr id="123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0F405F-35FC-49D0-B827-5AC24E258934}" type="slidenum">
              <a:rPr lang="en-US" smtClean="0"/>
              <a:pPr/>
              <a:t>9</a:t>
            </a:fld>
            <a:r>
              <a:rPr lang="en-US" smtClean="0"/>
              <a:t> </a:t>
            </a:r>
          </a:p>
        </p:txBody>
      </p:sp>
      <p:sp>
        <p:nvSpPr>
          <p:cNvPr id="12304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248400"/>
            <a:ext cx="50292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Erice 2012, Roy A. Lacey, Stony Brook University</a:t>
            </a:r>
            <a:endParaRPr lang="en-US" dirty="0" smtClean="0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1447800"/>
            <a:ext cx="2667000" cy="1143000"/>
            <a:chOff x="4191000" y="3886200"/>
            <a:chExt cx="3310758" cy="1600200"/>
          </a:xfrm>
        </p:grpSpPr>
        <p:pic>
          <p:nvPicPr>
            <p:cNvPr id="12309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3886200"/>
              <a:ext cx="3310758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4419547" y="4191000"/>
              <a:ext cx="533276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685800" y="3733800"/>
          <a:ext cx="1304003" cy="480950"/>
        </p:xfrm>
        <a:graphic>
          <a:graphicData uri="http://schemas.openxmlformats.org/presentationml/2006/ole">
            <p:oleObj spid="_x0000_s3375107" name="Equation" r:id="rId7" imgW="698400" imgH="253800" progId="Equation.DSMT4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3962400" y="4800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sng" dirty="0" smtClean="0">
                <a:solidFill>
                  <a:srgbClr val="FF0000"/>
                </a:solidFill>
              </a:rPr>
              <a:t>Note</a:t>
            </a:r>
            <a:r>
              <a:rPr lang="en-US" b="1" i="0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n-US" b="1" i="0" dirty="0" smtClean="0">
                <a:solidFill>
                  <a:srgbClr val="7030A0"/>
                </a:solidFill>
              </a:rPr>
              <a:t>the hydrodynamic response to the initial geometry [alone] is included</a:t>
            </a:r>
            <a:endParaRPr lang="en-US" b="1" i="0" dirty="0">
              <a:solidFill>
                <a:srgbClr val="7030A0"/>
              </a:solidFill>
            </a:endParaRPr>
          </a:p>
        </p:txBody>
      </p:sp>
      <p:pic>
        <p:nvPicPr>
          <p:cNvPr id="30" name="Picture 29" descr="Fig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0"/>
            <a:ext cx="3352800" cy="473862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04800" y="838200"/>
            <a:ext cx="3619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0" dirty="0" smtClean="0">
                <a:solidFill>
                  <a:srgbClr val="0070C0"/>
                </a:solidFill>
              </a:rPr>
              <a:t>ε</a:t>
            </a:r>
            <a:r>
              <a:rPr lang="en-US" b="1" i="0" baseline="-25000" dirty="0" smtClean="0">
                <a:solidFill>
                  <a:srgbClr val="0070C0"/>
                </a:solidFill>
              </a:rPr>
              <a:t>n</a:t>
            </a:r>
            <a:r>
              <a:rPr lang="en-US" b="1" i="0" dirty="0" smtClean="0">
                <a:solidFill>
                  <a:srgbClr val="0070C0"/>
                </a:solidFill>
              </a:rPr>
              <a:t> drive momentum anisotropy </a:t>
            </a:r>
          </a:p>
          <a:p>
            <a:pPr algn="l"/>
            <a:r>
              <a:rPr lang="en-US" b="1" i="0" dirty="0" err="1" smtClean="0">
                <a:solidFill>
                  <a:srgbClr val="0070C0"/>
                </a:solidFill>
              </a:rPr>
              <a:t>v</a:t>
            </a:r>
            <a:r>
              <a:rPr lang="en-US" b="1" i="0" baseline="-25000" dirty="0" err="1" smtClean="0">
                <a:solidFill>
                  <a:srgbClr val="0070C0"/>
                </a:solidFill>
              </a:rPr>
              <a:t>n</a:t>
            </a:r>
            <a:r>
              <a:rPr lang="en-US" b="1" i="0" dirty="0" smtClean="0">
                <a:solidFill>
                  <a:srgbClr val="0070C0"/>
                </a:solidFill>
              </a:rPr>
              <a:t> with modulation</a:t>
            </a:r>
            <a:endParaRPr 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6200" y="2994025"/>
          <a:ext cx="3505200" cy="655638"/>
        </p:xfrm>
        <a:graphic>
          <a:graphicData uri="http://schemas.openxmlformats.org/presentationml/2006/ole">
            <p:oleObj spid="_x0000_s3375106" name="Equation" r:id="rId9" imgW="2336760" imgH="431640" progId="Equation.DSMT4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2667000"/>
            <a:ext cx="267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Modulation</a:t>
            </a:r>
            <a:r>
              <a:rPr lang="en-US" b="1" dirty="0" smtClean="0">
                <a:sym typeface="Wingdings" pitchFamily="2" charset="2"/>
              </a:rPr>
              <a:t> Acoustic</a:t>
            </a:r>
            <a:endParaRPr lang="en-US" b="1" dirty="0" smtClean="0"/>
          </a:p>
        </p:txBody>
      </p:sp>
      <p:grpSp>
        <p:nvGrpSpPr>
          <p:cNvPr id="4" name="Group 40"/>
          <p:cNvGrpSpPr/>
          <p:nvPr/>
        </p:nvGrpSpPr>
        <p:grpSpPr>
          <a:xfrm>
            <a:off x="3886200" y="2590800"/>
            <a:ext cx="3657600" cy="2074863"/>
            <a:chOff x="4267200" y="2667000"/>
            <a:chExt cx="3657600" cy="2074863"/>
          </a:xfrm>
        </p:grpSpPr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4267200" y="4038600"/>
            <a:ext cx="1962150" cy="703263"/>
          </p:xfrm>
          <a:graphic>
            <a:graphicData uri="http://schemas.openxmlformats.org/presentationml/2006/ole">
              <p:oleObj spid="_x0000_s3375110" name="Equation" r:id="rId10" imgW="1218960" imgH="431640" progId="Equation.DSMT4">
                <p:embed/>
              </p:oleObj>
            </a:graphicData>
          </a:graphic>
        </p:graphicFrame>
        <p:cxnSp>
          <p:nvCxnSpPr>
            <p:cNvPr id="29" name="Straight Arrow Connector 28"/>
            <p:cNvCxnSpPr/>
            <p:nvPr/>
          </p:nvCxnSpPr>
          <p:spPr>
            <a:xfrm flipV="1">
              <a:off x="5334000" y="2667000"/>
              <a:ext cx="1981200" cy="137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324600" y="3200400"/>
              <a:ext cx="16002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utoShape 34"/>
          <p:cNvSpPr>
            <a:spLocks noChangeArrowheads="1"/>
          </p:cNvSpPr>
          <p:nvPr/>
        </p:nvSpPr>
        <p:spPr bwMode="auto">
          <a:xfrm>
            <a:off x="152400" y="165100"/>
            <a:ext cx="4724400" cy="5334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GettingFileFromFolder.p3d 0"/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52101</TotalTime>
  <Words>1747</Words>
  <Application>Microsoft Office PowerPoint</Application>
  <PresentationFormat>On-screen Show (4:3)</PresentationFormat>
  <Paragraphs>352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Concourse</vt:lpstr>
      <vt:lpstr>Equation</vt:lpstr>
      <vt:lpstr>SPW 11.0 Graph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 SUNYSB Nuclear Chemistry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Wolf Gerrit Holzmann</dc:creator>
  <cp:lastModifiedBy> </cp:lastModifiedBy>
  <cp:revision>2310</cp:revision>
  <dcterms:created xsi:type="dcterms:W3CDTF">2005-01-31T05:41:58Z</dcterms:created>
  <dcterms:modified xsi:type="dcterms:W3CDTF">2012-09-22T08:07:46Z</dcterms:modified>
</cp:coreProperties>
</file>