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7" r:id="rId1"/>
  </p:sldMasterIdLst>
  <p:notesMasterIdLst>
    <p:notesMasterId r:id="rId40"/>
  </p:notesMasterIdLst>
  <p:handoutMasterIdLst>
    <p:handoutMasterId r:id="rId41"/>
  </p:handoutMasterIdLst>
  <p:sldIdLst>
    <p:sldId id="374" r:id="rId2"/>
    <p:sldId id="424" r:id="rId3"/>
    <p:sldId id="429" r:id="rId4"/>
    <p:sldId id="427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43" r:id="rId19"/>
    <p:sldId id="444" r:id="rId20"/>
    <p:sldId id="445" r:id="rId21"/>
    <p:sldId id="455" r:id="rId22"/>
    <p:sldId id="456" r:id="rId23"/>
    <p:sldId id="457" r:id="rId24"/>
    <p:sldId id="458" r:id="rId25"/>
    <p:sldId id="460" r:id="rId26"/>
    <p:sldId id="461" r:id="rId27"/>
    <p:sldId id="462" r:id="rId28"/>
    <p:sldId id="463" r:id="rId29"/>
    <p:sldId id="465" r:id="rId30"/>
    <p:sldId id="466" r:id="rId31"/>
    <p:sldId id="467" r:id="rId32"/>
    <p:sldId id="477" r:id="rId33"/>
    <p:sldId id="478" r:id="rId34"/>
    <p:sldId id="493" r:id="rId35"/>
    <p:sldId id="494" r:id="rId36"/>
    <p:sldId id="495" r:id="rId37"/>
    <p:sldId id="491" r:id="rId38"/>
    <p:sldId id="492" r:id="rId3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99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9" autoAdjust="0"/>
    <p:restoredTop sz="94660" autoAdjust="0"/>
  </p:normalViewPr>
  <p:slideViewPr>
    <p:cSldViewPr>
      <p:cViewPr>
        <p:scale>
          <a:sx n="75" d="100"/>
          <a:sy n="75" d="100"/>
        </p:scale>
        <p:origin x="-2203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Koç University, March 2, 2006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Koç</a:t>
            </a:r>
            <a:endParaRPr lang="en-AU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10 Kasim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6C889D-78AF-4A19-9621-2636B4E21AE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r>
              <a:rPr lang="en-US" altLang="en-US"/>
              <a:t>Koç University, March 2, 2006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r>
              <a:rPr lang="en-US"/>
              <a:t>Koç</a:t>
            </a:r>
            <a:endParaRPr lang="en-US" alt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r>
              <a:rPr lang="en-US" altLang="en-US"/>
              <a:t>10 Kasim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</a:defRPr>
            </a:lvl1pPr>
          </a:lstStyle>
          <a:p>
            <a:pPr>
              <a:defRPr/>
            </a:pPr>
            <a:fld id="{25FE6499-C07C-4FCD-B810-2456FB87BD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Koç</a:t>
            </a:r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C339B-9A89-4C56-B849-876A4E1A8C2E}" type="slidenum">
              <a:rPr lang="tr-TR" smtClean="0"/>
              <a:pPr/>
              <a:t>11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966600-B1F6-4189-B713-6F5C1FB759EB}" type="slidenum">
              <a:rPr lang="tr-TR" smtClean="0"/>
              <a:pPr/>
              <a:t>14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072600-C176-498E-A09B-8F77DEC950A3}" type="slidenum">
              <a:rPr lang="tr-TR" smtClean="0"/>
              <a:pPr/>
              <a:t>16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37B197-3DEE-4008-BA56-2D399E7E7104}" type="slidenum">
              <a:rPr lang="tr-TR" smtClean="0"/>
              <a:pPr/>
              <a:t>33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0DFBE-C704-476F-8AED-B4101D6CB3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BC614C-671B-4CCB-8564-D0BA272A75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45FD8D-AEDE-4B91-AFBA-74AA15DFE8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83707-885A-4EF9-AAB7-E1FC297E2D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4027D5-8468-4A5A-BB47-A2574D9E0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5948E3-6943-4FB8-AB4C-4472AEB67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C5E2AF-F34C-49D0-9424-DC433A8CC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B18EAB-DE02-4EC6-A3D1-1945F2A937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3C49E0-4EE6-4886-B749-63E336AE56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22A32C-BD3D-4A18-B415-E1887ED419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B86AAB-288F-4794-89DC-893640988B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9482D5-98F6-49BF-8844-D83E9F8728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tr-TR" smtClean="0"/>
              <a:t>NUFRA 2009   Kemer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mtClean="0"/>
              <a:t>02/10/ 2009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C22D0CE-6590-4FE1-8468-87380E1320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</p:sldLayoutIdLst>
  <p:transition>
    <p:wheel spokes="8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5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7.png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Excel_97-2003_Worksheet2.xls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3450" y="152400"/>
            <a:ext cx="8210550" cy="34226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Bound-Free </a:t>
            </a:r>
            <a:br>
              <a:rPr lang="tr-TR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Electron-Positron </a:t>
            </a:r>
            <a:br>
              <a:rPr lang="tr-TR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Pair Production </a:t>
            </a:r>
            <a:br>
              <a:rPr lang="tr-TR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Accompanied by</a:t>
            </a:r>
            <a:br>
              <a:rPr lang="tr-TR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Coulomb Dissociation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038600"/>
            <a:ext cx="8567738" cy="2057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 Yılmaz Şengül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Kadir Has University &amp; İstanbul Technical University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 C. Güçlü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İstanbul Technical University 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58825" cy="228600"/>
          </a:xfrm>
        </p:spPr>
        <p:txBody>
          <a:bodyPr/>
          <a:lstStyle/>
          <a:p>
            <a:pPr>
              <a:defRPr/>
            </a:pPr>
            <a:fld id="{1C2B9B23-A4DD-43AF-9922-050B61F13D3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848600" y="1089025"/>
            <a:ext cx="698500" cy="1800225"/>
            <a:chOff x="2712" y="1616"/>
            <a:chExt cx="440" cy="1134"/>
          </a:xfrm>
        </p:grpSpPr>
        <p:sp>
          <p:nvSpPr>
            <p:cNvPr id="60711" name="Oval 3"/>
            <p:cNvSpPr>
              <a:spLocks noChangeArrowheads="1"/>
            </p:cNvSpPr>
            <p:nvPr/>
          </p:nvSpPr>
          <p:spPr bwMode="auto">
            <a:xfrm>
              <a:off x="2744" y="180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62" y="1914"/>
              <a:ext cx="130" cy="119"/>
              <a:chOff x="3243" y="1979"/>
              <a:chExt cx="227" cy="226"/>
            </a:xfrm>
          </p:grpSpPr>
          <p:sp>
            <p:nvSpPr>
              <p:cNvPr id="60763" name="Oval 5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764" name="Line 6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765" name="Line 7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713" name="Oval 8"/>
            <p:cNvSpPr>
              <a:spLocks noChangeArrowheads="1"/>
            </p:cNvSpPr>
            <p:nvPr/>
          </p:nvSpPr>
          <p:spPr bwMode="auto">
            <a:xfrm>
              <a:off x="2862" y="2046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714" name="Text Box 9"/>
            <p:cNvSpPr txBox="1">
              <a:spLocks noChangeArrowheads="1"/>
            </p:cNvSpPr>
            <p:nvPr/>
          </p:nvSpPr>
          <p:spPr bwMode="auto">
            <a:xfrm>
              <a:off x="2835" y="2001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862" y="2177"/>
              <a:ext cx="130" cy="119"/>
              <a:chOff x="3243" y="1979"/>
              <a:chExt cx="227" cy="226"/>
            </a:xfrm>
          </p:grpSpPr>
          <p:sp>
            <p:nvSpPr>
              <p:cNvPr id="60760" name="Oval 11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761" name="Line 12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762" name="Line 13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716" name="Oval 14"/>
            <p:cNvSpPr>
              <a:spLocks noChangeArrowheads="1"/>
            </p:cNvSpPr>
            <p:nvPr/>
          </p:nvSpPr>
          <p:spPr bwMode="auto">
            <a:xfrm>
              <a:off x="2862" y="2308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717" name="Text Box 15"/>
            <p:cNvSpPr txBox="1">
              <a:spLocks noChangeArrowheads="1"/>
            </p:cNvSpPr>
            <p:nvPr/>
          </p:nvSpPr>
          <p:spPr bwMode="auto">
            <a:xfrm>
              <a:off x="2835" y="2263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913" y="1618"/>
              <a:ext cx="25" cy="184"/>
              <a:chOff x="4208" y="3985"/>
              <a:chExt cx="126" cy="463"/>
            </a:xfrm>
          </p:grpSpPr>
          <p:cxnSp>
            <p:nvCxnSpPr>
              <p:cNvPr id="60754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55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56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57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58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59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55"/>
            <p:cNvGrpSpPr>
              <a:grpSpLocks/>
            </p:cNvGrpSpPr>
            <p:nvPr/>
          </p:nvGrpSpPr>
          <p:grpSpPr bwMode="auto">
            <a:xfrm rot="2700000">
              <a:off x="3028" y="1587"/>
              <a:ext cx="24" cy="249"/>
              <a:chOff x="4208" y="3985"/>
              <a:chExt cx="126" cy="463"/>
            </a:xfrm>
          </p:grpSpPr>
          <p:cxnSp>
            <p:nvCxnSpPr>
              <p:cNvPr id="60748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49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50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51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52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53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76"/>
            <p:cNvGrpSpPr>
              <a:grpSpLocks/>
            </p:cNvGrpSpPr>
            <p:nvPr/>
          </p:nvGrpSpPr>
          <p:grpSpPr bwMode="auto">
            <a:xfrm rot="8100000">
              <a:off x="2788" y="1604"/>
              <a:ext cx="38" cy="220"/>
              <a:chOff x="4208" y="3985"/>
              <a:chExt cx="126" cy="463"/>
            </a:xfrm>
          </p:grpSpPr>
          <p:cxnSp>
            <p:nvCxnSpPr>
              <p:cNvPr id="60742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43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44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45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46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47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62"/>
            <p:cNvGrpSpPr>
              <a:grpSpLocks/>
            </p:cNvGrpSpPr>
            <p:nvPr/>
          </p:nvGrpSpPr>
          <p:grpSpPr bwMode="auto">
            <a:xfrm rot="2700000">
              <a:off x="2791" y="2521"/>
              <a:ext cx="51" cy="226"/>
              <a:chOff x="4208" y="3985"/>
              <a:chExt cx="126" cy="463"/>
            </a:xfrm>
          </p:grpSpPr>
          <p:cxnSp>
            <p:nvCxnSpPr>
              <p:cNvPr id="60736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37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38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39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40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41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69"/>
            <p:cNvGrpSpPr>
              <a:grpSpLocks/>
            </p:cNvGrpSpPr>
            <p:nvPr/>
          </p:nvGrpSpPr>
          <p:grpSpPr bwMode="auto">
            <a:xfrm>
              <a:off x="2913" y="2560"/>
              <a:ext cx="39" cy="190"/>
              <a:chOff x="4208" y="3985"/>
              <a:chExt cx="126" cy="463"/>
            </a:xfrm>
          </p:grpSpPr>
          <p:cxnSp>
            <p:nvCxnSpPr>
              <p:cNvPr id="60730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31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32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33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34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35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" name="Group 83"/>
            <p:cNvGrpSpPr>
              <a:grpSpLocks/>
            </p:cNvGrpSpPr>
            <p:nvPr/>
          </p:nvGrpSpPr>
          <p:grpSpPr bwMode="auto">
            <a:xfrm>
              <a:off x="2970" y="2576"/>
              <a:ext cx="201" cy="162"/>
              <a:chOff x="3890" y="9903"/>
              <a:chExt cx="401" cy="362"/>
            </a:xfrm>
          </p:grpSpPr>
          <p:cxnSp>
            <p:nvCxnSpPr>
              <p:cNvPr id="60724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25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26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27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28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29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1403350" y="1089025"/>
            <a:ext cx="698500" cy="1800225"/>
            <a:chOff x="3538" y="1207"/>
            <a:chExt cx="440" cy="1134"/>
          </a:xfrm>
        </p:grpSpPr>
        <p:sp>
          <p:nvSpPr>
            <p:cNvPr id="60658" name="Oval 59"/>
            <p:cNvSpPr>
              <a:spLocks noChangeArrowheads="1"/>
            </p:cNvSpPr>
            <p:nvPr/>
          </p:nvSpPr>
          <p:spPr bwMode="auto">
            <a:xfrm>
              <a:off x="3570" y="1398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688" y="1505"/>
              <a:ext cx="130" cy="119"/>
              <a:chOff x="3243" y="1979"/>
              <a:chExt cx="227" cy="226"/>
            </a:xfrm>
          </p:grpSpPr>
          <p:sp>
            <p:nvSpPr>
              <p:cNvPr id="60708" name="Oval 61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709" name="Line 62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710" name="Line 63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660" name="Oval 64"/>
            <p:cNvSpPr>
              <a:spLocks noChangeArrowheads="1"/>
            </p:cNvSpPr>
            <p:nvPr/>
          </p:nvSpPr>
          <p:spPr bwMode="auto">
            <a:xfrm>
              <a:off x="3688" y="1637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661" name="Text Box 65"/>
            <p:cNvSpPr txBox="1">
              <a:spLocks noChangeArrowheads="1"/>
            </p:cNvSpPr>
            <p:nvPr/>
          </p:nvSpPr>
          <p:spPr bwMode="auto">
            <a:xfrm>
              <a:off x="3661" y="1592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3688" y="1768"/>
              <a:ext cx="130" cy="119"/>
              <a:chOff x="3243" y="1979"/>
              <a:chExt cx="227" cy="226"/>
            </a:xfrm>
          </p:grpSpPr>
          <p:sp>
            <p:nvSpPr>
              <p:cNvPr id="60705" name="Oval 67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706" name="Line 68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707" name="Line 69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48"/>
            <p:cNvGrpSpPr>
              <a:grpSpLocks/>
            </p:cNvGrpSpPr>
            <p:nvPr/>
          </p:nvGrpSpPr>
          <p:grpSpPr bwMode="auto">
            <a:xfrm>
              <a:off x="3739" y="1209"/>
              <a:ext cx="25" cy="184"/>
              <a:chOff x="4208" y="3985"/>
              <a:chExt cx="126" cy="463"/>
            </a:xfrm>
          </p:grpSpPr>
          <p:cxnSp>
            <p:nvCxnSpPr>
              <p:cNvPr id="60699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00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01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02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03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704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5" name="Group 55"/>
            <p:cNvGrpSpPr>
              <a:grpSpLocks/>
            </p:cNvGrpSpPr>
            <p:nvPr/>
          </p:nvGrpSpPr>
          <p:grpSpPr bwMode="auto">
            <a:xfrm rot="2700000">
              <a:off x="3854" y="1178"/>
              <a:ext cx="24" cy="249"/>
              <a:chOff x="4208" y="3985"/>
              <a:chExt cx="126" cy="463"/>
            </a:xfrm>
          </p:grpSpPr>
          <p:cxnSp>
            <p:nvCxnSpPr>
              <p:cNvPr id="60693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94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95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96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97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98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6" name="Group 76"/>
            <p:cNvGrpSpPr>
              <a:grpSpLocks/>
            </p:cNvGrpSpPr>
            <p:nvPr/>
          </p:nvGrpSpPr>
          <p:grpSpPr bwMode="auto">
            <a:xfrm rot="8100000">
              <a:off x="3614" y="1195"/>
              <a:ext cx="38" cy="220"/>
              <a:chOff x="4208" y="3985"/>
              <a:chExt cx="126" cy="463"/>
            </a:xfrm>
          </p:grpSpPr>
          <p:cxnSp>
            <p:nvCxnSpPr>
              <p:cNvPr id="60687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88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89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90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91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92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 rot="2700000">
              <a:off x="3617" y="2112"/>
              <a:ext cx="51" cy="226"/>
              <a:chOff x="4208" y="3985"/>
              <a:chExt cx="126" cy="463"/>
            </a:xfrm>
          </p:grpSpPr>
          <p:cxnSp>
            <p:nvCxnSpPr>
              <p:cNvPr id="60681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82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83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84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85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86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8" name="Group 69"/>
            <p:cNvGrpSpPr>
              <a:grpSpLocks/>
            </p:cNvGrpSpPr>
            <p:nvPr/>
          </p:nvGrpSpPr>
          <p:grpSpPr bwMode="auto">
            <a:xfrm>
              <a:off x="3739" y="2151"/>
              <a:ext cx="39" cy="190"/>
              <a:chOff x="4208" y="3985"/>
              <a:chExt cx="126" cy="463"/>
            </a:xfrm>
          </p:grpSpPr>
          <p:cxnSp>
            <p:nvCxnSpPr>
              <p:cNvPr id="60675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76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77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7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79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80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9" name="Group 83"/>
            <p:cNvGrpSpPr>
              <a:grpSpLocks/>
            </p:cNvGrpSpPr>
            <p:nvPr/>
          </p:nvGrpSpPr>
          <p:grpSpPr bwMode="auto">
            <a:xfrm>
              <a:off x="3796" y="2167"/>
              <a:ext cx="201" cy="162"/>
              <a:chOff x="3890" y="9903"/>
              <a:chExt cx="401" cy="362"/>
            </a:xfrm>
          </p:grpSpPr>
          <p:cxnSp>
            <p:nvCxnSpPr>
              <p:cNvPr id="60669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70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71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72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73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74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0" name="Group 112"/>
          <p:cNvGrpSpPr>
            <a:grpSpLocks/>
          </p:cNvGrpSpPr>
          <p:nvPr/>
        </p:nvGrpSpPr>
        <p:grpSpPr bwMode="auto">
          <a:xfrm>
            <a:off x="4572000" y="1089025"/>
            <a:ext cx="698500" cy="1800225"/>
            <a:chOff x="2835" y="1117"/>
            <a:chExt cx="440" cy="1134"/>
          </a:xfrm>
        </p:grpSpPr>
        <p:sp>
          <p:nvSpPr>
            <p:cNvPr id="60603" name="Oval 113"/>
            <p:cNvSpPr>
              <a:spLocks noChangeArrowheads="1"/>
            </p:cNvSpPr>
            <p:nvPr/>
          </p:nvSpPr>
          <p:spPr bwMode="auto">
            <a:xfrm>
              <a:off x="2867" y="1308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1" name="Group 114"/>
            <p:cNvGrpSpPr>
              <a:grpSpLocks/>
            </p:cNvGrpSpPr>
            <p:nvPr/>
          </p:nvGrpSpPr>
          <p:grpSpPr bwMode="auto">
            <a:xfrm>
              <a:off x="2985" y="1344"/>
              <a:ext cx="130" cy="119"/>
              <a:chOff x="3243" y="1979"/>
              <a:chExt cx="227" cy="226"/>
            </a:xfrm>
          </p:grpSpPr>
          <p:sp>
            <p:nvSpPr>
              <p:cNvPr id="60655" name="Oval 115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656" name="Line 116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657" name="Line 117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605" name="Oval 118"/>
            <p:cNvSpPr>
              <a:spLocks noChangeArrowheads="1"/>
            </p:cNvSpPr>
            <p:nvPr/>
          </p:nvSpPr>
          <p:spPr bwMode="auto">
            <a:xfrm>
              <a:off x="2992" y="1764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606" name="Text Box 119"/>
            <p:cNvSpPr txBox="1">
              <a:spLocks noChangeArrowheads="1"/>
            </p:cNvSpPr>
            <p:nvPr/>
          </p:nvSpPr>
          <p:spPr bwMode="auto">
            <a:xfrm>
              <a:off x="2965" y="1719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22" name="Group 120"/>
            <p:cNvGrpSpPr>
              <a:grpSpLocks/>
            </p:cNvGrpSpPr>
            <p:nvPr/>
          </p:nvGrpSpPr>
          <p:grpSpPr bwMode="auto">
            <a:xfrm>
              <a:off x="2985" y="1480"/>
              <a:ext cx="130" cy="119"/>
              <a:chOff x="3243" y="1979"/>
              <a:chExt cx="227" cy="226"/>
            </a:xfrm>
          </p:grpSpPr>
          <p:sp>
            <p:nvSpPr>
              <p:cNvPr id="60652" name="Oval 121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653" name="Line 122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654" name="Line 123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608" name="Oval 124"/>
            <p:cNvSpPr>
              <a:spLocks noChangeArrowheads="1"/>
            </p:cNvSpPr>
            <p:nvPr/>
          </p:nvSpPr>
          <p:spPr bwMode="auto">
            <a:xfrm>
              <a:off x="2985" y="1900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609" name="Text Box 125"/>
            <p:cNvSpPr txBox="1">
              <a:spLocks noChangeArrowheads="1"/>
            </p:cNvSpPr>
            <p:nvPr/>
          </p:nvSpPr>
          <p:spPr bwMode="auto">
            <a:xfrm>
              <a:off x="2958" y="1855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23" name="Group 48"/>
            <p:cNvGrpSpPr>
              <a:grpSpLocks/>
            </p:cNvGrpSpPr>
            <p:nvPr/>
          </p:nvGrpSpPr>
          <p:grpSpPr bwMode="auto">
            <a:xfrm>
              <a:off x="3036" y="1119"/>
              <a:ext cx="25" cy="184"/>
              <a:chOff x="4208" y="3985"/>
              <a:chExt cx="126" cy="463"/>
            </a:xfrm>
          </p:grpSpPr>
          <p:cxnSp>
            <p:nvCxnSpPr>
              <p:cNvPr id="60646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47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48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49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50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51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4" name="Group 55"/>
            <p:cNvGrpSpPr>
              <a:grpSpLocks/>
            </p:cNvGrpSpPr>
            <p:nvPr/>
          </p:nvGrpSpPr>
          <p:grpSpPr bwMode="auto">
            <a:xfrm rot="2700000">
              <a:off x="3151" y="1088"/>
              <a:ext cx="24" cy="249"/>
              <a:chOff x="4208" y="3985"/>
              <a:chExt cx="126" cy="463"/>
            </a:xfrm>
          </p:grpSpPr>
          <p:cxnSp>
            <p:nvCxnSpPr>
              <p:cNvPr id="60640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41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42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43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44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45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5" name="Group 76"/>
            <p:cNvGrpSpPr>
              <a:grpSpLocks/>
            </p:cNvGrpSpPr>
            <p:nvPr/>
          </p:nvGrpSpPr>
          <p:grpSpPr bwMode="auto">
            <a:xfrm rot="8100000">
              <a:off x="2911" y="1105"/>
              <a:ext cx="38" cy="220"/>
              <a:chOff x="4208" y="3985"/>
              <a:chExt cx="126" cy="463"/>
            </a:xfrm>
          </p:grpSpPr>
          <p:cxnSp>
            <p:nvCxnSpPr>
              <p:cNvPr id="60634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35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36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37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38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39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6" name="Group 62"/>
            <p:cNvGrpSpPr>
              <a:grpSpLocks/>
            </p:cNvGrpSpPr>
            <p:nvPr/>
          </p:nvGrpSpPr>
          <p:grpSpPr bwMode="auto">
            <a:xfrm rot="2700000">
              <a:off x="2914" y="2022"/>
              <a:ext cx="51" cy="226"/>
              <a:chOff x="4208" y="3985"/>
              <a:chExt cx="126" cy="463"/>
            </a:xfrm>
          </p:grpSpPr>
          <p:cxnSp>
            <p:nvCxnSpPr>
              <p:cNvPr id="60628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29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30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31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32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33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3036" y="2061"/>
              <a:ext cx="39" cy="190"/>
              <a:chOff x="4208" y="3985"/>
              <a:chExt cx="126" cy="463"/>
            </a:xfrm>
          </p:grpSpPr>
          <p:cxnSp>
            <p:nvCxnSpPr>
              <p:cNvPr id="60622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23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24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25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26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27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8" name="Group 83"/>
            <p:cNvGrpSpPr>
              <a:grpSpLocks/>
            </p:cNvGrpSpPr>
            <p:nvPr/>
          </p:nvGrpSpPr>
          <p:grpSpPr bwMode="auto">
            <a:xfrm>
              <a:off x="3093" y="2077"/>
              <a:ext cx="201" cy="162"/>
              <a:chOff x="3890" y="9903"/>
              <a:chExt cx="401" cy="362"/>
            </a:xfrm>
          </p:grpSpPr>
          <p:cxnSp>
            <p:nvCxnSpPr>
              <p:cNvPr id="60616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17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18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19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20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621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9" name="Group 168"/>
          <p:cNvGrpSpPr>
            <a:grpSpLocks/>
          </p:cNvGrpSpPr>
          <p:nvPr/>
        </p:nvGrpSpPr>
        <p:grpSpPr bwMode="auto">
          <a:xfrm>
            <a:off x="1611313" y="2133600"/>
            <a:ext cx="296862" cy="304800"/>
            <a:chOff x="3129" y="2636"/>
            <a:chExt cx="187" cy="192"/>
          </a:xfrm>
        </p:grpSpPr>
        <p:sp>
          <p:nvSpPr>
            <p:cNvPr id="60601" name="Oval 169"/>
            <p:cNvSpPr>
              <a:spLocks noChangeArrowheads="1"/>
            </p:cNvSpPr>
            <p:nvPr/>
          </p:nvSpPr>
          <p:spPr bwMode="auto">
            <a:xfrm>
              <a:off x="3152" y="2682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602" name="Text Box 170"/>
            <p:cNvSpPr txBox="1">
              <a:spLocks noChangeArrowheads="1"/>
            </p:cNvSpPr>
            <p:nvPr/>
          </p:nvSpPr>
          <p:spPr bwMode="auto">
            <a:xfrm>
              <a:off x="3129" y="2636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</p:grpSp>
      <p:grpSp>
        <p:nvGrpSpPr>
          <p:cNvPr id="30" name="Group 171"/>
          <p:cNvGrpSpPr>
            <a:grpSpLocks/>
          </p:cNvGrpSpPr>
          <p:nvPr/>
        </p:nvGrpSpPr>
        <p:grpSpPr bwMode="auto">
          <a:xfrm>
            <a:off x="1439863" y="4581525"/>
            <a:ext cx="698500" cy="1800225"/>
            <a:chOff x="2712" y="1616"/>
            <a:chExt cx="440" cy="1134"/>
          </a:xfrm>
        </p:grpSpPr>
        <p:sp>
          <p:nvSpPr>
            <p:cNvPr id="60546" name="Oval 172"/>
            <p:cNvSpPr>
              <a:spLocks noChangeArrowheads="1"/>
            </p:cNvSpPr>
            <p:nvPr/>
          </p:nvSpPr>
          <p:spPr bwMode="auto">
            <a:xfrm>
              <a:off x="2744" y="180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1" name="Group 173"/>
            <p:cNvGrpSpPr>
              <a:grpSpLocks/>
            </p:cNvGrpSpPr>
            <p:nvPr/>
          </p:nvGrpSpPr>
          <p:grpSpPr bwMode="auto">
            <a:xfrm>
              <a:off x="2862" y="1914"/>
              <a:ext cx="130" cy="119"/>
              <a:chOff x="3243" y="1979"/>
              <a:chExt cx="227" cy="226"/>
            </a:xfrm>
          </p:grpSpPr>
          <p:sp>
            <p:nvSpPr>
              <p:cNvPr id="60598" name="Oval 174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599" name="Line 175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600" name="Line 176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548" name="Oval 177"/>
            <p:cNvSpPr>
              <a:spLocks noChangeArrowheads="1"/>
            </p:cNvSpPr>
            <p:nvPr/>
          </p:nvSpPr>
          <p:spPr bwMode="auto">
            <a:xfrm>
              <a:off x="2862" y="2046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549" name="Text Box 178"/>
            <p:cNvSpPr txBox="1">
              <a:spLocks noChangeArrowheads="1"/>
            </p:cNvSpPr>
            <p:nvPr/>
          </p:nvSpPr>
          <p:spPr bwMode="auto">
            <a:xfrm>
              <a:off x="2835" y="2001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60416" name="Group 179"/>
            <p:cNvGrpSpPr>
              <a:grpSpLocks/>
            </p:cNvGrpSpPr>
            <p:nvPr/>
          </p:nvGrpSpPr>
          <p:grpSpPr bwMode="auto">
            <a:xfrm>
              <a:off x="2862" y="2177"/>
              <a:ext cx="130" cy="119"/>
              <a:chOff x="3243" y="1979"/>
              <a:chExt cx="227" cy="226"/>
            </a:xfrm>
          </p:grpSpPr>
          <p:sp>
            <p:nvSpPr>
              <p:cNvPr id="60595" name="Oval 180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596" name="Line 181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597" name="Line 182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551" name="Oval 183"/>
            <p:cNvSpPr>
              <a:spLocks noChangeArrowheads="1"/>
            </p:cNvSpPr>
            <p:nvPr/>
          </p:nvSpPr>
          <p:spPr bwMode="auto">
            <a:xfrm>
              <a:off x="2862" y="2308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552" name="Text Box 184"/>
            <p:cNvSpPr txBox="1">
              <a:spLocks noChangeArrowheads="1"/>
            </p:cNvSpPr>
            <p:nvPr/>
          </p:nvSpPr>
          <p:spPr bwMode="auto">
            <a:xfrm>
              <a:off x="2835" y="2263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60417" name="Group 48"/>
            <p:cNvGrpSpPr>
              <a:grpSpLocks/>
            </p:cNvGrpSpPr>
            <p:nvPr/>
          </p:nvGrpSpPr>
          <p:grpSpPr bwMode="auto">
            <a:xfrm>
              <a:off x="2913" y="1618"/>
              <a:ext cx="25" cy="184"/>
              <a:chOff x="4208" y="3985"/>
              <a:chExt cx="126" cy="463"/>
            </a:xfrm>
          </p:grpSpPr>
          <p:cxnSp>
            <p:nvCxnSpPr>
              <p:cNvPr id="60589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90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91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92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93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94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18" name="Group 55"/>
            <p:cNvGrpSpPr>
              <a:grpSpLocks/>
            </p:cNvGrpSpPr>
            <p:nvPr/>
          </p:nvGrpSpPr>
          <p:grpSpPr bwMode="auto">
            <a:xfrm rot="2700000">
              <a:off x="3028" y="1587"/>
              <a:ext cx="24" cy="249"/>
              <a:chOff x="4208" y="3985"/>
              <a:chExt cx="126" cy="463"/>
            </a:xfrm>
          </p:grpSpPr>
          <p:cxnSp>
            <p:nvCxnSpPr>
              <p:cNvPr id="60583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84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85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86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87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88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19" name="Group 76"/>
            <p:cNvGrpSpPr>
              <a:grpSpLocks/>
            </p:cNvGrpSpPr>
            <p:nvPr/>
          </p:nvGrpSpPr>
          <p:grpSpPr bwMode="auto">
            <a:xfrm rot="8100000">
              <a:off x="2788" y="1604"/>
              <a:ext cx="38" cy="220"/>
              <a:chOff x="4208" y="3985"/>
              <a:chExt cx="126" cy="463"/>
            </a:xfrm>
          </p:grpSpPr>
          <p:cxnSp>
            <p:nvCxnSpPr>
              <p:cNvPr id="60577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78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79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80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81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82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20" name="Group 62"/>
            <p:cNvGrpSpPr>
              <a:grpSpLocks/>
            </p:cNvGrpSpPr>
            <p:nvPr/>
          </p:nvGrpSpPr>
          <p:grpSpPr bwMode="auto">
            <a:xfrm rot="2700000">
              <a:off x="2791" y="2521"/>
              <a:ext cx="51" cy="226"/>
              <a:chOff x="4208" y="3985"/>
              <a:chExt cx="126" cy="463"/>
            </a:xfrm>
          </p:grpSpPr>
          <p:cxnSp>
            <p:nvCxnSpPr>
              <p:cNvPr id="60571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72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73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74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75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76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21" name="Group 69"/>
            <p:cNvGrpSpPr>
              <a:grpSpLocks/>
            </p:cNvGrpSpPr>
            <p:nvPr/>
          </p:nvGrpSpPr>
          <p:grpSpPr bwMode="auto">
            <a:xfrm>
              <a:off x="2913" y="2560"/>
              <a:ext cx="39" cy="190"/>
              <a:chOff x="4208" y="3985"/>
              <a:chExt cx="126" cy="463"/>
            </a:xfrm>
          </p:grpSpPr>
          <p:cxnSp>
            <p:nvCxnSpPr>
              <p:cNvPr id="60565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66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67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6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69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70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22" name="Group 83"/>
            <p:cNvGrpSpPr>
              <a:grpSpLocks/>
            </p:cNvGrpSpPr>
            <p:nvPr/>
          </p:nvGrpSpPr>
          <p:grpSpPr bwMode="auto">
            <a:xfrm>
              <a:off x="2970" y="2576"/>
              <a:ext cx="201" cy="162"/>
              <a:chOff x="3890" y="9903"/>
              <a:chExt cx="401" cy="362"/>
            </a:xfrm>
          </p:grpSpPr>
          <p:cxnSp>
            <p:nvCxnSpPr>
              <p:cNvPr id="60559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60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61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62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63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64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60423" name="Group 227"/>
          <p:cNvGrpSpPr>
            <a:grpSpLocks/>
          </p:cNvGrpSpPr>
          <p:nvPr/>
        </p:nvGrpSpPr>
        <p:grpSpPr bwMode="auto">
          <a:xfrm>
            <a:off x="4608513" y="4581525"/>
            <a:ext cx="698500" cy="1800225"/>
            <a:chOff x="2903" y="2886"/>
            <a:chExt cx="440" cy="1134"/>
          </a:xfrm>
        </p:grpSpPr>
        <p:sp>
          <p:nvSpPr>
            <p:cNvPr id="60491" name="Oval 228"/>
            <p:cNvSpPr>
              <a:spLocks noChangeArrowheads="1"/>
            </p:cNvSpPr>
            <p:nvPr/>
          </p:nvSpPr>
          <p:spPr bwMode="auto">
            <a:xfrm>
              <a:off x="2935" y="307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60424" name="Group 229"/>
            <p:cNvGrpSpPr>
              <a:grpSpLocks/>
            </p:cNvGrpSpPr>
            <p:nvPr/>
          </p:nvGrpSpPr>
          <p:grpSpPr bwMode="auto">
            <a:xfrm>
              <a:off x="3061" y="3521"/>
              <a:ext cx="130" cy="119"/>
              <a:chOff x="3243" y="1979"/>
              <a:chExt cx="227" cy="226"/>
            </a:xfrm>
          </p:grpSpPr>
          <p:sp>
            <p:nvSpPr>
              <p:cNvPr id="60543" name="Oval 230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544" name="Line 231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545" name="Line 232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493" name="Oval 233"/>
            <p:cNvSpPr>
              <a:spLocks noChangeArrowheads="1"/>
            </p:cNvSpPr>
            <p:nvPr/>
          </p:nvSpPr>
          <p:spPr bwMode="auto">
            <a:xfrm>
              <a:off x="3060" y="3112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94" name="Text Box 234"/>
            <p:cNvSpPr txBox="1">
              <a:spLocks noChangeArrowheads="1"/>
            </p:cNvSpPr>
            <p:nvPr/>
          </p:nvSpPr>
          <p:spPr bwMode="auto">
            <a:xfrm>
              <a:off x="3033" y="3067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60425" name="Group 235"/>
            <p:cNvGrpSpPr>
              <a:grpSpLocks/>
            </p:cNvGrpSpPr>
            <p:nvPr/>
          </p:nvGrpSpPr>
          <p:grpSpPr bwMode="auto">
            <a:xfrm>
              <a:off x="3061" y="3657"/>
              <a:ext cx="130" cy="119"/>
              <a:chOff x="3243" y="1979"/>
              <a:chExt cx="227" cy="226"/>
            </a:xfrm>
          </p:grpSpPr>
          <p:sp>
            <p:nvSpPr>
              <p:cNvPr id="60540" name="Oval 236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541" name="Line 237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542" name="Line 238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496" name="Oval 239"/>
            <p:cNvSpPr>
              <a:spLocks noChangeArrowheads="1"/>
            </p:cNvSpPr>
            <p:nvPr/>
          </p:nvSpPr>
          <p:spPr bwMode="auto">
            <a:xfrm>
              <a:off x="3053" y="3248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97" name="Text Box 240"/>
            <p:cNvSpPr txBox="1">
              <a:spLocks noChangeArrowheads="1"/>
            </p:cNvSpPr>
            <p:nvPr/>
          </p:nvSpPr>
          <p:spPr bwMode="auto">
            <a:xfrm>
              <a:off x="3026" y="3203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60426" name="Group 48"/>
            <p:cNvGrpSpPr>
              <a:grpSpLocks/>
            </p:cNvGrpSpPr>
            <p:nvPr/>
          </p:nvGrpSpPr>
          <p:grpSpPr bwMode="auto">
            <a:xfrm>
              <a:off x="3104" y="2888"/>
              <a:ext cx="25" cy="184"/>
              <a:chOff x="4208" y="3985"/>
              <a:chExt cx="126" cy="463"/>
            </a:xfrm>
          </p:grpSpPr>
          <p:cxnSp>
            <p:nvCxnSpPr>
              <p:cNvPr id="60534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35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36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37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38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39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27" name="Group 55"/>
            <p:cNvGrpSpPr>
              <a:grpSpLocks/>
            </p:cNvGrpSpPr>
            <p:nvPr/>
          </p:nvGrpSpPr>
          <p:grpSpPr bwMode="auto">
            <a:xfrm rot="2700000">
              <a:off x="3219" y="2857"/>
              <a:ext cx="24" cy="249"/>
              <a:chOff x="4208" y="3985"/>
              <a:chExt cx="126" cy="463"/>
            </a:xfrm>
          </p:grpSpPr>
          <p:cxnSp>
            <p:nvCxnSpPr>
              <p:cNvPr id="60528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29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30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31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32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33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28" name="Group 76"/>
            <p:cNvGrpSpPr>
              <a:grpSpLocks/>
            </p:cNvGrpSpPr>
            <p:nvPr/>
          </p:nvGrpSpPr>
          <p:grpSpPr bwMode="auto">
            <a:xfrm rot="8100000">
              <a:off x="2979" y="2874"/>
              <a:ext cx="38" cy="220"/>
              <a:chOff x="4208" y="3985"/>
              <a:chExt cx="126" cy="463"/>
            </a:xfrm>
          </p:grpSpPr>
          <p:cxnSp>
            <p:nvCxnSpPr>
              <p:cNvPr id="60522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23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24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25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26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27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29" name="Group 62"/>
            <p:cNvGrpSpPr>
              <a:grpSpLocks/>
            </p:cNvGrpSpPr>
            <p:nvPr/>
          </p:nvGrpSpPr>
          <p:grpSpPr bwMode="auto">
            <a:xfrm rot="2700000">
              <a:off x="2982" y="3791"/>
              <a:ext cx="51" cy="226"/>
              <a:chOff x="4208" y="3985"/>
              <a:chExt cx="126" cy="463"/>
            </a:xfrm>
          </p:grpSpPr>
          <p:cxnSp>
            <p:nvCxnSpPr>
              <p:cNvPr id="60516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17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18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19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20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21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39" name="Group 69"/>
            <p:cNvGrpSpPr>
              <a:grpSpLocks/>
            </p:cNvGrpSpPr>
            <p:nvPr/>
          </p:nvGrpSpPr>
          <p:grpSpPr bwMode="auto">
            <a:xfrm>
              <a:off x="3104" y="3830"/>
              <a:ext cx="39" cy="190"/>
              <a:chOff x="4208" y="3985"/>
              <a:chExt cx="126" cy="463"/>
            </a:xfrm>
          </p:grpSpPr>
          <p:cxnSp>
            <p:nvCxnSpPr>
              <p:cNvPr id="60510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11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12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13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14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15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42" name="Group 83"/>
            <p:cNvGrpSpPr>
              <a:grpSpLocks/>
            </p:cNvGrpSpPr>
            <p:nvPr/>
          </p:nvGrpSpPr>
          <p:grpSpPr bwMode="auto">
            <a:xfrm>
              <a:off x="3161" y="3846"/>
              <a:ext cx="201" cy="162"/>
              <a:chOff x="3890" y="9903"/>
              <a:chExt cx="401" cy="362"/>
            </a:xfrm>
          </p:grpSpPr>
          <p:cxnSp>
            <p:nvCxnSpPr>
              <p:cNvPr id="60504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05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06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07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08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509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60443" name="Group 283"/>
          <p:cNvGrpSpPr>
            <a:grpSpLocks/>
          </p:cNvGrpSpPr>
          <p:nvPr/>
        </p:nvGrpSpPr>
        <p:grpSpPr bwMode="auto">
          <a:xfrm>
            <a:off x="7653338" y="4581525"/>
            <a:ext cx="698500" cy="1800225"/>
            <a:chOff x="3538" y="1207"/>
            <a:chExt cx="440" cy="1134"/>
          </a:xfrm>
        </p:grpSpPr>
        <p:sp>
          <p:nvSpPr>
            <p:cNvPr id="60438" name="Oval 284"/>
            <p:cNvSpPr>
              <a:spLocks noChangeArrowheads="1"/>
            </p:cNvSpPr>
            <p:nvPr/>
          </p:nvSpPr>
          <p:spPr bwMode="auto">
            <a:xfrm>
              <a:off x="3570" y="1398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60444" name="Group 285"/>
            <p:cNvGrpSpPr>
              <a:grpSpLocks/>
            </p:cNvGrpSpPr>
            <p:nvPr/>
          </p:nvGrpSpPr>
          <p:grpSpPr bwMode="auto">
            <a:xfrm>
              <a:off x="3688" y="1505"/>
              <a:ext cx="130" cy="119"/>
              <a:chOff x="3243" y="1979"/>
              <a:chExt cx="227" cy="226"/>
            </a:xfrm>
          </p:grpSpPr>
          <p:sp>
            <p:nvSpPr>
              <p:cNvPr id="60488" name="Oval 286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489" name="Line 287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490" name="Line 288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440" name="Oval 289"/>
            <p:cNvSpPr>
              <a:spLocks noChangeArrowheads="1"/>
            </p:cNvSpPr>
            <p:nvPr/>
          </p:nvSpPr>
          <p:spPr bwMode="auto">
            <a:xfrm>
              <a:off x="3688" y="1637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41" name="Text Box 290"/>
            <p:cNvSpPr txBox="1">
              <a:spLocks noChangeArrowheads="1"/>
            </p:cNvSpPr>
            <p:nvPr/>
          </p:nvSpPr>
          <p:spPr bwMode="auto">
            <a:xfrm>
              <a:off x="3661" y="1592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60445" name="Group 291"/>
            <p:cNvGrpSpPr>
              <a:grpSpLocks/>
            </p:cNvGrpSpPr>
            <p:nvPr/>
          </p:nvGrpSpPr>
          <p:grpSpPr bwMode="auto">
            <a:xfrm>
              <a:off x="3688" y="1768"/>
              <a:ext cx="130" cy="119"/>
              <a:chOff x="3243" y="1979"/>
              <a:chExt cx="227" cy="226"/>
            </a:xfrm>
          </p:grpSpPr>
          <p:sp>
            <p:nvSpPr>
              <p:cNvPr id="60485" name="Oval 292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486" name="Line 293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487" name="Line 294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60446" name="Group 48"/>
            <p:cNvGrpSpPr>
              <a:grpSpLocks/>
            </p:cNvGrpSpPr>
            <p:nvPr/>
          </p:nvGrpSpPr>
          <p:grpSpPr bwMode="auto">
            <a:xfrm>
              <a:off x="3739" y="1209"/>
              <a:ext cx="25" cy="184"/>
              <a:chOff x="4208" y="3985"/>
              <a:chExt cx="126" cy="463"/>
            </a:xfrm>
          </p:grpSpPr>
          <p:cxnSp>
            <p:nvCxnSpPr>
              <p:cNvPr id="60479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80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81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82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83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84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47" name="Group 55"/>
            <p:cNvGrpSpPr>
              <a:grpSpLocks/>
            </p:cNvGrpSpPr>
            <p:nvPr/>
          </p:nvGrpSpPr>
          <p:grpSpPr bwMode="auto">
            <a:xfrm rot="2700000">
              <a:off x="3854" y="1178"/>
              <a:ext cx="24" cy="249"/>
              <a:chOff x="4208" y="3985"/>
              <a:chExt cx="126" cy="463"/>
            </a:xfrm>
          </p:grpSpPr>
          <p:cxnSp>
            <p:nvCxnSpPr>
              <p:cNvPr id="60473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74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75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76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77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78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48" name="Group 76"/>
            <p:cNvGrpSpPr>
              <a:grpSpLocks/>
            </p:cNvGrpSpPr>
            <p:nvPr/>
          </p:nvGrpSpPr>
          <p:grpSpPr bwMode="auto">
            <a:xfrm rot="8100000">
              <a:off x="3614" y="1195"/>
              <a:ext cx="38" cy="220"/>
              <a:chOff x="4208" y="3985"/>
              <a:chExt cx="126" cy="463"/>
            </a:xfrm>
          </p:grpSpPr>
          <p:cxnSp>
            <p:nvCxnSpPr>
              <p:cNvPr id="60467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68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69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70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71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72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92" name="Group 62"/>
            <p:cNvGrpSpPr>
              <a:grpSpLocks/>
            </p:cNvGrpSpPr>
            <p:nvPr/>
          </p:nvGrpSpPr>
          <p:grpSpPr bwMode="auto">
            <a:xfrm rot="2700000">
              <a:off x="3617" y="2112"/>
              <a:ext cx="51" cy="226"/>
              <a:chOff x="4208" y="3985"/>
              <a:chExt cx="126" cy="463"/>
            </a:xfrm>
          </p:grpSpPr>
          <p:cxnSp>
            <p:nvCxnSpPr>
              <p:cNvPr id="60461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62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63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64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65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66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95" name="Group 69"/>
            <p:cNvGrpSpPr>
              <a:grpSpLocks/>
            </p:cNvGrpSpPr>
            <p:nvPr/>
          </p:nvGrpSpPr>
          <p:grpSpPr bwMode="auto">
            <a:xfrm>
              <a:off x="3739" y="2151"/>
              <a:ext cx="39" cy="190"/>
              <a:chOff x="4208" y="3985"/>
              <a:chExt cx="126" cy="463"/>
            </a:xfrm>
          </p:grpSpPr>
          <p:cxnSp>
            <p:nvCxnSpPr>
              <p:cNvPr id="60455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56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57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5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59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60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0498" name="Group 83"/>
            <p:cNvGrpSpPr>
              <a:grpSpLocks/>
            </p:cNvGrpSpPr>
            <p:nvPr/>
          </p:nvGrpSpPr>
          <p:grpSpPr bwMode="auto">
            <a:xfrm>
              <a:off x="3796" y="2167"/>
              <a:ext cx="201" cy="162"/>
              <a:chOff x="3890" y="9903"/>
              <a:chExt cx="401" cy="362"/>
            </a:xfrm>
          </p:grpSpPr>
          <p:cxnSp>
            <p:nvCxnSpPr>
              <p:cNvPr id="60449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50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51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52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53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0454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60499" name="Group 337"/>
          <p:cNvGrpSpPr>
            <a:grpSpLocks/>
          </p:cNvGrpSpPr>
          <p:nvPr/>
        </p:nvGrpSpPr>
        <p:grpSpPr bwMode="auto">
          <a:xfrm>
            <a:off x="7859713" y="5626100"/>
            <a:ext cx="296862" cy="304800"/>
            <a:chOff x="3129" y="2636"/>
            <a:chExt cx="187" cy="192"/>
          </a:xfrm>
        </p:grpSpPr>
        <p:sp>
          <p:nvSpPr>
            <p:cNvPr id="60436" name="Oval 338"/>
            <p:cNvSpPr>
              <a:spLocks noChangeArrowheads="1"/>
            </p:cNvSpPr>
            <p:nvPr/>
          </p:nvSpPr>
          <p:spPr bwMode="auto">
            <a:xfrm>
              <a:off x="3152" y="2682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7" name="Text Box 339"/>
            <p:cNvSpPr txBox="1">
              <a:spLocks noChangeArrowheads="1"/>
            </p:cNvSpPr>
            <p:nvPr/>
          </p:nvSpPr>
          <p:spPr bwMode="auto">
            <a:xfrm>
              <a:off x="3129" y="2636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</p:grpSp>
      <p:grpSp>
        <p:nvGrpSpPr>
          <p:cNvPr id="60500" name="Group 90"/>
          <p:cNvGrpSpPr>
            <a:grpSpLocks/>
          </p:cNvGrpSpPr>
          <p:nvPr/>
        </p:nvGrpSpPr>
        <p:grpSpPr bwMode="auto">
          <a:xfrm>
            <a:off x="4826000" y="4257675"/>
            <a:ext cx="358775" cy="257175"/>
            <a:chOff x="5502" y="8541"/>
            <a:chExt cx="565" cy="405"/>
          </a:xfrm>
        </p:grpSpPr>
        <p:sp>
          <p:nvSpPr>
            <p:cNvPr id="60434" name="Oval 91"/>
            <p:cNvSpPr>
              <a:spLocks noChangeAspect="1" noChangeArrowheads="1"/>
            </p:cNvSpPr>
            <p:nvPr/>
          </p:nvSpPr>
          <p:spPr bwMode="auto">
            <a:xfrm>
              <a:off x="5565" y="8571"/>
              <a:ext cx="346" cy="375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60435" name="Text Box 92"/>
            <p:cNvSpPr txBox="1">
              <a:spLocks noChangeAspect="1" noChangeArrowheads="1"/>
            </p:cNvSpPr>
            <p:nvPr/>
          </p:nvSpPr>
          <p:spPr bwMode="auto">
            <a:xfrm>
              <a:off x="5502" y="8541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-</a:t>
              </a:r>
              <a:endParaRPr lang="tr-TR"/>
            </a:p>
          </p:txBody>
        </p:sp>
      </p:grpSp>
      <p:grpSp>
        <p:nvGrpSpPr>
          <p:cNvPr id="60501" name="Group 93"/>
          <p:cNvGrpSpPr>
            <a:grpSpLocks/>
          </p:cNvGrpSpPr>
          <p:nvPr/>
        </p:nvGrpSpPr>
        <p:grpSpPr bwMode="auto">
          <a:xfrm>
            <a:off x="4826000" y="3316288"/>
            <a:ext cx="358775" cy="257175"/>
            <a:chOff x="6037" y="9793"/>
            <a:chExt cx="565" cy="405"/>
          </a:xfrm>
        </p:grpSpPr>
        <p:sp>
          <p:nvSpPr>
            <p:cNvPr id="60432" name="Oval 94"/>
            <p:cNvSpPr>
              <a:spLocks noChangeAspect="1" noChangeArrowheads="1"/>
            </p:cNvSpPr>
            <p:nvPr/>
          </p:nvSpPr>
          <p:spPr bwMode="auto">
            <a:xfrm>
              <a:off x="6100" y="9823"/>
              <a:ext cx="346" cy="375"/>
            </a:xfrm>
            <a:prstGeom prst="ellipse">
              <a:avLst/>
            </a:prstGeom>
            <a:solidFill>
              <a:srgbClr val="3399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60433" name="Text Box 95"/>
            <p:cNvSpPr txBox="1">
              <a:spLocks noChangeAspect="1" noChangeArrowheads="1"/>
            </p:cNvSpPr>
            <p:nvPr/>
          </p:nvSpPr>
          <p:spPr bwMode="auto">
            <a:xfrm>
              <a:off x="6037" y="9793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+</a:t>
              </a:r>
              <a:endParaRPr lang="tr-TR"/>
            </a:p>
          </p:txBody>
        </p:sp>
      </p:grpSp>
      <p:grpSp>
        <p:nvGrpSpPr>
          <p:cNvPr id="60502" name="Group 90"/>
          <p:cNvGrpSpPr>
            <a:grpSpLocks/>
          </p:cNvGrpSpPr>
          <p:nvPr/>
        </p:nvGrpSpPr>
        <p:grpSpPr bwMode="auto">
          <a:xfrm>
            <a:off x="7451725" y="4251325"/>
            <a:ext cx="358775" cy="257175"/>
            <a:chOff x="5502" y="8541"/>
            <a:chExt cx="565" cy="405"/>
          </a:xfrm>
        </p:grpSpPr>
        <p:sp>
          <p:nvSpPr>
            <p:cNvPr id="60430" name="Oval 91"/>
            <p:cNvSpPr>
              <a:spLocks noChangeAspect="1" noChangeArrowheads="1"/>
            </p:cNvSpPr>
            <p:nvPr/>
          </p:nvSpPr>
          <p:spPr bwMode="auto">
            <a:xfrm>
              <a:off x="5565" y="8571"/>
              <a:ext cx="346" cy="375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60431" name="Text Box 92"/>
            <p:cNvSpPr txBox="1">
              <a:spLocks noChangeAspect="1" noChangeArrowheads="1"/>
            </p:cNvSpPr>
            <p:nvPr/>
          </p:nvSpPr>
          <p:spPr bwMode="auto">
            <a:xfrm>
              <a:off x="5502" y="8541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-</a:t>
              </a:r>
              <a:endParaRPr lang="tr-TR"/>
            </a:p>
          </p:txBody>
        </p:sp>
      </p:grpSp>
      <p:sp>
        <p:nvSpPr>
          <p:cNvPr id="350" name="Slide Number Placeholder 3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A6E18-038A-45AF-ABA1-CEE377B664EB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35712 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0.34757 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3.7037E-6 L -0.3441 3.7037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4.44444E-6 L 0.35659 4.4444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5118 0.0030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0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28437 -0.00301 " pathEditMode="relative" rAng="0" ptsTypes="AA">
                                      <p:cBhvr>
                                        <p:cTn id="31" dur="1500" fill="hold"/>
                                        <p:tgtEl>
                                          <p:spTgt spid="60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60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208 C 0.06093 -0.03704 0.13403 0.00417 0.15989 0.08935 C 0.18611 0.17431 0.15521 0.27176 0.09132 0.30625 C 0.0276 0.3412 -0.04549 0.3 -0.07136 0.21481 C -0.09757 0.12986 -0.06667 0.03241 -0.00278 -0.00208 Z " pathEditMode="relative" rAng="-1329147" ptsTypes="fffff">
                                      <p:cBhvr>
                                        <p:cTn id="56" dur="1000" fill="hold"/>
                                        <p:tgtEl>
                                          <p:spTgt spid="60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" name="Object 21"/>
          <p:cNvGraphicFramePr>
            <a:graphicFrameLocks noChangeAspect="1"/>
          </p:cNvGraphicFramePr>
          <p:nvPr>
            <p:ph idx="1"/>
          </p:nvPr>
        </p:nvGraphicFramePr>
        <p:xfrm>
          <a:off x="1763713" y="5805488"/>
          <a:ext cx="3584575" cy="669925"/>
        </p:xfrm>
        <a:graphic>
          <a:graphicData uri="http://schemas.openxmlformats.org/presentationml/2006/ole">
            <p:oleObj spid="_x0000_s107522" name="Equation" r:id="rId4" imgW="1358640" imgH="253800" progId="Equation.3">
              <p:embed/>
            </p:oleObj>
          </a:graphicData>
        </a:graphic>
      </p:graphicFrame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4437240" cy="46166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2400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Free Fermion Lagrangian Density</a:t>
            </a:r>
            <a:endParaRPr lang="en-AU" i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2209800" y="4191000"/>
            <a:ext cx="4725987" cy="4572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/>
            <a:r>
              <a:rPr lang="tr-TR" sz="2400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Interaction Lagrangian Density</a:t>
            </a:r>
            <a:endParaRPr lang="en-AU" sz="2400" i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362200" y="1524000"/>
            <a:ext cx="3970190" cy="46166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400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Semi-Classical Action Integral</a:t>
            </a:r>
            <a:endParaRPr lang="en-AU" i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1730375" y="4581525"/>
          <a:ext cx="5753100" cy="795338"/>
        </p:xfrm>
        <a:graphic>
          <a:graphicData uri="http://schemas.openxmlformats.org/presentationml/2006/ole">
            <p:oleObj spid="_x0000_s107523" name="Equation" r:id="rId5" imgW="1955520" imgH="266400" progId="Equation.3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990600" y="1981200"/>
          <a:ext cx="8026400" cy="879475"/>
        </p:xfrm>
        <a:graphic>
          <a:graphicData uri="http://schemas.openxmlformats.org/presentationml/2006/ole">
            <p:oleObj spid="_x0000_s107524" name="Equation" r:id="rId6" imgW="2869920" imgH="304560" progId="Equation.3">
              <p:embed/>
            </p:oleObj>
          </a:graphicData>
        </a:graphic>
      </p:graphicFrame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1619250" y="3500438"/>
          <a:ext cx="5616575" cy="739775"/>
        </p:xfrm>
        <a:graphic>
          <a:graphicData uri="http://schemas.openxmlformats.org/presentationml/2006/ole">
            <p:oleObj spid="_x0000_s107525" name="Equation" r:id="rId7" imgW="1993680" imgH="266400" progId="Equation.3">
              <p:embed/>
            </p:oleObj>
          </a:graphicData>
        </a:graphic>
      </p:graphicFrame>
      <p:sp>
        <p:nvSpPr>
          <p:cNvPr id="6154" name="Text Box 16"/>
          <p:cNvSpPr txBox="1">
            <a:spLocks noChangeArrowheads="1"/>
          </p:cNvSpPr>
          <p:nvPr/>
        </p:nvSpPr>
        <p:spPr bwMode="auto">
          <a:xfrm>
            <a:off x="2438400" y="5334000"/>
            <a:ext cx="3960813" cy="46196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/>
            <a:r>
              <a:rPr lang="tr-TR" sz="2400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EM  </a:t>
            </a:r>
            <a:r>
              <a:rPr lang="tr-TR" sz="2400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Lagrangian Density</a:t>
            </a:r>
            <a:endParaRPr lang="en-AU" sz="2400" i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55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792163"/>
          </a:xfrm>
        </p:spPr>
        <p:txBody>
          <a:bodyPr/>
          <a:lstStyle/>
          <a:p>
            <a:pPr algn="ctr"/>
            <a:r>
              <a:rPr lang="tr-TR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- FORMULATION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19E7F-50DF-4F63-BB46-4F1F389C8F9F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571500" y="857250"/>
            <a:ext cx="828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tr-TR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Formulation for Free Electron-Positron Pair Production </a:t>
            </a:r>
            <a:endParaRPr lang="tr-TR" sz="24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68313" y="3357563"/>
          <a:ext cx="533400" cy="495300"/>
        </p:xfrm>
        <a:graphic>
          <a:graphicData uri="http://schemas.openxmlformats.org/presentationml/2006/ole">
            <p:oleObj spid="_x0000_s108546" name="Equation" r:id="rId3" imgW="177480" imgH="164880" progId="Equation.3">
              <p:embed/>
            </p:oleObj>
          </a:graphicData>
        </a:graphic>
      </p:graphicFrame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1692275" y="3429000"/>
            <a:ext cx="5909055" cy="46166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Dirac wave-function of electrons&amp;positrons</a:t>
            </a:r>
            <a:endParaRPr lang="tr-TR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468313" y="4149725"/>
          <a:ext cx="614362" cy="730250"/>
        </p:xfrm>
        <a:graphic>
          <a:graphicData uri="http://schemas.openxmlformats.org/presentationml/2006/ole">
            <p:oleObj spid="_x0000_s108547" name="Equation" r:id="rId4" imgW="203040" imgH="241200" progId="Equation.3">
              <p:embed/>
            </p:oleObj>
          </a:graphicData>
        </a:graphic>
      </p:graphicFrame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1763713" y="4292600"/>
            <a:ext cx="4459939" cy="46166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Electromagnetic vector potential</a:t>
            </a:r>
            <a:endParaRPr lang="tr-TR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735013" y="1066800"/>
          <a:ext cx="8408987" cy="1368425"/>
        </p:xfrm>
        <a:graphic>
          <a:graphicData uri="http://schemas.openxmlformats.org/presentationml/2006/ole">
            <p:oleObj spid="_x0000_s108548" name="Equation" r:id="rId5" imgW="3187440" imgH="507960" progId="Equation.3">
              <p:embed/>
            </p:oleObj>
          </a:graphicData>
        </a:graphic>
      </p:graphicFrame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395288" y="5084763"/>
          <a:ext cx="4486275" cy="674687"/>
        </p:xfrm>
        <a:graphic>
          <a:graphicData uri="http://schemas.openxmlformats.org/presentationml/2006/ole">
            <p:oleObj spid="_x0000_s108549" name="Equation" r:id="rId6" imgW="1600200" imgH="241200" progId="Equation.3">
              <p:embed/>
            </p:oleObj>
          </a:graphicData>
        </a:graphic>
      </p:graphicFrame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5076825" y="5157788"/>
            <a:ext cx="3885231" cy="46166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Electromagnetic field tensor</a:t>
            </a:r>
            <a:endParaRPr lang="tr-TR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8E253-3D77-4D59-9FA4-DE1C0B44B542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Equations of Motion</a:t>
            </a:r>
          </a:p>
        </p:txBody>
      </p:sp>
      <p:sp>
        <p:nvSpPr>
          <p:cNvPr id="8200" name="Rectangle 103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8194" name="Object 1031"/>
          <p:cNvGraphicFramePr>
            <a:graphicFrameLocks noChangeAspect="1"/>
          </p:cNvGraphicFramePr>
          <p:nvPr/>
        </p:nvGraphicFramePr>
        <p:xfrm>
          <a:off x="2484438" y="2636838"/>
          <a:ext cx="4608512" cy="708025"/>
        </p:xfrm>
        <a:graphic>
          <a:graphicData uri="http://schemas.openxmlformats.org/presentationml/2006/ole">
            <p:oleObj spid="_x0000_s109570" name="Equation" r:id="rId3" imgW="1548728" imgH="241195" progId="Equation.3">
              <p:embed/>
            </p:oleObj>
          </a:graphicData>
        </a:graphic>
      </p:graphicFrame>
      <p:sp>
        <p:nvSpPr>
          <p:cNvPr id="8201" name="Rectangle 103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8195" name="Object 1033"/>
          <p:cNvGraphicFramePr>
            <a:graphicFrameLocks noChangeAspect="1"/>
          </p:cNvGraphicFramePr>
          <p:nvPr/>
        </p:nvGraphicFramePr>
        <p:xfrm>
          <a:off x="2627313" y="3573463"/>
          <a:ext cx="3810000" cy="647700"/>
        </p:xfrm>
        <a:graphic>
          <a:graphicData uri="http://schemas.openxmlformats.org/presentationml/2006/ole">
            <p:oleObj spid="_x0000_s109571" name="Equation" r:id="rId4" imgW="1346200" imgH="228600" progId="Equation.3">
              <p:embed/>
            </p:oleObj>
          </a:graphicData>
        </a:graphic>
      </p:graphicFrame>
      <p:sp>
        <p:nvSpPr>
          <p:cNvPr id="8202" name="Rectangle 1036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8196" name="Object 1035"/>
          <p:cNvGraphicFramePr>
            <a:graphicFrameLocks noChangeAspect="1"/>
          </p:cNvGraphicFramePr>
          <p:nvPr/>
        </p:nvGraphicFramePr>
        <p:xfrm>
          <a:off x="2411413" y="4365625"/>
          <a:ext cx="4176712" cy="811213"/>
        </p:xfrm>
        <a:graphic>
          <a:graphicData uri="http://schemas.openxmlformats.org/presentationml/2006/ole">
            <p:oleObj spid="_x0000_s109572" name="Equation" r:id="rId5" imgW="1371600" imgH="266700" progId="Equation.3">
              <p:embed/>
            </p:oleObj>
          </a:graphicData>
        </a:graphic>
      </p:graphicFrame>
      <p:sp>
        <p:nvSpPr>
          <p:cNvPr id="8203" name="Rectangle 103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8197" name="Object 1037"/>
          <p:cNvGraphicFramePr>
            <a:graphicFrameLocks noChangeAspect="1"/>
          </p:cNvGraphicFramePr>
          <p:nvPr/>
        </p:nvGraphicFramePr>
        <p:xfrm>
          <a:off x="2411413" y="5373688"/>
          <a:ext cx="4321175" cy="760412"/>
        </p:xfrm>
        <a:graphic>
          <a:graphicData uri="http://schemas.openxmlformats.org/presentationml/2006/ole">
            <p:oleObj spid="_x0000_s109573" name="Equation" r:id="rId6" imgW="1511300" imgH="26670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EAAFA-096F-469F-B782-7B47E8D89E2C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8198" name="Object 15"/>
          <p:cNvGraphicFramePr>
            <a:graphicFrameLocks noChangeAspect="1"/>
          </p:cNvGraphicFramePr>
          <p:nvPr/>
        </p:nvGraphicFramePr>
        <p:xfrm>
          <a:off x="2268538" y="1773238"/>
          <a:ext cx="5084762" cy="647700"/>
        </p:xfrm>
        <a:graphic>
          <a:graphicData uri="http://schemas.openxmlformats.org/presentationml/2006/ole">
            <p:oleObj spid="_x0000_s109574" name="Equation" r:id="rId7" imgW="1943100" imgH="254000" progId="Equation.3">
              <p:embed/>
            </p:oleObj>
          </a:graphicData>
        </a:graphic>
      </p:graphicFrame>
      <p:sp>
        <p:nvSpPr>
          <p:cNvPr id="8208" name="Rectangle 17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7498080" cy="1112838"/>
          </a:xfrm>
        </p:spPr>
        <p:txBody>
          <a:bodyPr/>
          <a:lstStyle/>
          <a:p>
            <a:pPr eaLnBrk="1" hangingPunct="1"/>
            <a:r>
              <a:rPr lang="tr-TR" sz="4000" dirty="0" smtClean="0"/>
              <a:t> </a:t>
            </a:r>
            <a:r>
              <a:rPr lang="tr-TR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Perturbative Expansion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idx="1"/>
          </p:nvPr>
        </p:nvGraphicFramePr>
        <p:xfrm>
          <a:off x="1331913" y="2276475"/>
          <a:ext cx="6985000" cy="1800225"/>
        </p:xfrm>
        <a:graphic>
          <a:graphicData uri="http://schemas.openxmlformats.org/presentationml/2006/ole">
            <p:oleObj spid="_x0000_s110594" name="Equation" r:id="rId4" imgW="4190760" imgH="939600" progId="">
              <p:embed/>
            </p:oleObj>
          </a:graphicData>
        </a:graphic>
      </p:graphicFrame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2771775" y="4941888"/>
          <a:ext cx="3559175" cy="785812"/>
        </p:xfrm>
        <a:graphic>
          <a:graphicData uri="http://schemas.openxmlformats.org/presentationml/2006/ole">
            <p:oleObj spid="_x0000_s110595" name="Equation" r:id="rId5" imgW="1206360" imgH="2664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928FD-FD67-41A8-A57C-4D092D7D0F3F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2"/>
          <p:cNvSpPr>
            <a:spLocks noGrp="1" noChangeArrowheads="1"/>
          </p:cNvSpPr>
          <p:nvPr>
            <p:ph type="title"/>
          </p:nvPr>
        </p:nvSpPr>
        <p:spPr>
          <a:xfrm>
            <a:off x="1079500" y="381000"/>
            <a:ext cx="8064500" cy="1143000"/>
          </a:xfrm>
          <a:noFill/>
        </p:spPr>
        <p:txBody>
          <a:bodyPr/>
          <a:lstStyle/>
          <a:p>
            <a:pPr eaLnBrk="1" hangingPunct="1"/>
            <a:r>
              <a:rPr lang="tr-TR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4-Vector Potentials of Colliding Ions</a:t>
            </a:r>
            <a:endParaRPr lang="en-AU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>
            <p:ph sz="half" idx="1"/>
          </p:nvPr>
        </p:nvGraphicFramePr>
        <p:xfrm>
          <a:off x="2627313" y="1628775"/>
          <a:ext cx="4165600" cy="757238"/>
        </p:xfrm>
        <a:graphic>
          <a:graphicData uri="http://schemas.openxmlformats.org/presentationml/2006/ole">
            <p:oleObj spid="_x0000_s111618" name="Equation" r:id="rId3" imgW="1257120" imgH="228600" progId="Equation.3">
              <p:embed/>
            </p:oleObj>
          </a:graphicData>
        </a:graphic>
      </p:graphicFrame>
      <p:graphicFrame>
        <p:nvGraphicFramePr>
          <p:cNvPr id="10243" name="Object 102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825" y="2708275"/>
          <a:ext cx="8597900" cy="1414463"/>
        </p:xfrm>
        <a:graphic>
          <a:graphicData uri="http://schemas.openxmlformats.org/presentationml/2006/ole">
            <p:oleObj spid="_x0000_s111619" name="Equation" r:id="rId4" imgW="2933640" imgH="482400" progId="Equation.3">
              <p:embed/>
            </p:oleObj>
          </a:graphicData>
        </a:graphic>
      </p:graphicFrame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3132138" y="4508500"/>
          <a:ext cx="3273425" cy="2081213"/>
        </p:xfrm>
        <a:graphic>
          <a:graphicData uri="http://schemas.openxmlformats.org/presentationml/2006/ole">
            <p:oleObj spid="_x0000_s111620" name="Equation" r:id="rId5" imgW="1117440" imgH="711000" progId="Equation.3">
              <p:embed/>
            </p:oleObj>
          </a:graphicData>
        </a:graphic>
      </p:graphicFrame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3132138" y="4437063"/>
          <a:ext cx="2997200" cy="682625"/>
        </p:xfrm>
        <a:graphic>
          <a:graphicData uri="http://schemas.openxmlformats.org/presentationml/2006/ole">
            <p:oleObj spid="_x0000_s111621" name="Equation" r:id="rId6" imgW="1002960" imgH="2286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CAF4F-9B85-43AB-B4C0-75368D005F34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time-evolved vacuum state in the interaction picture;</a:t>
            </a:r>
            <a:endParaRPr lang="tr-TR" sz="2800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3352800"/>
            <a:ext cx="7991475" cy="693738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2800" dirty="0" smtClean="0">
                <a:solidFill>
                  <a:srgbClr val="A50021"/>
                </a:solidFill>
                <a:latin typeface="Times New Roman" pitchFamily="18" charset="0"/>
              </a:rPr>
              <a:t>   </a:t>
            </a:r>
            <a:r>
              <a:rPr lang="tr-TR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Total cross section for electron-positron pair production;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1979613" y="1916113"/>
          <a:ext cx="5289550" cy="865187"/>
        </p:xfrm>
        <a:graphic>
          <a:graphicData uri="http://schemas.openxmlformats.org/presentationml/2006/ole">
            <p:oleObj spid="_x0000_s112642" name="Equation" r:id="rId4" imgW="1803240" imgH="291960" progId="Equation.3">
              <p:embed/>
            </p:oleObj>
          </a:graphicData>
        </a:graphic>
      </p:graphicFrame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2268538" y="4437063"/>
          <a:ext cx="4949825" cy="1152525"/>
        </p:xfrm>
        <a:graphic>
          <a:graphicData uri="http://schemas.openxmlformats.org/presentationml/2006/ole">
            <p:oleObj spid="_x0000_s112643" name="Equation" r:id="rId5" imgW="1879560" imgH="4442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5E2DA-9AE9-4792-95BA-99C60DCDA875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r-TR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Second order terms for direct and crossed diagrams;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36FC1-4430-4B6E-B7BD-DE3D0DFA1B0A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2290" name="Object 1"/>
          <p:cNvGraphicFramePr>
            <a:graphicFrameLocks noChangeAspect="1"/>
          </p:cNvGraphicFramePr>
          <p:nvPr/>
        </p:nvGraphicFramePr>
        <p:xfrm>
          <a:off x="1041400" y="2133600"/>
          <a:ext cx="8102600" cy="2232025"/>
        </p:xfrm>
        <a:graphic>
          <a:graphicData uri="http://schemas.openxmlformats.org/presentationml/2006/ole">
            <p:oleObj spid="_x0000_s113666" name="Equation" r:id="rId3" imgW="3429000" imgH="1015920" progId="Equation.3">
              <p:embed/>
            </p:oleObj>
          </a:graphicData>
        </a:graphic>
      </p:graphicFrame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3635375" y="5013325"/>
          <a:ext cx="1944688" cy="574675"/>
        </p:xfrm>
        <a:graphic>
          <a:graphicData uri="http://schemas.openxmlformats.org/presentationml/2006/ole">
            <p:oleObj spid="_x0000_s113667" name="Equation" r:id="rId4" imgW="774360" imgH="215640" progId="Equation.3">
              <p:embed/>
            </p:oleObj>
          </a:graphicData>
        </a:graphic>
      </p:graphicFrame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Cross Section Calculations for Bound-Free Electron-Positron Pair Production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677862"/>
          </a:xfrm>
        </p:spPr>
        <p:txBody>
          <a:bodyPr rtlCol="0">
            <a:normAutofit fontScale="975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altLang="ko-KR" sz="2400" i="1" dirty="0" smtClean="0">
                <a:solidFill>
                  <a:srgbClr val="A50021"/>
                </a:solidFill>
                <a:latin typeface="Times New Roman" pitchFamily="18" charset="0"/>
              </a:rPr>
              <a:t>  </a:t>
            </a:r>
            <a:r>
              <a:rPr lang="tr-TR" altLang="ko-KR" sz="2900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Captured electron (Darwin) wave function [2,3];</a:t>
            </a:r>
            <a:endParaRPr lang="tr-TR" sz="2900" i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2182813" y="2349500"/>
          <a:ext cx="4535487" cy="1150938"/>
        </p:xfrm>
        <a:graphic>
          <a:graphicData uri="http://schemas.openxmlformats.org/presentationml/2006/ole">
            <p:oleObj spid="_x0000_s114690" name="Equation" r:id="rId3" imgW="1981080" imgH="507960" progId="Equation.3">
              <p:embed/>
            </p:oleObj>
          </a:graphicData>
        </a:graphic>
      </p:graphicFrame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2254250" y="3573463"/>
          <a:ext cx="4319588" cy="1150937"/>
        </p:xfrm>
        <a:graphic>
          <a:graphicData uri="http://schemas.openxmlformats.org/presentationml/2006/ole">
            <p:oleObj spid="_x0000_s114691" name="Equation" r:id="rId4" imgW="1879560" imgH="507960" progId="Equation.3">
              <p:embed/>
            </p:oleObj>
          </a:graphicData>
        </a:graphic>
      </p:graphicFrame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2339975" y="4941888"/>
          <a:ext cx="6118225" cy="1150937"/>
        </p:xfrm>
        <a:graphic>
          <a:graphicData uri="http://schemas.openxmlformats.org/presentationml/2006/ole">
            <p:oleObj spid="_x0000_s114692" name="Equation" r:id="rId5" imgW="2679480" imgH="50796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DDB4E-27AF-4E52-B751-F0A941F7145B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93025" cy="1371600"/>
          </a:xfrm>
        </p:spPr>
        <p:txBody>
          <a:bodyPr/>
          <a:lstStyle/>
          <a:p>
            <a:pPr eaLnBrk="1" hangingPunct="1"/>
            <a:r>
              <a:rPr lang="tr-TR" altLang="ko-KR" sz="2800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Positron (Sommerfeld-Maue) wave-function [1,4];</a:t>
            </a:r>
            <a:endParaRPr lang="tr-TR" sz="2800" i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990600" y="2667000"/>
          <a:ext cx="4360863" cy="733425"/>
        </p:xfrm>
        <a:graphic>
          <a:graphicData uri="http://schemas.openxmlformats.org/presentationml/2006/ole">
            <p:oleObj spid="_x0000_s115714" name="Equation" r:id="rId3" imgW="1358640" imgH="228600" progId="Equation.3">
              <p:embed/>
            </p:oleObj>
          </a:graphicData>
        </a:graphic>
      </p:graphicFrame>
      <p:graphicFrame>
        <p:nvGraphicFramePr>
          <p:cNvPr id="12292" name="Object 14"/>
          <p:cNvGraphicFramePr>
            <a:graphicFrameLocks noChangeAspect="1"/>
          </p:cNvGraphicFramePr>
          <p:nvPr/>
        </p:nvGraphicFramePr>
        <p:xfrm>
          <a:off x="6172200" y="3124200"/>
          <a:ext cx="1727200" cy="1316038"/>
        </p:xfrm>
        <a:graphic>
          <a:graphicData uri="http://schemas.openxmlformats.org/presentationml/2006/ole">
            <p:oleObj spid="_x0000_s115715" name="Equation" r:id="rId4" imgW="596900" imgH="457200" progId="Equation.3">
              <p:embed/>
            </p:oleObj>
          </a:graphicData>
        </a:graphic>
      </p:graphicFrame>
      <p:graphicFrame>
        <p:nvGraphicFramePr>
          <p:cNvPr id="12293" name="Object 15"/>
          <p:cNvGraphicFramePr>
            <a:graphicFrameLocks noChangeAspect="1"/>
          </p:cNvGraphicFramePr>
          <p:nvPr/>
        </p:nvGraphicFramePr>
        <p:xfrm>
          <a:off x="1066800" y="3657600"/>
          <a:ext cx="3455988" cy="1365250"/>
        </p:xfrm>
        <a:graphic>
          <a:graphicData uri="http://schemas.openxmlformats.org/presentationml/2006/ole">
            <p:oleObj spid="_x0000_s115716" name="Denklem" r:id="rId5" imgW="1040948" imgH="406224" progId="Equation.3">
              <p:embed/>
            </p:oleObj>
          </a:graphicData>
        </a:graphic>
      </p:graphicFrame>
      <p:sp>
        <p:nvSpPr>
          <p:cNvPr id="14346" name="Rectangle 17"/>
          <p:cNvSpPr>
            <a:spLocks noChangeArrowheads="1"/>
          </p:cNvSpPr>
          <p:nvPr/>
        </p:nvSpPr>
        <p:spPr bwMode="auto">
          <a:xfrm>
            <a:off x="1357313" y="5257800"/>
            <a:ext cx="778668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          Distortion (correction) term due to the large charge of the ion.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9" name="Object 16"/>
          <p:cNvGraphicFramePr>
            <a:graphicFrameLocks noChangeAspect="1"/>
          </p:cNvGraphicFramePr>
          <p:nvPr/>
        </p:nvGraphicFramePr>
        <p:xfrm>
          <a:off x="1600200" y="4953000"/>
          <a:ext cx="682625" cy="863600"/>
        </p:xfrm>
        <a:graphic>
          <a:graphicData uri="http://schemas.openxmlformats.org/presentationml/2006/ole">
            <p:oleObj spid="_x0000_s115717" name="Equation" r:id="rId6" imgW="177480" imgH="228600" progId="Equation.3">
              <p:embed/>
            </p:oleObj>
          </a:graphicData>
        </a:graphic>
      </p:graphicFrame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2365375" y="1520825"/>
          <a:ext cx="4675188" cy="977900"/>
        </p:xfrm>
        <a:graphic>
          <a:graphicData uri="http://schemas.openxmlformats.org/presentationml/2006/ole">
            <p:oleObj spid="_x0000_s115718" name="Equation" r:id="rId7" imgW="1460160" imgH="291960" progId="Equation.3">
              <p:embed/>
            </p:oleObj>
          </a:graphicData>
        </a:graphic>
      </p:graphicFrame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EAAC8-1A14-4E07-973F-B2C5E29CCB8A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19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600200" y="5867400"/>
          <a:ext cx="642938" cy="642937"/>
        </p:xfrm>
        <a:graphic>
          <a:graphicData uri="http://schemas.openxmlformats.org/presentationml/2006/ole">
            <p:oleObj spid="_x0000_s115719" name="Equation" r:id="rId8" imgW="215640" imgH="215640" progId="Equation.3">
              <p:embed/>
            </p:oleObj>
          </a:graphicData>
        </a:graphic>
      </p:graphicFrame>
      <p:sp>
        <p:nvSpPr>
          <p:cNvPr id="14350" name="Rectangle 17"/>
          <p:cNvSpPr>
            <a:spLocks noChangeArrowheads="1"/>
          </p:cNvSpPr>
          <p:nvPr/>
        </p:nvSpPr>
        <p:spPr bwMode="auto">
          <a:xfrm>
            <a:off x="990600" y="6019800"/>
            <a:ext cx="7358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ko-KR" sz="2400" dirty="0" smtClean="0">
                <a:latin typeface="Times New Roman" pitchFamily="18" charset="0"/>
                <a:cs typeface="Times New Roman" pitchFamily="18" charset="0"/>
              </a:rPr>
              <a:t>     Normalization constant.</a:t>
            </a:r>
            <a:endParaRPr lang="tr-TR" altLang="ko-K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0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  INTRODUCTION</a:t>
            </a:r>
          </a:p>
          <a:p>
            <a:pPr>
              <a:buFont typeface="Arial" charset="0"/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 Free Electron-Positron Pair Production</a:t>
            </a:r>
          </a:p>
          <a:p>
            <a:pPr>
              <a:buFont typeface="Arial" charset="0"/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 Bound-Free Electron-Positron Pair Production</a:t>
            </a:r>
          </a:p>
          <a:p>
            <a:pPr>
              <a:buFont typeface="Arial" charset="0"/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 Pair Production by Nuclear Dissociation   -  Free Pair Production</a:t>
            </a:r>
          </a:p>
          <a:p>
            <a:pPr>
              <a:buFont typeface="Arial" charset="0"/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- Bound-Free Pair Production</a:t>
            </a:r>
          </a:p>
          <a:p>
            <a:pPr>
              <a:buNone/>
            </a:pPr>
            <a:r>
              <a:rPr lang="tr-TR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  FORMULATION</a:t>
            </a:r>
          </a:p>
          <a:p>
            <a:pPr>
              <a:buFont typeface="Arial" charset="0"/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 Formulation for Free Electron-Positron Pair Production </a:t>
            </a:r>
          </a:p>
          <a:p>
            <a:pPr>
              <a:buFont typeface="Arial" charset="0"/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 Cross Section Calculations for Bound-Free Electron-Positron Pair Production</a:t>
            </a:r>
          </a:p>
          <a:p>
            <a:pPr>
              <a:buFont typeface="Arial" charset="0"/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 Other Methods  for Bound-Free Electron-Positron Pair Production Cross Section Calculations</a:t>
            </a:r>
          </a:p>
          <a:p>
            <a:pPr>
              <a:buFont typeface="Arial" charset="0"/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 Impact Parameter Dependent Bound-Free Electron-Positron Pair Production </a:t>
            </a:r>
          </a:p>
          <a:p>
            <a:pPr>
              <a:buFont typeface="Arial" charset="0"/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 Comparison of the Impact Parameter Dependent Bound-Free Electron-Positron Pair Production            Calculations with the Other Methods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 Bound-Free Electron-Positron Pair Production Cross Section Calculations by Coulomb Dissociation </a:t>
            </a:r>
          </a:p>
          <a:p>
            <a:pPr>
              <a:buFontTx/>
              <a:buChar char="-"/>
            </a:pPr>
            <a:r>
              <a:rPr lang="tr-TR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*    Cross Section Results for Bound-Free Electron-Positron Pair Production by Giant Dipole Resonance</a:t>
            </a: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027D5-8468-4A5A-BB47-A2574D9E0F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181600"/>
            <a:ext cx="8153400" cy="1371600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2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Fig-4: </a:t>
            </a:r>
            <a:r>
              <a:rPr lang="tr-TR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Lowest-order Feynman diagrams for the pair production of a bound-free electron-positron pair in heavy-ion collisions:</a:t>
            </a:r>
            <a:r>
              <a:rPr lang="tr-TR" sz="20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(i)</a:t>
            </a:r>
            <a:r>
              <a:rPr lang="tr-TR" sz="20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tr-TR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tr-TR" sz="2000" b="1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(ii)</a:t>
            </a:r>
            <a:r>
              <a:rPr lang="tr-TR" sz="20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crossed </a:t>
            </a:r>
            <a:r>
              <a:rPr lang="tr-TR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diagrams for the simultaneous capture of the electron into a bound state of target (T) ion. In the figure, </a:t>
            </a:r>
            <a:r>
              <a:rPr lang="tr-TR" sz="2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tr-TR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tr-TR" sz="2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tr-TR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represents the two ions, and q is the momentum of the positron [5].</a:t>
            </a:r>
            <a:endParaRPr lang="tr-TR" sz="20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43" name="Picture 2" descr="fig_3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78295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E3AC8-8B2A-48EE-98BA-29CE16BA4656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926387" cy="1168400"/>
          </a:xfrm>
        </p:spPr>
        <p:txBody>
          <a:bodyPr/>
          <a:lstStyle/>
          <a:p>
            <a:pPr algn="just"/>
            <a:r>
              <a:rPr lang="tr-TR" altLang="ko-KR" sz="24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S- transition matrix element for </a:t>
            </a:r>
            <a:r>
              <a:rPr lang="tr-TR" altLang="ko-KR" sz="2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tr-TR" altLang="ko-KR" sz="2400" b="1" i="1" dirty="0" smtClean="0">
                <a:solidFill>
                  <a:schemeClr val="accent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irect</a:t>
            </a:r>
            <a:r>
              <a:rPr lang="tr-TR" altLang="ko-KR" sz="2400" dirty="0" smtClean="0">
                <a:solidFill>
                  <a:schemeClr val="accent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term of Feynman diagrams</a:t>
            </a:r>
            <a:r>
              <a:rPr lang="tr-TR" altLang="ko-KR" sz="24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tr-TR" sz="24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itchFamily="34" charset="-127"/>
              <a:cs typeface="Times New Roman" pitchFamily="18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4578" name="Object 6"/>
          <p:cNvGraphicFramePr>
            <a:graphicFrameLocks noChangeAspect="1"/>
          </p:cNvGraphicFramePr>
          <p:nvPr/>
        </p:nvGraphicFramePr>
        <p:xfrm>
          <a:off x="1425575" y="2279650"/>
          <a:ext cx="6319838" cy="2797175"/>
        </p:xfrm>
        <a:graphic>
          <a:graphicData uri="http://schemas.openxmlformats.org/presentationml/2006/ole">
            <p:oleObj spid="_x0000_s125954" name="Equation" r:id="rId3" imgW="2476440" imgH="1104840" progId="Equation.3">
              <p:embed/>
            </p:oleObj>
          </a:graphicData>
        </a:graphic>
      </p:graphicFrame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0" y="1235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24600-453F-4254-91D3-560910E2F78C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21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1"/>
            <a:ext cx="8382000" cy="9144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Scalar parts of the fields as associated with ions </a:t>
            </a:r>
            <a:r>
              <a:rPr lang="tr-TR" sz="28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tr-TR" sz="28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2;</a:t>
            </a:r>
            <a:endParaRPr lang="tr-TR" sz="2800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itchFamily="34" charset="-127"/>
              <a:cs typeface="Times New Roman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-32385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5610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5603" name="Object 11"/>
          <p:cNvGraphicFramePr>
            <a:graphicFrameLocks noChangeAspect="1"/>
          </p:cNvGraphicFramePr>
          <p:nvPr/>
        </p:nvGraphicFramePr>
        <p:xfrm>
          <a:off x="1371600" y="1981200"/>
          <a:ext cx="5110162" cy="1571625"/>
        </p:xfrm>
        <a:graphic>
          <a:graphicData uri="http://schemas.openxmlformats.org/presentationml/2006/ole">
            <p:oleObj spid="_x0000_s126979" name="Equation" r:id="rId3" imgW="2260600" imgH="685800" progId="Equation.3">
              <p:embed/>
            </p:oleObj>
          </a:graphicData>
        </a:graphic>
      </p:graphicFrame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0" y="69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561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5604" name="Object 14"/>
          <p:cNvGraphicFramePr>
            <a:graphicFrameLocks noChangeAspect="1"/>
          </p:cNvGraphicFramePr>
          <p:nvPr/>
        </p:nvGraphicFramePr>
        <p:xfrm>
          <a:off x="1371600" y="4191000"/>
          <a:ext cx="6548437" cy="1428750"/>
        </p:xfrm>
        <a:graphic>
          <a:graphicData uri="http://schemas.openxmlformats.org/presentationml/2006/ole">
            <p:oleObj spid="_x0000_s126980" name="Equation" r:id="rId4" imgW="2730500" imgH="609600" progId="Equation.3">
              <p:embed/>
            </p:oleObj>
          </a:graphicData>
        </a:graphic>
      </p:graphicFrame>
      <p:sp>
        <p:nvSpPr>
          <p:cNvPr id="25614" name="Rectangle 16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A95C8-B826-4311-9F49-E8071BBB05BA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22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tr-TR" altLang="ko-KR" sz="2800" dirty="0" smtClean="0">
                <a:solidFill>
                  <a:srgbClr val="A50021"/>
                </a:solidFill>
                <a:latin typeface="Times New Roman" pitchFamily="18" charset="0"/>
              </a:rPr>
              <a:t>The virtual photons frequency of ion </a:t>
            </a:r>
            <a:r>
              <a:rPr lang="tr-TR" altLang="ko-KR" sz="2800" i="1" dirty="0" smtClean="0">
                <a:solidFill>
                  <a:srgbClr val="A50021"/>
                </a:solidFill>
                <a:latin typeface="Times New Roman" pitchFamily="18" charset="0"/>
              </a:rPr>
              <a:t>1</a:t>
            </a:r>
            <a:r>
              <a:rPr lang="tr-TR" altLang="ko-KR" sz="2800" dirty="0" smtClean="0">
                <a:solidFill>
                  <a:srgbClr val="A50021"/>
                </a:solidFill>
                <a:latin typeface="Times New Roman" pitchFamily="18" charset="0"/>
              </a:rPr>
              <a:t> &amp; ion </a:t>
            </a:r>
            <a:r>
              <a:rPr lang="tr-TR" altLang="ko-KR" sz="2800" i="1" dirty="0" smtClean="0">
                <a:solidFill>
                  <a:srgbClr val="A50021"/>
                </a:solidFill>
                <a:latin typeface="Times New Roman" pitchFamily="18" charset="0"/>
              </a:rPr>
              <a:t>2</a:t>
            </a:r>
            <a:r>
              <a:rPr lang="tr-TR" altLang="ko-KR" sz="2800" dirty="0" smtClean="0">
                <a:solidFill>
                  <a:srgbClr val="A50021"/>
                </a:solidFill>
                <a:latin typeface="Times New Roman" pitchFamily="18" charset="0"/>
              </a:rPr>
              <a:t>;</a:t>
            </a:r>
            <a:endParaRPr lang="tr-TR" sz="2800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-1044575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6626" name="Object 7"/>
          <p:cNvGraphicFramePr>
            <a:graphicFrameLocks noChangeAspect="1"/>
          </p:cNvGraphicFramePr>
          <p:nvPr/>
        </p:nvGraphicFramePr>
        <p:xfrm>
          <a:off x="1143000" y="2057400"/>
          <a:ext cx="6215063" cy="1322388"/>
        </p:xfrm>
        <a:graphic>
          <a:graphicData uri="http://schemas.openxmlformats.org/presentationml/2006/ole">
            <p:oleObj spid="_x0000_s128002" name="Equation" r:id="rId3" imgW="2108200" imgH="457200" progId="Equation.3">
              <p:embed/>
            </p:oleObj>
          </a:graphicData>
        </a:graphic>
      </p:graphicFrame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6627" name="Object 9"/>
          <p:cNvGraphicFramePr>
            <a:graphicFrameLocks noChangeAspect="1"/>
          </p:cNvGraphicFramePr>
          <p:nvPr/>
        </p:nvGraphicFramePr>
        <p:xfrm>
          <a:off x="1143000" y="4267200"/>
          <a:ext cx="7358062" cy="1350962"/>
        </p:xfrm>
        <a:graphic>
          <a:graphicData uri="http://schemas.openxmlformats.org/presentationml/2006/ole">
            <p:oleObj spid="_x0000_s128003" name="Equation" r:id="rId4" imgW="2451100" imgH="4572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AA537-24A3-417E-88EC-0F0F0CA4241B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23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710488" cy="1022350"/>
          </a:xfrm>
        </p:spPr>
        <p:txBody>
          <a:bodyPr/>
          <a:lstStyle/>
          <a:p>
            <a:pPr algn="ctr"/>
            <a:r>
              <a:rPr lang="tr-TR" altLang="ko-KR" sz="2800" dirty="0" smtClean="0">
                <a:solidFill>
                  <a:schemeClr val="accent3"/>
                </a:solidFill>
                <a:latin typeface="Times New Roman" pitchFamily="18" charset="0"/>
              </a:rPr>
              <a:t>   </a:t>
            </a:r>
            <a:r>
              <a:rPr lang="tr-TR" altLang="ko-KR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ransition amplitudes;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1219200" y="2362200"/>
          <a:ext cx="7472363" cy="2252662"/>
        </p:xfrm>
        <a:graphic>
          <a:graphicData uri="http://schemas.openxmlformats.org/presentationml/2006/ole">
            <p:oleObj spid="_x0000_s129026" name="Equation" r:id="rId3" imgW="3670200" imgH="1091880" progId="Equation.3">
              <p:embed/>
            </p:oleObj>
          </a:graphicData>
        </a:graphic>
      </p:graphicFrame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50CD8-FA77-4278-B7EE-60DF3A4ACA14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24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188913"/>
            <a:ext cx="8153400" cy="1444625"/>
          </a:xfrm>
          <a:noFill/>
        </p:spPr>
        <p:txBody>
          <a:bodyPr/>
          <a:lstStyle/>
          <a:p>
            <a:pPr algn="just"/>
            <a:r>
              <a:rPr lang="tr-TR" sz="2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After making all the simplifications, the final form of the BFPP cross section can be expressed as;</a:t>
            </a:r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685800" y="3352800"/>
            <a:ext cx="73056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tr-TR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457200" y="33528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tr-TR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705" name="Rectangle 11"/>
          <p:cNvSpPr>
            <a:spLocks noChangeArrowheads="1"/>
          </p:cNvSpPr>
          <p:nvPr/>
        </p:nvSpPr>
        <p:spPr bwMode="auto">
          <a:xfrm>
            <a:off x="990600" y="3357563"/>
            <a:ext cx="815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7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Some proper products of the transition amplitudes and scalar parts of the fields as associated with ions </a:t>
            </a:r>
            <a:r>
              <a:rPr lang="tr-TR" sz="27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7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tr-TR" sz="27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7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tr-TR" altLang="ko-KR" sz="27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9698" name="Object 10"/>
          <p:cNvGraphicFramePr>
            <a:graphicFrameLocks noChangeAspect="1"/>
          </p:cNvGraphicFramePr>
          <p:nvPr/>
        </p:nvGraphicFramePr>
        <p:xfrm>
          <a:off x="990600" y="2209800"/>
          <a:ext cx="7915275" cy="1000125"/>
        </p:xfrm>
        <a:graphic>
          <a:graphicData uri="http://schemas.openxmlformats.org/presentationml/2006/ole">
            <p:oleObj spid="_x0000_s131074" name="Equation" r:id="rId3" imgW="4216400" imgH="520700" progId="Equation.3">
              <p:embed/>
            </p:oleObj>
          </a:graphicData>
        </a:graphic>
      </p:graphicFrame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970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9699" name="Object 13"/>
          <p:cNvGraphicFramePr>
            <a:graphicFrameLocks noChangeAspect="1"/>
          </p:cNvGraphicFramePr>
          <p:nvPr/>
        </p:nvGraphicFramePr>
        <p:xfrm>
          <a:off x="609600" y="5029200"/>
          <a:ext cx="6918325" cy="571500"/>
        </p:xfrm>
        <a:graphic>
          <a:graphicData uri="http://schemas.openxmlformats.org/presentationml/2006/ole">
            <p:oleObj spid="_x0000_s131075" name="Equation" r:id="rId4" imgW="3416300" imgH="279400" progId="Equation.3">
              <p:embed/>
            </p:oleObj>
          </a:graphicData>
        </a:graphic>
      </p:graphicFrame>
      <p:sp>
        <p:nvSpPr>
          <p:cNvPr id="2970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9700" name="Object 15"/>
          <p:cNvGraphicFramePr>
            <a:graphicFrameLocks noChangeAspect="1"/>
          </p:cNvGraphicFramePr>
          <p:nvPr/>
        </p:nvGraphicFramePr>
        <p:xfrm>
          <a:off x="538163" y="5638800"/>
          <a:ext cx="8605837" cy="571500"/>
        </p:xfrm>
        <a:graphic>
          <a:graphicData uri="http://schemas.openxmlformats.org/presentationml/2006/ole">
            <p:oleObj spid="_x0000_s131076" name="Equation" r:id="rId5" imgW="4000500" imgH="279400" progId="Equation.3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03119-CED3-4589-833A-008DAFAED96A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25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1077" name="Object 7"/>
          <p:cNvGraphicFramePr>
            <a:graphicFrameLocks noChangeAspect="1"/>
          </p:cNvGraphicFramePr>
          <p:nvPr/>
        </p:nvGraphicFramePr>
        <p:xfrm>
          <a:off x="2743200" y="1447800"/>
          <a:ext cx="3352800" cy="817170"/>
        </p:xfrm>
        <a:graphic>
          <a:graphicData uri="http://schemas.openxmlformats.org/presentationml/2006/ole">
            <p:oleObj spid="_x0000_s131077" name="Equation" r:id="rId6" imgW="1676160" imgH="41904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8001000" cy="1143000"/>
          </a:xfrm>
        </p:spPr>
        <p:txBody>
          <a:bodyPr>
            <a:noAutofit/>
          </a:bodyPr>
          <a:lstStyle/>
          <a:p>
            <a:pPr algn="just"/>
            <a:r>
              <a:rPr lang="tr-TR" sz="27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Other Methods  for Bound-Free Electron-Positron Pair Production Cross Section Calculations</a:t>
            </a:r>
            <a:endParaRPr lang="tr-TR" sz="27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6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8429625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</a:rPr>
              <a:t>*   Bertulani </a:t>
            </a:r>
            <a:r>
              <a:rPr lang="tr-TR" sz="2400" dirty="0" smtClean="0">
                <a:latin typeface="Times New Roman" pitchFamily="18" charset="0"/>
              </a:rPr>
              <a:t>and</a:t>
            </a:r>
            <a:r>
              <a:rPr lang="tr-TR" sz="2400" dirty="0" smtClean="0">
                <a:latin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</a:rPr>
              <a:t>Baur [1988]</a:t>
            </a:r>
            <a:endParaRPr lang="tr-TR" dirty="0" smtClean="0">
              <a:latin typeface="Times New Roman" pitchFamily="18" charset="0"/>
            </a:endParaRPr>
          </a:p>
          <a:p>
            <a:pPr algn="just">
              <a:buClr>
                <a:schemeClr val="tx2"/>
              </a:buClr>
              <a:buSzPct val="70000"/>
            </a:pPr>
            <a:endParaRPr lang="tr-TR" sz="2400" dirty="0" smtClean="0">
              <a:latin typeface="Times New Roman" pitchFamily="18" charset="0"/>
            </a:endParaRPr>
          </a:p>
          <a:p>
            <a:pPr algn="just">
              <a:buClr>
                <a:schemeClr val="tx2"/>
              </a:buClr>
              <a:buSzPct val="70000"/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</a:rPr>
              <a:t>*   Rhoades-Brown, Bottcher </a:t>
            </a:r>
            <a:r>
              <a:rPr lang="tr-TR" sz="2400" dirty="0" smtClean="0">
                <a:latin typeface="Times New Roman" pitchFamily="18" charset="0"/>
              </a:rPr>
              <a:t>and</a:t>
            </a:r>
            <a:r>
              <a:rPr lang="tr-TR" sz="2400" dirty="0" smtClean="0">
                <a:latin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</a:rPr>
              <a:t>Strayer [1989]</a:t>
            </a:r>
          </a:p>
          <a:p>
            <a:pPr>
              <a:buClr>
                <a:schemeClr val="tx2"/>
              </a:buClr>
              <a:buSzPct val="70000"/>
              <a:buFont typeface="Arial" charset="0"/>
              <a:buNone/>
            </a:pPr>
            <a:endParaRPr lang="tr-TR" sz="2400" dirty="0" smtClean="0">
              <a:latin typeface="Times New Roman" pitchFamily="18" charset="0"/>
            </a:endParaRPr>
          </a:p>
          <a:p>
            <a:pPr>
              <a:buClr>
                <a:schemeClr val="tx2"/>
              </a:buClr>
              <a:buSzPct val="70000"/>
              <a:buFont typeface="Arial" charset="0"/>
              <a:buNone/>
            </a:pPr>
            <a:r>
              <a:rPr lang="tr-TR" sz="2400" dirty="0" smtClean="0">
                <a:latin typeface="Times New Roman" pitchFamily="18" charset="0"/>
              </a:rPr>
              <a:t>*   Baltz, Rhoades-Brown </a:t>
            </a:r>
            <a:r>
              <a:rPr lang="tr-TR" sz="2400" dirty="0" smtClean="0">
                <a:latin typeface="Times New Roman" pitchFamily="18" charset="0"/>
              </a:rPr>
              <a:t>and</a:t>
            </a:r>
            <a:r>
              <a:rPr lang="tr-TR" sz="2400" dirty="0" smtClean="0">
                <a:latin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</a:rPr>
              <a:t>Weneser [1991-94]</a:t>
            </a:r>
            <a:endParaRPr lang="tr-TR" dirty="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tr-TR" dirty="0" smtClean="0"/>
          </a:p>
        </p:txBody>
      </p:sp>
      <p:sp>
        <p:nvSpPr>
          <p:cNvPr id="307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07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0722" name="Object 5"/>
          <p:cNvGraphicFramePr>
            <a:graphicFrameLocks noChangeAspect="1"/>
          </p:cNvGraphicFramePr>
          <p:nvPr/>
        </p:nvGraphicFramePr>
        <p:xfrm>
          <a:off x="990600" y="4419600"/>
          <a:ext cx="2286000" cy="425450"/>
        </p:xfrm>
        <a:graphic>
          <a:graphicData uri="http://schemas.openxmlformats.org/presentationml/2006/ole">
            <p:oleObj spid="_x0000_s132098" name="Equation" r:id="rId3" imgW="1143000" imgH="215900" progId="Equation.3">
              <p:embed/>
            </p:oleObj>
          </a:graphicData>
        </a:graphic>
      </p:graphicFrame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0723" name="Object 7"/>
          <p:cNvGraphicFramePr>
            <a:graphicFrameLocks noChangeAspect="1"/>
          </p:cNvGraphicFramePr>
          <p:nvPr/>
        </p:nvGraphicFramePr>
        <p:xfrm>
          <a:off x="3657600" y="4419600"/>
          <a:ext cx="4725987" cy="428625"/>
        </p:xfrm>
        <a:graphic>
          <a:graphicData uri="http://schemas.openxmlformats.org/presentationml/2006/ole">
            <p:oleObj spid="_x0000_s132099" name="Equation" r:id="rId4" imgW="2349360" imgH="215640" progId="Equation.3">
              <p:embed/>
            </p:oleObj>
          </a:graphicData>
        </a:graphic>
      </p:graphicFrame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0" y="21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073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0724" name="Object 10"/>
          <p:cNvGraphicFramePr>
            <a:graphicFrameLocks noChangeAspect="1"/>
          </p:cNvGraphicFramePr>
          <p:nvPr/>
        </p:nvGraphicFramePr>
        <p:xfrm>
          <a:off x="3657600" y="5257800"/>
          <a:ext cx="4583113" cy="422275"/>
        </p:xfrm>
        <a:graphic>
          <a:graphicData uri="http://schemas.openxmlformats.org/presentationml/2006/ole">
            <p:oleObj spid="_x0000_s132100" name="Equation" r:id="rId5" imgW="2311200" imgH="215640" progId="Equation.3">
              <p:embed/>
            </p:oleObj>
          </a:graphicData>
        </a:graphic>
      </p:graphicFrame>
      <p:sp>
        <p:nvSpPr>
          <p:cNvPr id="30733" name="Rectangle 12"/>
          <p:cNvSpPr>
            <a:spLocks noChangeArrowheads="1"/>
          </p:cNvSpPr>
          <p:nvPr/>
        </p:nvSpPr>
        <p:spPr bwMode="auto">
          <a:xfrm>
            <a:off x="0" y="21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8F55E-A958-40D4-82EE-F4BA362CC056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26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Impact Parameter Dependent Bound-Free Electron-Positron Pair Production [6,7]</a:t>
            </a:r>
            <a:endParaRPr lang="tr-TR" sz="28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1746" name="Object 1"/>
          <p:cNvGraphicFramePr>
            <a:graphicFrameLocks noChangeAspect="1"/>
          </p:cNvGraphicFramePr>
          <p:nvPr/>
        </p:nvGraphicFramePr>
        <p:xfrm>
          <a:off x="1214438" y="1643063"/>
          <a:ext cx="3609975" cy="857250"/>
        </p:xfrm>
        <a:graphic>
          <a:graphicData uri="http://schemas.openxmlformats.org/presentationml/2006/ole">
            <p:oleObj spid="_x0000_s133122" name="Equation" r:id="rId3" imgW="1955800" imgH="469900" progId="Equation.3">
              <p:embed/>
            </p:oleObj>
          </a:graphicData>
        </a:graphic>
      </p:graphicFrame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214438" y="2643188"/>
          <a:ext cx="5102225" cy="3643312"/>
        </p:xfrm>
        <a:graphic>
          <a:graphicData uri="http://schemas.openxmlformats.org/presentationml/2006/ole">
            <p:oleObj spid="_x0000_s133123" name="Equation" r:id="rId4" imgW="3340100" imgH="2374900" progId="Equation.3">
              <p:embed/>
            </p:oleObj>
          </a:graphicData>
        </a:graphic>
      </p:graphicFrame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0" y="2378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3C70C-2161-4B78-9B8D-8871E0353C1B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27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990600" y="5867400"/>
            <a:ext cx="7650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Fig-5: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The function                        is calculated . The points show the results of the Monte Carlo  calculations and the smooth curve is our fit for these points. The slope of this function gives the value of 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as              .</a:t>
            </a:r>
            <a:endParaRPr lang="tr-TR" dirty="0">
              <a:latin typeface="Times New Roman" pitchFamily="18" charset="0"/>
              <a:ea typeface="맑은 고딕" pitchFamily="34" charset="-127"/>
              <a:cs typeface="Times New Roman" pitchFamily="18" charset="0"/>
            </a:endParaRPr>
          </a:p>
        </p:txBody>
      </p:sp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3048000" y="5943600"/>
          <a:ext cx="1265237" cy="287337"/>
        </p:xfrm>
        <a:graphic>
          <a:graphicData uri="http://schemas.openxmlformats.org/presentationml/2006/ole">
            <p:oleObj spid="_x0000_s134146" name="Equation" r:id="rId3" imgW="914400" imgH="203200" progId="Equation.3">
              <p:embed/>
            </p:oleObj>
          </a:graphicData>
        </a:graphic>
      </p:graphicFrame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2771" name="Object 5"/>
          <p:cNvGraphicFramePr>
            <a:graphicFrameLocks noChangeAspect="1"/>
          </p:cNvGraphicFramePr>
          <p:nvPr/>
        </p:nvGraphicFramePr>
        <p:xfrm>
          <a:off x="5638800" y="6400800"/>
          <a:ext cx="657225" cy="334962"/>
        </p:xfrm>
        <a:graphic>
          <a:graphicData uri="http://schemas.openxmlformats.org/presentationml/2006/ole">
            <p:oleObj spid="_x0000_s134147" name="Equation" r:id="rId4" imgW="469900" imgH="228600" progId="Equation.3">
              <p:embed/>
            </p:oleObj>
          </a:graphicData>
        </a:graphic>
      </p:graphicFrame>
      <p:sp>
        <p:nvSpPr>
          <p:cNvPr id="3277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27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2780" name="Rectangle 11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E53C1-364F-4754-A418-4D5BA9645B94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28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44500" y="228600"/>
          <a:ext cx="8699500" cy="1008062"/>
        </p:xfrm>
        <a:graphic>
          <a:graphicData uri="http://schemas.openxmlformats.org/presentationml/2006/ole">
            <p:oleObj spid="_x0000_s134148" name="Equation" r:id="rId5" imgW="4140000" imgH="482400" progId="Equation.3">
              <p:embed/>
            </p:oleObj>
          </a:graphicData>
        </a:graphic>
      </p:graphicFrame>
      <p:graphicFrame>
        <p:nvGraphicFramePr>
          <p:cNvPr id="32773" name="Object 7"/>
          <p:cNvGraphicFramePr>
            <a:graphicFrameLocks noChangeAspect="1"/>
          </p:cNvGraphicFramePr>
          <p:nvPr/>
        </p:nvGraphicFramePr>
        <p:xfrm>
          <a:off x="1905000" y="1295400"/>
          <a:ext cx="4565650" cy="574675"/>
        </p:xfrm>
        <a:graphic>
          <a:graphicData uri="http://schemas.openxmlformats.org/presentationml/2006/ole">
            <p:oleObj spid="_x0000_s134149" name="Equation" r:id="rId6" imgW="1866600" imgH="228600" progId="Equation.3">
              <p:embed/>
            </p:oleObj>
          </a:graphicData>
        </a:graphic>
      </p:graphicFrame>
      <p:pic>
        <p:nvPicPr>
          <p:cNvPr id="1341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0200" y="1981200"/>
            <a:ext cx="60388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0688" cy="1265238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    </a:t>
            </a:r>
            <a:r>
              <a:rPr lang="tr-TR" sz="31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Comparison of the Impact Parameter Dependent Bound-Free Electron-Positron Pair Production Calculations with the Other Methods</a:t>
            </a:r>
            <a:r>
              <a:rPr lang="tr-TR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tr-TR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4818" name="Object 1"/>
          <p:cNvGraphicFramePr>
            <a:graphicFrameLocks noChangeAspect="1"/>
          </p:cNvGraphicFramePr>
          <p:nvPr/>
        </p:nvGraphicFramePr>
        <p:xfrm>
          <a:off x="428625" y="1500188"/>
          <a:ext cx="3590925" cy="785812"/>
        </p:xfrm>
        <a:graphic>
          <a:graphicData uri="http://schemas.openxmlformats.org/presentationml/2006/ole">
            <p:oleObj spid="_x0000_s136194" name="Equation" r:id="rId3" imgW="1943100" imgH="431800" progId="Equation.3">
              <p:embed/>
            </p:oleObj>
          </a:graphicData>
        </a:graphic>
      </p:graphicFrame>
      <p:sp>
        <p:nvSpPr>
          <p:cNvPr id="348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929188" y="1571625"/>
          <a:ext cx="3590925" cy="785813"/>
        </p:xfrm>
        <a:graphic>
          <a:graphicData uri="http://schemas.openxmlformats.org/presentationml/2006/ole">
            <p:oleObj spid="_x0000_s136195" name="Equation" r:id="rId4" imgW="1943100" imgH="431800" progId="Equation.3">
              <p:embed/>
            </p:oleObj>
          </a:graphicData>
        </a:graphic>
      </p:graphicFrame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1214438" y="2357438"/>
            <a:ext cx="1690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Times New Roman" pitchFamily="18" charset="0"/>
                <a:cs typeface="Times New Roman" pitchFamily="18" charset="0"/>
              </a:rPr>
              <a:t>RHIC-</a:t>
            </a:r>
            <a:r>
              <a:rPr lang="tr-TR" i="1">
                <a:latin typeface="Times New Roman" pitchFamily="18" charset="0"/>
                <a:cs typeface="Times New Roman" pitchFamily="18" charset="0"/>
              </a:rPr>
              <a:t>Au+Au </a:t>
            </a:r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5857875" y="2357438"/>
            <a:ext cx="162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Times New Roman" pitchFamily="18" charset="0"/>
                <a:cs typeface="Times New Roman" pitchFamily="18" charset="0"/>
              </a:rPr>
              <a:t>RHIC-</a:t>
            </a:r>
            <a:r>
              <a:rPr lang="tr-TR" i="1">
                <a:latin typeface="Times New Roman" pitchFamily="18" charset="0"/>
                <a:cs typeface="Times New Roman" pitchFamily="18" charset="0"/>
              </a:rPr>
              <a:t>Pb+Pb</a:t>
            </a:r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20" name="Object 6"/>
          <p:cNvGraphicFramePr>
            <a:graphicFrameLocks noChangeAspect="1"/>
          </p:cNvGraphicFramePr>
          <p:nvPr/>
        </p:nvGraphicFramePr>
        <p:xfrm>
          <a:off x="4953000" y="2819400"/>
          <a:ext cx="3489325" cy="714375"/>
        </p:xfrm>
        <a:graphic>
          <a:graphicData uri="http://schemas.openxmlformats.org/presentationml/2006/ole">
            <p:oleObj spid="_x0000_s136196" name="Equation" r:id="rId5" imgW="2159000" imgH="444500" progId="Equation.3">
              <p:embed/>
            </p:oleObj>
          </a:graphicData>
        </a:graphic>
      </p:graphicFrame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638800" y="3962400"/>
            <a:ext cx="32861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Fig-6: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Probability of  positron production with gold beams at RHIC as a function of 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; the solid line shows our work and the dashed line shows the work of Baltz [7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D061E-EB1C-409C-8E06-CA710E63F447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29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619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3352800"/>
            <a:ext cx="457356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8D892-0E1D-4C93-A28E-70651BCA8FA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53" name="Line 1027"/>
          <p:cNvSpPr>
            <a:spLocks noChangeShapeType="1"/>
          </p:cNvSpPr>
          <p:nvPr/>
        </p:nvSpPr>
        <p:spPr bwMode="auto">
          <a:xfrm>
            <a:off x="1524000" y="2362200"/>
            <a:ext cx="6324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4" name="Line 1028"/>
          <p:cNvSpPr>
            <a:spLocks noChangeShapeType="1"/>
          </p:cNvSpPr>
          <p:nvPr/>
        </p:nvSpPr>
        <p:spPr bwMode="auto">
          <a:xfrm>
            <a:off x="1524000" y="4724400"/>
            <a:ext cx="6324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5" name="Oval 1029"/>
          <p:cNvSpPr>
            <a:spLocks noChangeArrowheads="1"/>
          </p:cNvSpPr>
          <p:nvPr/>
        </p:nvSpPr>
        <p:spPr bwMode="auto">
          <a:xfrm>
            <a:off x="6248400" y="1905000"/>
            <a:ext cx="152400" cy="9144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6" name="Oval 1030"/>
          <p:cNvSpPr>
            <a:spLocks noChangeArrowheads="1"/>
          </p:cNvSpPr>
          <p:nvPr/>
        </p:nvSpPr>
        <p:spPr bwMode="auto">
          <a:xfrm>
            <a:off x="2895600" y="4267200"/>
            <a:ext cx="152400" cy="9144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7" name="Freeform 1039"/>
          <p:cNvSpPr>
            <a:spLocks/>
          </p:cNvSpPr>
          <p:nvPr/>
        </p:nvSpPr>
        <p:spPr bwMode="auto">
          <a:xfrm rot="-1366461">
            <a:off x="2819400" y="3657600"/>
            <a:ext cx="1219200" cy="558800"/>
          </a:xfrm>
          <a:custGeom>
            <a:avLst/>
            <a:gdLst>
              <a:gd name="T0" fmla="*/ 0 w 768"/>
              <a:gd name="T1" fmla="*/ 2147483647 h 352"/>
              <a:gd name="T2" fmla="*/ 2147483647 w 768"/>
              <a:gd name="T3" fmla="*/ 2147483647 h 352"/>
              <a:gd name="T4" fmla="*/ 2147483647 w 768"/>
              <a:gd name="T5" fmla="*/ 2147483647 h 352"/>
              <a:gd name="T6" fmla="*/ 2147483647 w 768"/>
              <a:gd name="T7" fmla="*/ 2147483647 h 352"/>
              <a:gd name="T8" fmla="*/ 2147483647 w 768"/>
              <a:gd name="T9" fmla="*/ 2147483647 h 352"/>
              <a:gd name="T10" fmla="*/ 2147483647 w 768"/>
              <a:gd name="T11" fmla="*/ 2147483647 h 352"/>
              <a:gd name="T12" fmla="*/ 2147483647 w 768"/>
              <a:gd name="T13" fmla="*/ 2147483647 h 352"/>
              <a:gd name="T14" fmla="*/ 2147483647 w 768"/>
              <a:gd name="T15" fmla="*/ 2147483647 h 352"/>
              <a:gd name="T16" fmla="*/ 2147483647 w 768"/>
              <a:gd name="T17" fmla="*/ 2147483647 h 3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352"/>
              <a:gd name="T29" fmla="*/ 768 w 768"/>
              <a:gd name="T30" fmla="*/ 352 h 3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352">
                <a:moveTo>
                  <a:pt x="0" y="344"/>
                </a:moveTo>
                <a:cubicBezTo>
                  <a:pt x="32" y="224"/>
                  <a:pt x="64" y="104"/>
                  <a:pt x="96" y="104"/>
                </a:cubicBezTo>
                <a:cubicBezTo>
                  <a:pt x="128" y="104"/>
                  <a:pt x="160" y="352"/>
                  <a:pt x="192" y="344"/>
                </a:cubicBezTo>
                <a:cubicBezTo>
                  <a:pt x="224" y="336"/>
                  <a:pt x="256" y="64"/>
                  <a:pt x="288" y="56"/>
                </a:cubicBezTo>
                <a:cubicBezTo>
                  <a:pt x="320" y="48"/>
                  <a:pt x="360" y="296"/>
                  <a:pt x="384" y="296"/>
                </a:cubicBezTo>
                <a:cubicBezTo>
                  <a:pt x="408" y="296"/>
                  <a:pt x="400" y="64"/>
                  <a:pt x="432" y="56"/>
                </a:cubicBezTo>
                <a:cubicBezTo>
                  <a:pt x="464" y="48"/>
                  <a:pt x="544" y="256"/>
                  <a:pt x="576" y="248"/>
                </a:cubicBezTo>
                <a:cubicBezTo>
                  <a:pt x="608" y="240"/>
                  <a:pt x="592" y="16"/>
                  <a:pt x="624" y="8"/>
                </a:cubicBezTo>
                <a:cubicBezTo>
                  <a:pt x="656" y="0"/>
                  <a:pt x="744" y="168"/>
                  <a:pt x="768" y="20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8" name="Freeform 1040"/>
          <p:cNvSpPr>
            <a:spLocks/>
          </p:cNvSpPr>
          <p:nvPr/>
        </p:nvSpPr>
        <p:spPr bwMode="auto">
          <a:xfrm rot="-239229">
            <a:off x="5105400" y="2438400"/>
            <a:ext cx="1219200" cy="558800"/>
          </a:xfrm>
          <a:custGeom>
            <a:avLst/>
            <a:gdLst>
              <a:gd name="T0" fmla="*/ 0 w 768"/>
              <a:gd name="T1" fmla="*/ 2147483647 h 352"/>
              <a:gd name="T2" fmla="*/ 2147483647 w 768"/>
              <a:gd name="T3" fmla="*/ 2147483647 h 352"/>
              <a:gd name="T4" fmla="*/ 2147483647 w 768"/>
              <a:gd name="T5" fmla="*/ 2147483647 h 352"/>
              <a:gd name="T6" fmla="*/ 2147483647 w 768"/>
              <a:gd name="T7" fmla="*/ 2147483647 h 352"/>
              <a:gd name="T8" fmla="*/ 2147483647 w 768"/>
              <a:gd name="T9" fmla="*/ 2147483647 h 352"/>
              <a:gd name="T10" fmla="*/ 2147483647 w 768"/>
              <a:gd name="T11" fmla="*/ 2147483647 h 352"/>
              <a:gd name="T12" fmla="*/ 2147483647 w 768"/>
              <a:gd name="T13" fmla="*/ 2147483647 h 352"/>
              <a:gd name="T14" fmla="*/ 2147483647 w 768"/>
              <a:gd name="T15" fmla="*/ 2147483647 h 352"/>
              <a:gd name="T16" fmla="*/ 2147483647 w 768"/>
              <a:gd name="T17" fmla="*/ 2147483647 h 3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352"/>
              <a:gd name="T29" fmla="*/ 768 w 768"/>
              <a:gd name="T30" fmla="*/ 352 h 3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352">
                <a:moveTo>
                  <a:pt x="0" y="344"/>
                </a:moveTo>
                <a:cubicBezTo>
                  <a:pt x="32" y="224"/>
                  <a:pt x="64" y="104"/>
                  <a:pt x="96" y="104"/>
                </a:cubicBezTo>
                <a:cubicBezTo>
                  <a:pt x="128" y="104"/>
                  <a:pt x="160" y="352"/>
                  <a:pt x="192" y="344"/>
                </a:cubicBezTo>
                <a:cubicBezTo>
                  <a:pt x="224" y="336"/>
                  <a:pt x="256" y="64"/>
                  <a:pt x="288" y="56"/>
                </a:cubicBezTo>
                <a:cubicBezTo>
                  <a:pt x="320" y="48"/>
                  <a:pt x="360" y="296"/>
                  <a:pt x="384" y="296"/>
                </a:cubicBezTo>
                <a:cubicBezTo>
                  <a:pt x="408" y="296"/>
                  <a:pt x="400" y="64"/>
                  <a:pt x="432" y="56"/>
                </a:cubicBezTo>
                <a:cubicBezTo>
                  <a:pt x="464" y="48"/>
                  <a:pt x="544" y="256"/>
                  <a:pt x="576" y="248"/>
                </a:cubicBezTo>
                <a:cubicBezTo>
                  <a:pt x="608" y="240"/>
                  <a:pt x="592" y="16"/>
                  <a:pt x="624" y="8"/>
                </a:cubicBezTo>
                <a:cubicBezTo>
                  <a:pt x="656" y="0"/>
                  <a:pt x="744" y="168"/>
                  <a:pt x="768" y="20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9" name="Oval 1041"/>
          <p:cNvSpPr>
            <a:spLocks noChangeArrowheads="1"/>
          </p:cNvSpPr>
          <p:nvPr/>
        </p:nvSpPr>
        <p:spPr bwMode="auto">
          <a:xfrm>
            <a:off x="3962400" y="3657600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60" name="Oval 1042"/>
          <p:cNvSpPr>
            <a:spLocks noChangeArrowheads="1"/>
          </p:cNvSpPr>
          <p:nvPr/>
        </p:nvSpPr>
        <p:spPr bwMode="auto">
          <a:xfrm>
            <a:off x="5029200" y="2971800"/>
            <a:ext cx="152400" cy="1524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61" name="Line 1044"/>
          <p:cNvSpPr>
            <a:spLocks noChangeShapeType="1"/>
          </p:cNvSpPr>
          <p:nvPr/>
        </p:nvSpPr>
        <p:spPr bwMode="auto">
          <a:xfrm flipV="1">
            <a:off x="4038600" y="29718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62" name="Line 1047"/>
          <p:cNvSpPr>
            <a:spLocks noChangeShapeType="1"/>
          </p:cNvSpPr>
          <p:nvPr/>
        </p:nvSpPr>
        <p:spPr bwMode="auto">
          <a:xfrm flipH="1">
            <a:off x="5181600" y="3048000"/>
            <a:ext cx="17526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63" name="Line 1048"/>
          <p:cNvSpPr>
            <a:spLocks noChangeShapeType="1"/>
          </p:cNvSpPr>
          <p:nvPr/>
        </p:nvSpPr>
        <p:spPr bwMode="auto">
          <a:xfrm>
            <a:off x="4114800" y="3733800"/>
            <a:ext cx="27432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050" name="Object 1049"/>
          <p:cNvGraphicFramePr>
            <a:graphicFrameLocks noChangeAspect="1"/>
          </p:cNvGraphicFramePr>
          <p:nvPr/>
        </p:nvGraphicFramePr>
        <p:xfrm>
          <a:off x="7010400" y="2819400"/>
          <a:ext cx="341313" cy="404813"/>
        </p:xfrm>
        <a:graphic>
          <a:graphicData uri="http://schemas.openxmlformats.org/presentationml/2006/ole">
            <p:oleObj spid="_x0000_s72706" name="Equation" r:id="rId4" imgW="342720" imgH="406080" progId="Equation.3">
              <p:embed/>
            </p:oleObj>
          </a:graphicData>
        </a:graphic>
      </p:graphicFrame>
      <p:graphicFrame>
        <p:nvGraphicFramePr>
          <p:cNvPr id="2051" name="Object 1050"/>
          <p:cNvGraphicFramePr>
            <a:graphicFrameLocks noChangeAspect="1"/>
          </p:cNvGraphicFramePr>
          <p:nvPr/>
        </p:nvGraphicFramePr>
        <p:xfrm>
          <a:off x="6934200" y="3505200"/>
          <a:ext cx="330200" cy="404813"/>
        </p:xfrm>
        <a:graphic>
          <a:graphicData uri="http://schemas.openxmlformats.org/presentationml/2006/ole">
            <p:oleObj spid="_x0000_s72707" name="Equation" r:id="rId5" imgW="330120" imgH="406080" progId="Equation.3">
              <p:embed/>
            </p:oleObj>
          </a:graphicData>
        </a:graphic>
      </p:graphicFrame>
      <p:sp>
        <p:nvSpPr>
          <p:cNvPr id="2064" name="Line 1052"/>
          <p:cNvSpPr>
            <a:spLocks noChangeShapeType="1"/>
          </p:cNvSpPr>
          <p:nvPr/>
        </p:nvSpPr>
        <p:spPr bwMode="auto">
          <a:xfrm>
            <a:off x="1524000" y="5562600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65" name="Text Box 1053"/>
          <p:cNvSpPr txBox="1">
            <a:spLocks noChangeArrowheads="1"/>
          </p:cNvSpPr>
          <p:nvPr/>
        </p:nvSpPr>
        <p:spPr bwMode="auto">
          <a:xfrm>
            <a:off x="7680325" y="5272088"/>
            <a:ext cx="633413" cy="39687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tr-TR" sz="2000">
                <a:solidFill>
                  <a:srgbClr val="FF0000"/>
                </a:solidFill>
                <a:latin typeface="Times New Roman" pitchFamily="18" charset="0"/>
              </a:rPr>
              <a:t>time</a:t>
            </a:r>
            <a:endParaRPr lang="en-AU" sz="2000">
              <a:latin typeface="Times New Roman" pitchFamily="18" charset="0"/>
            </a:endParaRPr>
          </a:p>
        </p:txBody>
      </p:sp>
      <p:sp>
        <p:nvSpPr>
          <p:cNvPr id="2066" name="Text Box 1054"/>
          <p:cNvSpPr txBox="1">
            <a:spLocks noChangeArrowheads="1"/>
          </p:cNvSpPr>
          <p:nvPr/>
        </p:nvSpPr>
        <p:spPr bwMode="auto">
          <a:xfrm>
            <a:off x="5943600" y="1371600"/>
            <a:ext cx="712788" cy="39687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tr-TR" sz="2000" dirty="0">
                <a:latin typeface="Times New Roman" pitchFamily="18" charset="0"/>
              </a:rPr>
              <a:t>Ion 1</a:t>
            </a:r>
            <a:endParaRPr lang="en-AU" sz="2000" dirty="0">
              <a:latin typeface="Times New Roman" pitchFamily="18" charset="0"/>
            </a:endParaRPr>
          </a:p>
        </p:txBody>
      </p:sp>
      <p:sp>
        <p:nvSpPr>
          <p:cNvPr id="2067" name="Text Box 1055"/>
          <p:cNvSpPr txBox="1">
            <a:spLocks noChangeArrowheads="1"/>
          </p:cNvSpPr>
          <p:nvPr/>
        </p:nvSpPr>
        <p:spPr bwMode="auto">
          <a:xfrm>
            <a:off x="1812925" y="4129088"/>
            <a:ext cx="712788" cy="39687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tr-TR" sz="2000">
                <a:latin typeface="Times New Roman" pitchFamily="18" charset="0"/>
              </a:rPr>
              <a:t>Ion 2</a:t>
            </a:r>
            <a:endParaRPr lang="en-AU" sz="2000">
              <a:latin typeface="Times New Roman" pitchFamily="18" charset="0"/>
            </a:endParaRPr>
          </a:p>
        </p:txBody>
      </p:sp>
      <p:sp>
        <p:nvSpPr>
          <p:cNvPr id="2068" name="Line 1056"/>
          <p:cNvSpPr>
            <a:spLocks noChangeShapeType="1"/>
          </p:cNvSpPr>
          <p:nvPr/>
        </p:nvSpPr>
        <p:spPr bwMode="auto">
          <a:xfrm>
            <a:off x="2971800" y="5181600"/>
            <a:ext cx="0" cy="10668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69" name="Line 1057"/>
          <p:cNvSpPr>
            <a:spLocks noChangeShapeType="1"/>
          </p:cNvSpPr>
          <p:nvPr/>
        </p:nvSpPr>
        <p:spPr bwMode="auto">
          <a:xfrm>
            <a:off x="4038600" y="3733800"/>
            <a:ext cx="0" cy="2057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70" name="Freeform 1058"/>
          <p:cNvSpPr>
            <a:spLocks/>
          </p:cNvSpPr>
          <p:nvPr/>
        </p:nvSpPr>
        <p:spPr bwMode="auto">
          <a:xfrm>
            <a:off x="5105400" y="3048000"/>
            <a:ext cx="1588" cy="2743200"/>
          </a:xfrm>
          <a:custGeom>
            <a:avLst/>
            <a:gdLst>
              <a:gd name="T0" fmla="*/ 0 w 1"/>
              <a:gd name="T1" fmla="*/ 0 h 1728"/>
              <a:gd name="T2" fmla="*/ 0 w 1"/>
              <a:gd name="T3" fmla="*/ 2147483647 h 1728"/>
              <a:gd name="T4" fmla="*/ 0 60000 65536"/>
              <a:gd name="T5" fmla="*/ 0 60000 65536"/>
              <a:gd name="T6" fmla="*/ 0 w 1"/>
              <a:gd name="T7" fmla="*/ 0 h 1728"/>
              <a:gd name="T8" fmla="*/ 1 w 1"/>
              <a:gd name="T9" fmla="*/ 1728 h 17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28">
                <a:moveTo>
                  <a:pt x="0" y="0"/>
                </a:moveTo>
                <a:lnTo>
                  <a:pt x="0" y="1728"/>
                </a:lnTo>
              </a:path>
            </a:pathLst>
          </a:custGeom>
          <a:noFill/>
          <a:ln w="9525" cap="rnd">
            <a:solidFill>
              <a:schemeClr val="bg2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71" name="Freeform 1059"/>
          <p:cNvSpPr>
            <a:spLocks/>
          </p:cNvSpPr>
          <p:nvPr/>
        </p:nvSpPr>
        <p:spPr bwMode="auto">
          <a:xfrm>
            <a:off x="6324600" y="2743200"/>
            <a:ext cx="1588" cy="3454400"/>
          </a:xfrm>
          <a:custGeom>
            <a:avLst/>
            <a:gdLst>
              <a:gd name="T0" fmla="*/ 0 w 1"/>
              <a:gd name="T1" fmla="*/ 0 h 2176"/>
              <a:gd name="T2" fmla="*/ 0 w 1"/>
              <a:gd name="T3" fmla="*/ 2147483647 h 2176"/>
              <a:gd name="T4" fmla="*/ 2147483647 w 1"/>
              <a:gd name="T5" fmla="*/ 2147483647 h 2176"/>
              <a:gd name="T6" fmla="*/ 0 60000 65536"/>
              <a:gd name="T7" fmla="*/ 0 60000 65536"/>
              <a:gd name="T8" fmla="*/ 0 60000 65536"/>
              <a:gd name="T9" fmla="*/ 0 w 1"/>
              <a:gd name="T10" fmla="*/ 0 h 2176"/>
              <a:gd name="T11" fmla="*/ 1 w 1"/>
              <a:gd name="T12" fmla="*/ 2176 h 2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76">
                <a:moveTo>
                  <a:pt x="0" y="0"/>
                </a:moveTo>
                <a:lnTo>
                  <a:pt x="0" y="2176"/>
                </a:lnTo>
                <a:lnTo>
                  <a:pt x="1" y="1920"/>
                </a:lnTo>
              </a:path>
            </a:pathLst>
          </a:custGeom>
          <a:noFill/>
          <a:ln w="9525" cap="rnd">
            <a:solidFill>
              <a:schemeClr val="bg2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72" name="Text Box 1060"/>
          <p:cNvSpPr txBox="1">
            <a:spLocks noChangeArrowheads="1"/>
          </p:cNvSpPr>
          <p:nvPr/>
        </p:nvSpPr>
        <p:spPr bwMode="auto">
          <a:xfrm>
            <a:off x="2117725" y="6110288"/>
            <a:ext cx="1543050" cy="39687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tr-TR" sz="2000" dirty="0">
                <a:latin typeface="Times New Roman" pitchFamily="18" charset="0"/>
              </a:rPr>
              <a:t>Emits photon</a:t>
            </a:r>
            <a:endParaRPr lang="en-AU" sz="2000" dirty="0">
              <a:latin typeface="Times New Roman" pitchFamily="18" charset="0"/>
            </a:endParaRPr>
          </a:p>
        </p:txBody>
      </p:sp>
      <p:sp>
        <p:nvSpPr>
          <p:cNvPr id="2073" name="Text Box 1061"/>
          <p:cNvSpPr txBox="1">
            <a:spLocks noChangeArrowheads="1"/>
          </p:cNvSpPr>
          <p:nvPr/>
        </p:nvSpPr>
        <p:spPr bwMode="auto">
          <a:xfrm>
            <a:off x="5699125" y="6034088"/>
            <a:ext cx="1543050" cy="39687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tr-TR" sz="2000" dirty="0">
                <a:latin typeface="Times New Roman" pitchFamily="18" charset="0"/>
              </a:rPr>
              <a:t>Emits photon</a:t>
            </a:r>
            <a:endParaRPr lang="en-AU" sz="2000" dirty="0">
              <a:latin typeface="Times New Roman" pitchFamily="18" charset="0"/>
            </a:endParaRPr>
          </a:p>
        </p:txBody>
      </p:sp>
      <p:sp>
        <p:nvSpPr>
          <p:cNvPr id="2074" name="Text Box 1062"/>
          <p:cNvSpPr txBox="1">
            <a:spLocks noChangeArrowheads="1"/>
          </p:cNvSpPr>
          <p:nvPr/>
        </p:nvSpPr>
        <p:spPr bwMode="auto">
          <a:xfrm>
            <a:off x="3810000" y="5638800"/>
            <a:ext cx="1768475" cy="396875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tr-TR" sz="2000" dirty="0">
                <a:latin typeface="Times New Roman" pitchFamily="18" charset="0"/>
              </a:rPr>
              <a:t>Pair Production</a:t>
            </a:r>
            <a:endParaRPr lang="en-AU" sz="2000" dirty="0">
              <a:latin typeface="Times New Roman" pitchFamily="18" charset="0"/>
            </a:endParaRPr>
          </a:p>
        </p:txBody>
      </p:sp>
      <p:sp>
        <p:nvSpPr>
          <p:cNvPr id="2075" name="Oval 1030"/>
          <p:cNvSpPr>
            <a:spLocks noChangeArrowheads="1"/>
          </p:cNvSpPr>
          <p:nvPr/>
        </p:nvSpPr>
        <p:spPr bwMode="auto">
          <a:xfrm>
            <a:off x="6248400" y="1752600"/>
            <a:ext cx="152400" cy="9144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1" name="Line 1047"/>
          <p:cNvSpPr>
            <a:spLocks noChangeShapeType="1"/>
          </p:cNvSpPr>
          <p:nvPr/>
        </p:nvSpPr>
        <p:spPr bwMode="auto">
          <a:xfrm>
            <a:off x="5181600" y="2971800"/>
            <a:ext cx="76200" cy="2590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2" name="Line 1047"/>
          <p:cNvSpPr>
            <a:spLocks noChangeShapeType="1"/>
          </p:cNvSpPr>
          <p:nvPr/>
        </p:nvSpPr>
        <p:spPr bwMode="auto">
          <a:xfrm>
            <a:off x="4038600" y="3733800"/>
            <a:ext cx="45719" cy="1828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914400" y="0"/>
            <a:ext cx="8229600" cy="6096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INTRODUCTION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914400" y="685800"/>
            <a:ext cx="8229600" cy="609600"/>
          </a:xfrm>
          <a:prstGeom prst="rect">
            <a:avLst/>
          </a:prstGeom>
        </p:spPr>
        <p:txBody>
          <a:bodyPr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*Free Electron-Positron Pair Production</a:t>
            </a:r>
          </a:p>
        </p:txBody>
      </p:sp>
      <p:graphicFrame>
        <p:nvGraphicFramePr>
          <p:cNvPr id="72708" name="Object 2"/>
          <p:cNvGraphicFramePr>
            <a:graphicFrameLocks noChangeAspect="1"/>
          </p:cNvGraphicFramePr>
          <p:nvPr/>
        </p:nvGraphicFramePr>
        <p:xfrm>
          <a:off x="1219200" y="1371600"/>
          <a:ext cx="4139893" cy="609600"/>
        </p:xfrm>
        <a:graphic>
          <a:graphicData uri="http://schemas.openxmlformats.org/presentationml/2006/ole">
            <p:oleObj spid="_x0000_s72708" name="Equation" r:id="rId6" imgW="1549080" imgH="22860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14488" cy="1219200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1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   Bound-Free Electron-Positron Pair Production Cross Section Calculations by Coulomb Dissociation</a:t>
            </a:r>
            <a:r>
              <a:rPr lang="tr-TR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tr-TR" sz="3100" dirty="0" smtClean="0">
              <a:effectLst/>
            </a:endParaRPr>
          </a:p>
        </p:txBody>
      </p:sp>
      <p:sp>
        <p:nvSpPr>
          <p:cNvPr id="35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5842" name="Object 1"/>
          <p:cNvGraphicFramePr>
            <a:graphicFrameLocks noChangeAspect="1"/>
          </p:cNvGraphicFramePr>
          <p:nvPr/>
        </p:nvGraphicFramePr>
        <p:xfrm>
          <a:off x="990600" y="1981200"/>
          <a:ext cx="3613150" cy="785813"/>
        </p:xfrm>
        <a:graphic>
          <a:graphicData uri="http://schemas.openxmlformats.org/presentationml/2006/ole">
            <p:oleObj spid="_x0000_s137218" name="Equation" r:id="rId3" imgW="1968480" imgH="431640" progId="Equation.3">
              <p:embed/>
            </p:oleObj>
          </a:graphicData>
        </a:graphic>
      </p:graphicFrame>
      <p:sp>
        <p:nvSpPr>
          <p:cNvPr id="358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066800" y="3276600"/>
          <a:ext cx="2873375" cy="500063"/>
        </p:xfrm>
        <a:graphic>
          <a:graphicData uri="http://schemas.openxmlformats.org/presentationml/2006/ole">
            <p:oleObj spid="_x0000_s137219" name="Equation" r:id="rId4" imgW="1574800" imgH="279400" progId="Equation.3">
              <p:embed/>
            </p:oleObj>
          </a:graphicData>
        </a:graphic>
      </p:graphicFrame>
      <p:sp>
        <p:nvSpPr>
          <p:cNvPr id="358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5844" name="Object 5"/>
          <p:cNvGraphicFramePr>
            <a:graphicFrameLocks noChangeAspect="1"/>
          </p:cNvGraphicFramePr>
          <p:nvPr/>
        </p:nvGraphicFramePr>
        <p:xfrm>
          <a:off x="1066800" y="4343400"/>
          <a:ext cx="1643062" cy="463550"/>
        </p:xfrm>
        <a:graphic>
          <a:graphicData uri="http://schemas.openxmlformats.org/presentationml/2006/ole">
            <p:oleObj spid="_x0000_s137220" name="Equation" r:id="rId5" imgW="838200" imgH="241300" progId="Equation.3">
              <p:embed/>
            </p:oleObj>
          </a:graphicData>
        </a:graphic>
      </p:graphicFrame>
      <p:sp>
        <p:nvSpPr>
          <p:cNvPr id="358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58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585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585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585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BA60-D9DB-476E-BF65-4B8A11E0ABDF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30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9" name="Rectangle 10"/>
          <p:cNvSpPr>
            <a:spLocks noChangeArrowheads="1"/>
          </p:cNvSpPr>
          <p:nvPr/>
        </p:nvSpPr>
        <p:spPr bwMode="auto">
          <a:xfrm>
            <a:off x="4495800" y="2057400"/>
            <a:ext cx="4929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the probability of bound-free electron-positron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pair production probability;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0" name="Rectangle 10"/>
          <p:cNvSpPr>
            <a:spLocks noChangeArrowheads="1"/>
          </p:cNvSpPr>
          <p:nvPr/>
        </p:nvSpPr>
        <p:spPr bwMode="auto">
          <a:xfrm>
            <a:off x="3962400" y="3352800"/>
            <a:ext cx="502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dirty="0" smtClean="0">
                <a:latin typeface="Times New Roman" pitchFamily="18" charset="0"/>
              </a:rPr>
              <a:t>the probability of GDR excitation in one ion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35846" name="Object 19"/>
          <p:cNvGraphicFramePr>
            <a:graphicFrameLocks noChangeAspect="1"/>
          </p:cNvGraphicFramePr>
          <p:nvPr/>
        </p:nvGraphicFramePr>
        <p:xfrm>
          <a:off x="2362200" y="5486400"/>
          <a:ext cx="3803650" cy="714375"/>
        </p:xfrm>
        <a:graphic>
          <a:graphicData uri="http://schemas.openxmlformats.org/presentationml/2006/ole">
            <p:oleObj spid="_x0000_s137222" name="Equation" r:id="rId6" imgW="2540000" imgH="457200" progId="Equation.3">
              <p:embed/>
            </p:oleObj>
          </a:graphicData>
        </a:graphic>
      </p:graphicFrame>
      <p:sp>
        <p:nvSpPr>
          <p:cNvPr id="3586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3586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7" name="Rectangle 26"/>
          <p:cNvSpPr/>
          <p:nvPr/>
        </p:nvSpPr>
        <p:spPr>
          <a:xfrm>
            <a:off x="3733800" y="42672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tr-TR" altLang="ko-KR" dirty="0" smtClean="0">
                <a:latin typeface="Times New Roman" pitchFamily="18" charset="0"/>
              </a:rPr>
              <a:t>the probability of a simultaneous nuclear excitation as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tr-TR" altLang="ko-KR" dirty="0" smtClean="0">
                <a:latin typeface="Times New Roman" pitchFamily="18" charset="0"/>
              </a:rPr>
              <a:t>a function of  impact parameter;</a:t>
            </a:r>
            <a:endParaRPr lang="tr-T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08FE1-815E-4445-8F5B-D6C0C995BBD9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  <p:graphicFrame>
        <p:nvGraphicFramePr>
          <p:cNvPr id="36866" name="Object 11"/>
          <p:cNvGraphicFramePr>
            <a:graphicFrameLocks noChangeAspect="1"/>
          </p:cNvGraphicFramePr>
          <p:nvPr/>
        </p:nvGraphicFramePr>
        <p:xfrm>
          <a:off x="990600" y="3352800"/>
          <a:ext cx="2874963" cy="571500"/>
        </p:xfrm>
        <a:graphic>
          <a:graphicData uri="http://schemas.openxmlformats.org/presentationml/2006/ole">
            <p:oleObj spid="_x0000_s138242" name="Equation" r:id="rId3" imgW="1485720" imgH="291960" progId="Equation.3">
              <p:embed/>
            </p:oleObj>
          </a:graphicData>
        </a:graphic>
      </p:graphicFrame>
      <p:graphicFrame>
        <p:nvGraphicFramePr>
          <p:cNvPr id="36867" name="Object 15"/>
          <p:cNvGraphicFramePr>
            <a:graphicFrameLocks noChangeAspect="1"/>
          </p:cNvGraphicFramePr>
          <p:nvPr/>
        </p:nvGraphicFramePr>
        <p:xfrm>
          <a:off x="2057400" y="4267200"/>
          <a:ext cx="4941887" cy="1174750"/>
        </p:xfrm>
        <a:graphic>
          <a:graphicData uri="http://schemas.openxmlformats.org/presentationml/2006/ole">
            <p:oleObj spid="_x0000_s138243" name="Equation" r:id="rId4" imgW="2120760" imgH="495000" progId="Equation.3">
              <p:embed/>
            </p:oleObj>
          </a:graphicData>
        </a:graphic>
      </p:graphicFrame>
      <p:sp>
        <p:nvSpPr>
          <p:cNvPr id="36869" name="Rectangle 10"/>
          <p:cNvSpPr>
            <a:spLocks noChangeArrowheads="1"/>
          </p:cNvSpPr>
          <p:nvPr/>
        </p:nvSpPr>
        <p:spPr bwMode="auto">
          <a:xfrm>
            <a:off x="3962400" y="3505200"/>
            <a:ext cx="5429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the probability for at least one Coulomb excitation;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066800" y="5638800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the total cross section for BFPP with mutual nuclear excitation  at least one Coulomb excitation;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8244" name="Object 9"/>
          <p:cNvGraphicFramePr>
            <a:graphicFrameLocks noChangeAspect="1"/>
          </p:cNvGraphicFramePr>
          <p:nvPr/>
        </p:nvGraphicFramePr>
        <p:xfrm>
          <a:off x="1905000" y="1066800"/>
          <a:ext cx="5919659" cy="1066800"/>
        </p:xfrm>
        <a:graphic>
          <a:graphicData uri="http://schemas.openxmlformats.org/presentationml/2006/ole">
            <p:oleObj spid="_x0000_s138244" name="Equation" r:id="rId5" imgW="2095200" imgH="495000" progId="Equation.3">
              <p:embed/>
            </p:oleObj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143000" y="2362200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the total cross section for BFPP with mutual nuclear excitation;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itle 1"/>
          <p:cNvSpPr>
            <a:spLocks noGrp="1"/>
          </p:cNvSpPr>
          <p:nvPr>
            <p:ph type="title"/>
          </p:nvPr>
        </p:nvSpPr>
        <p:spPr>
          <a:xfrm>
            <a:off x="1219200" y="10668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1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Cross Section Results for Bound-Free Electron-Positron Pair Production </a:t>
            </a:r>
            <a:r>
              <a:rPr lang="tr-TR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by Giant Dipole Resonance </a:t>
            </a:r>
            <a:r>
              <a:rPr lang="tr-TR" sz="31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tr-TR" sz="3100" b="1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6082" name="Object 4"/>
          <p:cNvGraphicFramePr>
            <a:graphicFrameLocks noChangeAspect="1"/>
          </p:cNvGraphicFramePr>
          <p:nvPr/>
        </p:nvGraphicFramePr>
        <p:xfrm>
          <a:off x="609600" y="2286000"/>
          <a:ext cx="8394700" cy="3138488"/>
        </p:xfrm>
        <a:graphic>
          <a:graphicData uri="http://schemas.openxmlformats.org/presentationml/2006/ole">
            <p:oleObj spid="_x0000_s147458" name="Worksheet" r:id="rId3" imgW="3025057" imgH="1135296" progId="Excel.Sheet.8">
              <p:embed/>
            </p:oleObj>
          </a:graphicData>
        </a:graphic>
      </p:graphicFrame>
      <p:sp>
        <p:nvSpPr>
          <p:cNvPr id="46084" name="Rectangle 6"/>
          <p:cNvSpPr>
            <a:spLocks noChangeArrowheads="1"/>
          </p:cNvSpPr>
          <p:nvPr/>
        </p:nvSpPr>
        <p:spPr bwMode="auto">
          <a:xfrm>
            <a:off x="1008063" y="5638800"/>
            <a:ext cx="81359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altLang="ko-KR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Table-1: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Integrated cross sections for Au+Au collision at RHIC energies and for Pb+Pb collisions at LHC energies for free and bound-free pair production.</a:t>
            </a:r>
            <a:endParaRPr lang="tr-TR" sz="2000" dirty="0">
              <a:latin typeface="Times New Roman" pitchFamily="18" charset="0"/>
              <a:ea typeface="맑은 고딕" pitchFamily="34" charset="-127"/>
              <a:cs typeface="Times New Roman" pitchFamily="18" charset="0"/>
            </a:endParaRPr>
          </a:p>
          <a:p>
            <a:pPr algn="just"/>
            <a:r>
              <a:rPr lang="tr-TR" altLang="ko-KR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tr-TR" sz="2400" dirty="0">
              <a:latin typeface="Times New Roman" pitchFamily="18" charset="0"/>
              <a:ea typeface="맑은 고딕" pitchFamily="34" charset="-127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DB62B-56D1-4BA7-B954-46061A3D556A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32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228600"/>
            <a:ext cx="449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RESULTS</a:t>
            </a:r>
            <a:endParaRPr lang="tr-T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1000125" y="1524000"/>
          <a:ext cx="8143875" cy="1714500"/>
        </p:xfrm>
        <a:graphic>
          <a:graphicData uri="http://schemas.openxmlformats.org/presentationml/2006/ole">
            <p:oleObj spid="_x0000_s148482" name="Worksheet" r:id="rId4" imgW="2865138" imgH="586656" progId="Excel.Sheet.8">
              <p:embed/>
            </p:oleObj>
          </a:graphicData>
        </a:graphic>
      </p:graphicFrame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008063" y="4191000"/>
            <a:ext cx="81359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altLang="ko-KR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Table-2: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ea typeface="맑은 고딕" pitchFamily="34" charset="-127"/>
                <a:cs typeface="Times New Roman" pitchFamily="18" charset="0"/>
              </a:rPr>
              <a:t>Integrated cross sections for Pb+Pb collisions at RHIC energies by using our calculations and for the same collision at RHIC energies by using the calculations of Baltz [7].</a:t>
            </a:r>
            <a:endParaRPr lang="tr-TR" sz="2000" dirty="0">
              <a:latin typeface="Times New Roman" pitchFamily="18" charset="0"/>
              <a:ea typeface="맑은 고딕" pitchFamily="34" charset="-127"/>
              <a:cs typeface="Times New Roman" pitchFamily="18" charset="0"/>
            </a:endParaRPr>
          </a:p>
          <a:p>
            <a:pPr algn="just"/>
            <a:r>
              <a:rPr lang="tr-TR" altLang="ko-KR" sz="2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tr-TR" sz="2400" dirty="0">
              <a:latin typeface="Times New Roman" pitchFamily="18" charset="0"/>
              <a:ea typeface="맑은 고딕" pitchFamily="34" charset="-127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AC5F9-D858-4315-8498-571E44EF2D7F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33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596D8-E8CD-4F95-8D38-D8918908A110}" type="slidenum">
              <a:rPr lang="en-US"/>
              <a:pPr>
                <a:defRPr/>
              </a:pPr>
              <a:t>34</a:t>
            </a:fld>
            <a:endParaRPr lang="en-US"/>
          </a:p>
        </p:txBody>
      </p:sp>
      <p:pic>
        <p:nvPicPr>
          <p:cNvPr id="522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685800"/>
            <a:ext cx="7924800" cy="3962400"/>
          </a:xfrm>
          <a:noFill/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609600" y="5105400"/>
            <a:ext cx="8359775" cy="10668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tr-TR" sz="1600" b="1" dirty="0">
              <a:solidFill>
                <a:schemeClr val="tx2"/>
              </a:solidFill>
              <a:latin typeface="+mn-lt"/>
            </a:endParaRPr>
          </a:p>
          <a:p>
            <a:pPr marL="342900" indent="-342900" algn="just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tr-TR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tr-TR" sz="8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Fig-7: </a:t>
            </a:r>
            <a:r>
              <a:rPr lang="tr-TR" sz="7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probability of positron pair production with (a) gold beams at RHIC and </a:t>
            </a:r>
            <a:r>
              <a:rPr lang="tr-TR" sz="7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7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b) lead beams at the LHC as a function of b with XnXn (dashed line) and 1n1n (dotted line) </a:t>
            </a:r>
            <a:r>
              <a:rPr lang="tr-TR" sz="7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without </a:t>
            </a:r>
            <a:r>
              <a:rPr lang="tr-TR" sz="7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nuclear </a:t>
            </a:r>
            <a:r>
              <a:rPr lang="tr-TR" sz="7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excitation [7].</a:t>
            </a:r>
            <a:endParaRPr lang="tr-TR" sz="7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F1D34-4E1E-4A64-AC69-2DB50C0DBAF0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Rectangle 5"/>
          <p:cNvSpPr txBox="1">
            <a:spLocks noGrp="1" noChangeArrowheads="1"/>
          </p:cNvSpPr>
          <p:nvPr>
            <p:ph idx="1"/>
          </p:nvPr>
        </p:nvSpPr>
        <p:spPr>
          <a:xfrm>
            <a:off x="838200" y="5426075"/>
            <a:ext cx="8077200" cy="1127125"/>
          </a:xfrm>
        </p:spPr>
        <p:txBody>
          <a:bodyPr>
            <a:normAutofit fontScale="77500" lnSpcReduction="20000"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1400" b="1" dirty="0" smtClean="0"/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Fig-8: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The differential cross section as function of energy of the produced positrons is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shown </a:t>
            </a:r>
            <a:r>
              <a:rPr lang="tr-TR" sz="2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in the graph (a) for RHIC and (b) for LHC. And the differential cross section is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shown as function of the longitudinal momentum of the produced positrons in the graph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(a) for RHIC and (b) for LHC [7].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1800" dirty="0" smtClean="0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94" y="228599"/>
            <a:ext cx="8117006" cy="5331759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B36BA-8B14-4A25-86CC-FF7E0C50B705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Rectangle 5"/>
          <p:cNvSpPr txBox="1">
            <a:spLocks noGrp="1" noChangeArrowheads="1"/>
          </p:cNvSpPr>
          <p:nvPr>
            <p:ph idx="1"/>
          </p:nvPr>
        </p:nvSpPr>
        <p:spPr>
          <a:xfrm>
            <a:off x="1066800" y="5181600"/>
            <a:ext cx="8686800" cy="1431925"/>
          </a:xfrm>
        </p:spPr>
        <p:txBody>
          <a:bodyPr>
            <a:normAutofit fontScale="92500" lnSpcReduction="10000"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1600" b="1" dirty="0" smtClean="0"/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Fig-9: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The differential cross section as function of transverse momentum of the produced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positrons is shown in the graph (a) for RHIC and (b) for LHC. And the differential cross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section is shown as function of the rapidity of the produced positrons in the graph (a) for RHIC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and (b) for LHC [7].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1500" dirty="0" smtClean="0"/>
          </a:p>
        </p:txBody>
      </p:sp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7315200" cy="51816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Finally;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9F5C3-F5CE-49BC-88A2-F099C57812E0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752600"/>
            <a:ext cx="79248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arenR"/>
              <a:defRPr/>
            </a:pPr>
            <a:endParaRPr lang="tr-TR" dirty="0" smtClean="0">
              <a:latin typeface="Times New Roman" pitchFamily="18" charset="0"/>
            </a:endParaRP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arenR"/>
              <a:defRPr/>
            </a:pPr>
            <a:r>
              <a:rPr lang="tr-TR" dirty="0" smtClean="0">
                <a:latin typeface="Times New Roman" pitchFamily="18" charset="0"/>
              </a:rPr>
              <a:t>By using semi-classical two photon method, we have obtained bound-free electron-positron pair production cross section.</a:t>
            </a: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arenR"/>
              <a:defRPr/>
            </a:pPr>
            <a:r>
              <a:rPr lang="tr-TR" dirty="0" smtClean="0">
                <a:latin typeface="Times New Roman" pitchFamily="18" charset="0"/>
              </a:rPr>
              <a:t>By using this method, we have calculated impact parameter dependent bound-free electron-positron pair production probability.</a:t>
            </a: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arenR"/>
              <a:defRPr/>
            </a:pPr>
            <a:r>
              <a:rPr lang="tr-TR" dirty="0" smtClean="0">
                <a:latin typeface="Times New Roman" pitchFamily="18" charset="0"/>
              </a:rPr>
              <a:t>We have calculated the cross section of bound-free electron-positron pair production accompanied by giant dipole resonance for the first time in the literature.</a:t>
            </a: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arenR"/>
              <a:defRPr/>
            </a:pPr>
            <a:r>
              <a:rPr lang="tr-TR" dirty="0" smtClean="0">
                <a:latin typeface="Times New Roman" pitchFamily="18" charset="0"/>
              </a:rPr>
              <a:t>We have obtained the differential cross section of produced positrons as a function of energy, transverse momentum, longitudinal momentum and rapidity for the bound-free electron-positron pair production accompanied by giant dipole resonance.</a:t>
            </a: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arenR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We are planning to implement this method to calculate the cross section of different particles such as mesons, heavy leptons and anti-hydrogen.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arenR"/>
              <a:defRPr/>
            </a:pPr>
            <a:endParaRPr lang="tr-TR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tr-TR" dirty="0">
              <a:solidFill>
                <a:schemeClr val="hlink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tr-TR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tr-TR" sz="320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tr-TR" sz="180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tr-TR" sz="320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tr-TR" sz="3200" dirty="0"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63" y="214313"/>
            <a:ext cx="7313612" cy="7143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 REFERENCES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1563" y="857250"/>
            <a:ext cx="7316787" cy="5857875"/>
          </a:xfrm>
        </p:spPr>
        <p:txBody>
          <a:bodyPr>
            <a:normAutofit/>
          </a:bodyPr>
          <a:lstStyle/>
          <a:p>
            <a:pPr marL="457200" indent="-45720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sz="2000" dirty="0" smtClean="0">
                <a:solidFill>
                  <a:srgbClr val="A50021"/>
                </a:solidFill>
                <a:latin typeface="Times New Roman" pitchFamily="18" charset="0"/>
              </a:rPr>
              <a:t> 1)   </a:t>
            </a:r>
            <a:r>
              <a:rPr lang="tr-TR" sz="2000" dirty="0" smtClean="0">
                <a:latin typeface="Times New Roman" pitchFamily="18" charset="0"/>
              </a:rPr>
              <a:t>C.A. Bertulani, D. Dolci, Nucl. Phys. A 683, 635(2001).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000" dirty="0" smtClean="0">
                <a:solidFill>
                  <a:srgbClr val="A50021"/>
                </a:solidFill>
                <a:latin typeface="Times New Roman" pitchFamily="18" charset="0"/>
              </a:rPr>
              <a:t>2)   </a:t>
            </a:r>
            <a:r>
              <a:rPr lang="tr-TR" sz="2000" dirty="0" smtClean="0">
                <a:latin typeface="Times New Roman" pitchFamily="18" charset="0"/>
              </a:rPr>
              <a:t>V.B.Berestetskii, E.M. Lifshitz, L.P. Pitaevskii, Relativistic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000" dirty="0" smtClean="0">
                <a:latin typeface="Times New Roman" pitchFamily="18" charset="0"/>
              </a:rPr>
              <a:t>    Quantum Field Theory (Pergamon Press, NewYork, 1979).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000" dirty="0" smtClean="0">
                <a:solidFill>
                  <a:srgbClr val="A50021"/>
                </a:solidFill>
                <a:latin typeface="Times New Roman" pitchFamily="18" charset="0"/>
              </a:rPr>
              <a:t>3)</a:t>
            </a:r>
            <a:r>
              <a:rPr lang="tr-TR" sz="20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</a:rPr>
              <a:t>J. Eichler, W.E. Meyerhof, Relativistic Atomic Collisions (Academic Press, California, 1995).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000" dirty="0" smtClean="0">
                <a:solidFill>
                  <a:srgbClr val="A50021"/>
                </a:solidFill>
                <a:latin typeface="Times New Roman" pitchFamily="18" charset="0"/>
              </a:rPr>
              <a:t>4)</a:t>
            </a:r>
            <a:r>
              <a:rPr lang="tr-TR" sz="2000" dirty="0" smtClean="0">
                <a:latin typeface="Times New Roman" pitchFamily="18" charset="0"/>
              </a:rPr>
              <a:t> C.A. Bertulani, G. Baur, Phys. Rep. 163, 299 (1988).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000" dirty="0" smtClean="0">
                <a:solidFill>
                  <a:srgbClr val="A50021"/>
                </a:solidFill>
                <a:latin typeface="Times New Roman" pitchFamily="18" charset="0"/>
              </a:rPr>
              <a:t>5)</a:t>
            </a:r>
            <a:r>
              <a:rPr lang="tr-TR" sz="2000" dirty="0" smtClean="0">
                <a:latin typeface="Times New Roman" pitchFamily="18" charset="0"/>
              </a:rPr>
              <a:t> M.J. Rhoades-Brown, C. Bottcher, M.R. Strayer, Phys. Rev. A 40, 2831 (1989).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000" dirty="0" smtClean="0">
                <a:solidFill>
                  <a:srgbClr val="A50021"/>
                </a:solidFill>
                <a:latin typeface="Times New Roman" pitchFamily="18" charset="0"/>
              </a:rPr>
              <a:t>6) </a:t>
            </a:r>
            <a:r>
              <a:rPr lang="tr-TR" sz="2000" dirty="0" smtClean="0">
                <a:latin typeface="Times New Roman" pitchFamily="18" charset="0"/>
              </a:rPr>
              <a:t>M.C. Güçlü, Nucl.Phys. A 668, 149 (2000).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000" dirty="0" smtClean="0">
                <a:solidFill>
                  <a:srgbClr val="A50021"/>
                </a:solidFill>
                <a:latin typeface="Times New Roman" pitchFamily="18" charset="0"/>
              </a:rPr>
              <a:t>7) </a:t>
            </a:r>
            <a:r>
              <a:rPr lang="tr-TR" sz="2000" dirty="0" smtClean="0">
                <a:latin typeface="Times New Roman" pitchFamily="18" charset="0"/>
              </a:rPr>
              <a:t>M.Y. Şengül, M.C. Güçlü, Phys. Rev. C 83, 014902 (2011).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000" dirty="0" smtClean="0">
                <a:solidFill>
                  <a:srgbClr val="A50021"/>
                </a:solidFill>
                <a:latin typeface="Times New Roman" pitchFamily="18" charset="0"/>
              </a:rPr>
              <a:t>8) </a:t>
            </a:r>
            <a:r>
              <a:rPr lang="tr-TR" sz="2000" dirty="0" smtClean="0">
                <a:latin typeface="Times New Roman" pitchFamily="18" charset="0"/>
              </a:rPr>
              <a:t>A.J. Baltz, M.J. Rhoades-Brown, J. Weneser, Phys. Rev. E 54, 4233 (1996).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000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000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THANKS FOR YOUR ATTENTION!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11438-E6C7-45C8-A25D-5FB6C4E80A43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38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848600" y="1089025"/>
            <a:ext cx="698500" cy="1800225"/>
            <a:chOff x="4944" y="686"/>
            <a:chExt cx="440" cy="1134"/>
          </a:xfrm>
        </p:grpSpPr>
        <p:sp>
          <p:nvSpPr>
            <p:cNvPr id="56376" name="Oval 3"/>
            <p:cNvSpPr>
              <a:spLocks noChangeArrowheads="1"/>
            </p:cNvSpPr>
            <p:nvPr/>
          </p:nvSpPr>
          <p:spPr bwMode="auto">
            <a:xfrm>
              <a:off x="4987" y="87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57" y="1139"/>
              <a:ext cx="226" cy="228"/>
              <a:chOff x="5035" y="1116"/>
              <a:chExt cx="226" cy="228"/>
            </a:xfrm>
          </p:grpSpPr>
          <p:sp>
            <p:nvSpPr>
              <p:cNvPr id="56420" name="Oval 5"/>
              <p:cNvSpPr>
                <a:spLocks noChangeArrowheads="1"/>
              </p:cNvSpPr>
              <p:nvPr/>
            </p:nvSpPr>
            <p:spPr bwMode="auto">
              <a:xfrm>
                <a:off x="5035" y="1116"/>
                <a:ext cx="226" cy="2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6421" name="Text Box 6"/>
              <p:cNvSpPr txBox="1">
                <a:spLocks noChangeArrowheads="1"/>
              </p:cNvSpPr>
              <p:nvPr/>
            </p:nvSpPr>
            <p:spPr bwMode="auto">
              <a:xfrm>
                <a:off x="5046" y="1129"/>
                <a:ext cx="19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1400"/>
                  <a:t>Z</a:t>
                </a:r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5145" y="688"/>
              <a:ext cx="25" cy="184"/>
              <a:chOff x="4208" y="3985"/>
              <a:chExt cx="126" cy="463"/>
            </a:xfrm>
          </p:grpSpPr>
          <p:cxnSp>
            <p:nvCxnSpPr>
              <p:cNvPr id="56414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15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16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17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18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19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" name="Group 55"/>
            <p:cNvGrpSpPr>
              <a:grpSpLocks/>
            </p:cNvGrpSpPr>
            <p:nvPr/>
          </p:nvGrpSpPr>
          <p:grpSpPr bwMode="auto">
            <a:xfrm rot="2700000">
              <a:off x="5260" y="657"/>
              <a:ext cx="24" cy="249"/>
              <a:chOff x="4208" y="3985"/>
              <a:chExt cx="126" cy="463"/>
            </a:xfrm>
          </p:grpSpPr>
          <p:cxnSp>
            <p:nvCxnSpPr>
              <p:cNvPr id="56408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09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10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11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12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13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76"/>
            <p:cNvGrpSpPr>
              <a:grpSpLocks/>
            </p:cNvGrpSpPr>
            <p:nvPr/>
          </p:nvGrpSpPr>
          <p:grpSpPr bwMode="auto">
            <a:xfrm rot="8100000">
              <a:off x="5020" y="674"/>
              <a:ext cx="38" cy="220"/>
              <a:chOff x="4208" y="3985"/>
              <a:chExt cx="126" cy="463"/>
            </a:xfrm>
          </p:grpSpPr>
          <p:cxnSp>
            <p:nvCxnSpPr>
              <p:cNvPr id="56402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03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04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05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06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07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62"/>
            <p:cNvGrpSpPr>
              <a:grpSpLocks/>
            </p:cNvGrpSpPr>
            <p:nvPr/>
          </p:nvGrpSpPr>
          <p:grpSpPr bwMode="auto">
            <a:xfrm rot="2700000">
              <a:off x="5023" y="1591"/>
              <a:ext cx="51" cy="226"/>
              <a:chOff x="4208" y="3985"/>
              <a:chExt cx="126" cy="463"/>
            </a:xfrm>
          </p:grpSpPr>
          <p:cxnSp>
            <p:nvCxnSpPr>
              <p:cNvPr id="56396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97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98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99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00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401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69"/>
            <p:cNvGrpSpPr>
              <a:grpSpLocks/>
            </p:cNvGrpSpPr>
            <p:nvPr/>
          </p:nvGrpSpPr>
          <p:grpSpPr bwMode="auto">
            <a:xfrm>
              <a:off x="5145" y="1630"/>
              <a:ext cx="39" cy="190"/>
              <a:chOff x="4208" y="3985"/>
              <a:chExt cx="126" cy="463"/>
            </a:xfrm>
          </p:grpSpPr>
          <p:cxnSp>
            <p:nvCxnSpPr>
              <p:cNvPr id="56390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91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92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93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94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95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83"/>
            <p:cNvGrpSpPr>
              <a:grpSpLocks/>
            </p:cNvGrpSpPr>
            <p:nvPr/>
          </p:nvGrpSpPr>
          <p:grpSpPr bwMode="auto">
            <a:xfrm>
              <a:off x="5202" y="1646"/>
              <a:ext cx="201" cy="162"/>
              <a:chOff x="3890" y="9903"/>
              <a:chExt cx="401" cy="362"/>
            </a:xfrm>
          </p:grpSpPr>
          <p:cxnSp>
            <p:nvCxnSpPr>
              <p:cNvPr id="56384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85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86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87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88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89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1295400" y="4581525"/>
            <a:ext cx="698500" cy="1800225"/>
            <a:chOff x="4944" y="686"/>
            <a:chExt cx="440" cy="1134"/>
          </a:xfrm>
        </p:grpSpPr>
        <p:sp>
          <p:nvSpPr>
            <p:cNvPr id="56330" name="Oval 56"/>
            <p:cNvSpPr>
              <a:spLocks noChangeArrowheads="1"/>
            </p:cNvSpPr>
            <p:nvPr/>
          </p:nvSpPr>
          <p:spPr bwMode="auto">
            <a:xfrm>
              <a:off x="4987" y="87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" name="Group 57"/>
            <p:cNvGrpSpPr>
              <a:grpSpLocks/>
            </p:cNvGrpSpPr>
            <p:nvPr/>
          </p:nvGrpSpPr>
          <p:grpSpPr bwMode="auto">
            <a:xfrm>
              <a:off x="5057" y="1139"/>
              <a:ext cx="226" cy="228"/>
              <a:chOff x="5035" y="1116"/>
              <a:chExt cx="226" cy="228"/>
            </a:xfrm>
          </p:grpSpPr>
          <p:sp>
            <p:nvSpPr>
              <p:cNvPr id="56374" name="Oval 58"/>
              <p:cNvSpPr>
                <a:spLocks noChangeArrowheads="1"/>
              </p:cNvSpPr>
              <p:nvPr/>
            </p:nvSpPr>
            <p:spPr bwMode="auto">
              <a:xfrm>
                <a:off x="5035" y="1116"/>
                <a:ext cx="226" cy="2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6375" name="Text Box 59"/>
              <p:cNvSpPr txBox="1">
                <a:spLocks noChangeArrowheads="1"/>
              </p:cNvSpPr>
              <p:nvPr/>
            </p:nvSpPr>
            <p:spPr bwMode="auto">
              <a:xfrm>
                <a:off x="5046" y="1129"/>
                <a:ext cx="19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1400"/>
                  <a:t>Z</a:t>
                </a:r>
              </a:p>
            </p:txBody>
          </p:sp>
        </p:grpSp>
        <p:grpSp>
          <p:nvGrpSpPr>
            <p:cNvPr id="12" name="Group 48"/>
            <p:cNvGrpSpPr>
              <a:grpSpLocks/>
            </p:cNvGrpSpPr>
            <p:nvPr/>
          </p:nvGrpSpPr>
          <p:grpSpPr bwMode="auto">
            <a:xfrm>
              <a:off x="5145" y="688"/>
              <a:ext cx="25" cy="184"/>
              <a:chOff x="4208" y="3985"/>
              <a:chExt cx="126" cy="463"/>
            </a:xfrm>
          </p:grpSpPr>
          <p:cxnSp>
            <p:nvCxnSpPr>
              <p:cNvPr id="56368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9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70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71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72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73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3" name="Group 55"/>
            <p:cNvGrpSpPr>
              <a:grpSpLocks/>
            </p:cNvGrpSpPr>
            <p:nvPr/>
          </p:nvGrpSpPr>
          <p:grpSpPr bwMode="auto">
            <a:xfrm rot="2700000">
              <a:off x="5260" y="657"/>
              <a:ext cx="24" cy="249"/>
              <a:chOff x="4208" y="3985"/>
              <a:chExt cx="126" cy="463"/>
            </a:xfrm>
          </p:grpSpPr>
          <p:cxnSp>
            <p:nvCxnSpPr>
              <p:cNvPr id="56362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3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4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5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6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7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4" name="Group 76"/>
            <p:cNvGrpSpPr>
              <a:grpSpLocks/>
            </p:cNvGrpSpPr>
            <p:nvPr/>
          </p:nvGrpSpPr>
          <p:grpSpPr bwMode="auto">
            <a:xfrm rot="8100000">
              <a:off x="5020" y="674"/>
              <a:ext cx="38" cy="220"/>
              <a:chOff x="4208" y="3985"/>
              <a:chExt cx="126" cy="463"/>
            </a:xfrm>
          </p:grpSpPr>
          <p:cxnSp>
            <p:nvCxnSpPr>
              <p:cNvPr id="56356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57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58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59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0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61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5" name="Group 62"/>
            <p:cNvGrpSpPr>
              <a:grpSpLocks/>
            </p:cNvGrpSpPr>
            <p:nvPr/>
          </p:nvGrpSpPr>
          <p:grpSpPr bwMode="auto">
            <a:xfrm rot="2700000">
              <a:off x="5023" y="1591"/>
              <a:ext cx="51" cy="226"/>
              <a:chOff x="4208" y="3985"/>
              <a:chExt cx="126" cy="463"/>
            </a:xfrm>
          </p:grpSpPr>
          <p:cxnSp>
            <p:nvCxnSpPr>
              <p:cNvPr id="56350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51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52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53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54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55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6" name="Group 69"/>
            <p:cNvGrpSpPr>
              <a:grpSpLocks/>
            </p:cNvGrpSpPr>
            <p:nvPr/>
          </p:nvGrpSpPr>
          <p:grpSpPr bwMode="auto">
            <a:xfrm>
              <a:off x="5145" y="1630"/>
              <a:ext cx="39" cy="190"/>
              <a:chOff x="4208" y="3985"/>
              <a:chExt cx="126" cy="463"/>
            </a:xfrm>
          </p:grpSpPr>
          <p:cxnSp>
            <p:nvCxnSpPr>
              <p:cNvPr id="56344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45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46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47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48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49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5202" y="1646"/>
              <a:ext cx="201" cy="162"/>
              <a:chOff x="3890" y="9903"/>
              <a:chExt cx="401" cy="362"/>
            </a:xfrm>
          </p:grpSpPr>
          <p:cxnSp>
            <p:nvCxnSpPr>
              <p:cNvPr id="56338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39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40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41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42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6343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8" name="Group 93"/>
          <p:cNvGrpSpPr>
            <a:grpSpLocks/>
          </p:cNvGrpSpPr>
          <p:nvPr/>
        </p:nvGrpSpPr>
        <p:grpSpPr bwMode="auto">
          <a:xfrm>
            <a:off x="4826000" y="3316288"/>
            <a:ext cx="358775" cy="257175"/>
            <a:chOff x="6037" y="9793"/>
            <a:chExt cx="565" cy="405"/>
          </a:xfrm>
        </p:grpSpPr>
        <p:sp>
          <p:nvSpPr>
            <p:cNvPr id="56328" name="Oval 94"/>
            <p:cNvSpPr>
              <a:spLocks noChangeAspect="1" noChangeArrowheads="1"/>
            </p:cNvSpPr>
            <p:nvPr/>
          </p:nvSpPr>
          <p:spPr bwMode="auto">
            <a:xfrm>
              <a:off x="6100" y="9823"/>
              <a:ext cx="346" cy="375"/>
            </a:xfrm>
            <a:prstGeom prst="ellipse">
              <a:avLst/>
            </a:prstGeom>
            <a:solidFill>
              <a:srgbClr val="3399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56329" name="Text Box 95"/>
            <p:cNvSpPr txBox="1">
              <a:spLocks noChangeAspect="1" noChangeArrowheads="1"/>
            </p:cNvSpPr>
            <p:nvPr/>
          </p:nvSpPr>
          <p:spPr bwMode="auto">
            <a:xfrm>
              <a:off x="6037" y="9793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+</a:t>
              </a:r>
              <a:endParaRPr lang="tr-TR"/>
            </a:p>
          </p:txBody>
        </p:sp>
      </p:grpSp>
      <p:grpSp>
        <p:nvGrpSpPr>
          <p:cNvPr id="19" name="Group 90"/>
          <p:cNvGrpSpPr>
            <a:grpSpLocks/>
          </p:cNvGrpSpPr>
          <p:nvPr/>
        </p:nvGrpSpPr>
        <p:grpSpPr bwMode="auto">
          <a:xfrm>
            <a:off x="4826000" y="3968750"/>
            <a:ext cx="358775" cy="257175"/>
            <a:chOff x="5502" y="8541"/>
            <a:chExt cx="565" cy="405"/>
          </a:xfrm>
        </p:grpSpPr>
        <p:sp>
          <p:nvSpPr>
            <p:cNvPr id="56326" name="Oval 91"/>
            <p:cNvSpPr>
              <a:spLocks noChangeAspect="1" noChangeArrowheads="1"/>
            </p:cNvSpPr>
            <p:nvPr/>
          </p:nvSpPr>
          <p:spPr bwMode="auto">
            <a:xfrm>
              <a:off x="5565" y="8571"/>
              <a:ext cx="346" cy="375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56327" name="Text Box 92"/>
            <p:cNvSpPr txBox="1">
              <a:spLocks noChangeAspect="1" noChangeArrowheads="1"/>
            </p:cNvSpPr>
            <p:nvPr/>
          </p:nvSpPr>
          <p:spPr bwMode="auto">
            <a:xfrm>
              <a:off x="5502" y="8541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-</a:t>
              </a:r>
              <a:endParaRPr lang="tr-TR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77448 3.7037E-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0.00533 L 0.74531 -0.00533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2.22222E-6 0 L 0.37795 0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0018 -0.00301 L 0.37777 -0.003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6338888"/>
            <a:ext cx="8569325" cy="519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ko-KR" sz="2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Fig-1: </a:t>
            </a:r>
            <a:r>
              <a:rPr lang="tr-TR" altLang="ko-KR" sz="2000" dirty="0" smtClean="0">
                <a:solidFill>
                  <a:schemeClr val="tx1"/>
                </a:solidFill>
                <a:latin typeface="Times New Roman" pitchFamily="18" charset="0"/>
              </a:rPr>
              <a:t>Pair production with capture in relativistic heavy  ion colliders [1]. </a:t>
            </a:r>
            <a:endParaRPr lang="tr-TR" sz="2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A05C4-EA06-4C84-8AE7-8673BC769EF2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9" name="Picture 64" descr="fi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09801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66800" y="228600"/>
            <a:ext cx="8077200" cy="1143000"/>
          </a:xfrm>
          <a:prstGeom prst="rect">
            <a:avLst/>
          </a:prstGeom>
        </p:spPr>
        <p:txBody>
          <a:bodyPr rtlCol="0"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smtClean="0">
                <a:ln>
                  <a:noFill/>
                </a:ln>
                <a:solidFill>
                  <a:srgbClr val="A5002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* Bound-Free Electron-Positron Pair Production</a:t>
            </a:r>
            <a:endParaRPr kumimoji="0" lang="tr-TR" sz="3600" b="1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3185" name="Object 1024"/>
          <p:cNvGraphicFramePr>
            <a:graphicFrameLocks noChangeAspect="1"/>
          </p:cNvGraphicFramePr>
          <p:nvPr/>
        </p:nvGraphicFramePr>
        <p:xfrm>
          <a:off x="2057400" y="1524000"/>
          <a:ext cx="5410200" cy="684034"/>
        </p:xfrm>
        <a:graphic>
          <a:graphicData uri="http://schemas.openxmlformats.org/presentationml/2006/ole">
            <p:oleObj spid="_x0000_s93185" name="Equation" r:id="rId4" imgW="2108160" imgH="26640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848600" y="1089025"/>
            <a:ext cx="698500" cy="1800225"/>
            <a:chOff x="4944" y="686"/>
            <a:chExt cx="440" cy="1134"/>
          </a:xfrm>
        </p:grpSpPr>
        <p:sp>
          <p:nvSpPr>
            <p:cNvPr id="58473" name="Oval 3"/>
            <p:cNvSpPr>
              <a:spLocks noChangeArrowheads="1"/>
            </p:cNvSpPr>
            <p:nvPr/>
          </p:nvSpPr>
          <p:spPr bwMode="auto">
            <a:xfrm>
              <a:off x="4987" y="87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57" y="1139"/>
              <a:ext cx="226" cy="228"/>
              <a:chOff x="5035" y="1116"/>
              <a:chExt cx="226" cy="228"/>
            </a:xfrm>
          </p:grpSpPr>
          <p:sp>
            <p:nvSpPr>
              <p:cNvPr id="58517" name="Oval 5"/>
              <p:cNvSpPr>
                <a:spLocks noChangeArrowheads="1"/>
              </p:cNvSpPr>
              <p:nvPr/>
            </p:nvSpPr>
            <p:spPr bwMode="auto">
              <a:xfrm>
                <a:off x="5035" y="1116"/>
                <a:ext cx="226" cy="2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8518" name="Text Box 6"/>
              <p:cNvSpPr txBox="1">
                <a:spLocks noChangeArrowheads="1"/>
              </p:cNvSpPr>
              <p:nvPr/>
            </p:nvSpPr>
            <p:spPr bwMode="auto">
              <a:xfrm>
                <a:off x="5046" y="1129"/>
                <a:ext cx="19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1400"/>
                  <a:t>Z</a:t>
                </a:r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5145" y="688"/>
              <a:ext cx="25" cy="184"/>
              <a:chOff x="4208" y="3985"/>
              <a:chExt cx="126" cy="463"/>
            </a:xfrm>
          </p:grpSpPr>
          <p:cxnSp>
            <p:nvCxnSpPr>
              <p:cNvPr id="58511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12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13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14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15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16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" name="Group 55"/>
            <p:cNvGrpSpPr>
              <a:grpSpLocks/>
            </p:cNvGrpSpPr>
            <p:nvPr/>
          </p:nvGrpSpPr>
          <p:grpSpPr bwMode="auto">
            <a:xfrm rot="2700000">
              <a:off x="5260" y="657"/>
              <a:ext cx="24" cy="249"/>
              <a:chOff x="4208" y="3985"/>
              <a:chExt cx="126" cy="463"/>
            </a:xfrm>
          </p:grpSpPr>
          <p:cxnSp>
            <p:nvCxnSpPr>
              <p:cNvPr id="58505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06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07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08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09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10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76"/>
            <p:cNvGrpSpPr>
              <a:grpSpLocks/>
            </p:cNvGrpSpPr>
            <p:nvPr/>
          </p:nvGrpSpPr>
          <p:grpSpPr bwMode="auto">
            <a:xfrm rot="8100000">
              <a:off x="5020" y="674"/>
              <a:ext cx="38" cy="220"/>
              <a:chOff x="4208" y="3985"/>
              <a:chExt cx="126" cy="463"/>
            </a:xfrm>
          </p:grpSpPr>
          <p:cxnSp>
            <p:nvCxnSpPr>
              <p:cNvPr id="58499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00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01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02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03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504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62"/>
            <p:cNvGrpSpPr>
              <a:grpSpLocks/>
            </p:cNvGrpSpPr>
            <p:nvPr/>
          </p:nvGrpSpPr>
          <p:grpSpPr bwMode="auto">
            <a:xfrm rot="2700000">
              <a:off x="5023" y="1591"/>
              <a:ext cx="51" cy="226"/>
              <a:chOff x="4208" y="3985"/>
              <a:chExt cx="126" cy="463"/>
            </a:xfrm>
          </p:grpSpPr>
          <p:cxnSp>
            <p:nvCxnSpPr>
              <p:cNvPr id="58493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94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95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96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97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98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69"/>
            <p:cNvGrpSpPr>
              <a:grpSpLocks/>
            </p:cNvGrpSpPr>
            <p:nvPr/>
          </p:nvGrpSpPr>
          <p:grpSpPr bwMode="auto">
            <a:xfrm>
              <a:off x="5145" y="1630"/>
              <a:ext cx="39" cy="190"/>
              <a:chOff x="4208" y="3985"/>
              <a:chExt cx="126" cy="463"/>
            </a:xfrm>
          </p:grpSpPr>
          <p:cxnSp>
            <p:nvCxnSpPr>
              <p:cNvPr id="58487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88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89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90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91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92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83"/>
            <p:cNvGrpSpPr>
              <a:grpSpLocks/>
            </p:cNvGrpSpPr>
            <p:nvPr/>
          </p:nvGrpSpPr>
          <p:grpSpPr bwMode="auto">
            <a:xfrm>
              <a:off x="5202" y="1646"/>
              <a:ext cx="201" cy="162"/>
              <a:chOff x="3890" y="9903"/>
              <a:chExt cx="401" cy="362"/>
            </a:xfrm>
          </p:grpSpPr>
          <p:cxnSp>
            <p:nvCxnSpPr>
              <p:cNvPr id="58481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82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83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84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85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86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1295400" y="4581525"/>
            <a:ext cx="698500" cy="1800225"/>
            <a:chOff x="4944" y="686"/>
            <a:chExt cx="440" cy="1134"/>
          </a:xfrm>
        </p:grpSpPr>
        <p:sp>
          <p:nvSpPr>
            <p:cNvPr id="58427" name="Oval 59"/>
            <p:cNvSpPr>
              <a:spLocks noChangeArrowheads="1"/>
            </p:cNvSpPr>
            <p:nvPr/>
          </p:nvSpPr>
          <p:spPr bwMode="auto">
            <a:xfrm>
              <a:off x="4987" y="87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" name="Group 60"/>
            <p:cNvGrpSpPr>
              <a:grpSpLocks/>
            </p:cNvGrpSpPr>
            <p:nvPr/>
          </p:nvGrpSpPr>
          <p:grpSpPr bwMode="auto">
            <a:xfrm>
              <a:off x="5057" y="1139"/>
              <a:ext cx="226" cy="228"/>
              <a:chOff x="5035" y="1116"/>
              <a:chExt cx="226" cy="228"/>
            </a:xfrm>
          </p:grpSpPr>
          <p:sp>
            <p:nvSpPr>
              <p:cNvPr id="58471" name="Oval 61"/>
              <p:cNvSpPr>
                <a:spLocks noChangeArrowheads="1"/>
              </p:cNvSpPr>
              <p:nvPr/>
            </p:nvSpPr>
            <p:spPr bwMode="auto">
              <a:xfrm>
                <a:off x="5035" y="1116"/>
                <a:ext cx="226" cy="2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8472" name="Text Box 62"/>
              <p:cNvSpPr txBox="1">
                <a:spLocks noChangeArrowheads="1"/>
              </p:cNvSpPr>
              <p:nvPr/>
            </p:nvSpPr>
            <p:spPr bwMode="auto">
              <a:xfrm>
                <a:off x="5046" y="1129"/>
                <a:ext cx="19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1400"/>
                  <a:t>Z</a:t>
                </a:r>
              </a:p>
            </p:txBody>
          </p:sp>
        </p:grpSp>
        <p:grpSp>
          <p:nvGrpSpPr>
            <p:cNvPr id="12" name="Group 48"/>
            <p:cNvGrpSpPr>
              <a:grpSpLocks/>
            </p:cNvGrpSpPr>
            <p:nvPr/>
          </p:nvGrpSpPr>
          <p:grpSpPr bwMode="auto">
            <a:xfrm>
              <a:off x="5145" y="688"/>
              <a:ext cx="25" cy="184"/>
              <a:chOff x="4208" y="3985"/>
              <a:chExt cx="126" cy="463"/>
            </a:xfrm>
          </p:grpSpPr>
          <p:cxnSp>
            <p:nvCxnSpPr>
              <p:cNvPr id="58465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66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67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68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69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70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3" name="Group 55"/>
            <p:cNvGrpSpPr>
              <a:grpSpLocks/>
            </p:cNvGrpSpPr>
            <p:nvPr/>
          </p:nvGrpSpPr>
          <p:grpSpPr bwMode="auto">
            <a:xfrm rot="2700000">
              <a:off x="5260" y="657"/>
              <a:ext cx="24" cy="249"/>
              <a:chOff x="4208" y="3985"/>
              <a:chExt cx="126" cy="463"/>
            </a:xfrm>
          </p:grpSpPr>
          <p:cxnSp>
            <p:nvCxnSpPr>
              <p:cNvPr id="58459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60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61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62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63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64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4" name="Group 76"/>
            <p:cNvGrpSpPr>
              <a:grpSpLocks/>
            </p:cNvGrpSpPr>
            <p:nvPr/>
          </p:nvGrpSpPr>
          <p:grpSpPr bwMode="auto">
            <a:xfrm rot="8100000">
              <a:off x="5020" y="674"/>
              <a:ext cx="38" cy="220"/>
              <a:chOff x="4208" y="3985"/>
              <a:chExt cx="126" cy="463"/>
            </a:xfrm>
          </p:grpSpPr>
          <p:cxnSp>
            <p:nvCxnSpPr>
              <p:cNvPr id="58453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54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55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56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57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58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5" name="Group 62"/>
            <p:cNvGrpSpPr>
              <a:grpSpLocks/>
            </p:cNvGrpSpPr>
            <p:nvPr/>
          </p:nvGrpSpPr>
          <p:grpSpPr bwMode="auto">
            <a:xfrm rot="2700000">
              <a:off x="5023" y="1591"/>
              <a:ext cx="51" cy="226"/>
              <a:chOff x="4208" y="3985"/>
              <a:chExt cx="126" cy="463"/>
            </a:xfrm>
          </p:grpSpPr>
          <p:cxnSp>
            <p:nvCxnSpPr>
              <p:cNvPr id="58447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48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49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50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51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52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6" name="Group 69"/>
            <p:cNvGrpSpPr>
              <a:grpSpLocks/>
            </p:cNvGrpSpPr>
            <p:nvPr/>
          </p:nvGrpSpPr>
          <p:grpSpPr bwMode="auto">
            <a:xfrm>
              <a:off x="5145" y="1630"/>
              <a:ext cx="39" cy="190"/>
              <a:chOff x="4208" y="3985"/>
              <a:chExt cx="126" cy="463"/>
            </a:xfrm>
          </p:grpSpPr>
          <p:cxnSp>
            <p:nvCxnSpPr>
              <p:cNvPr id="58441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42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43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44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45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46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5202" y="1646"/>
              <a:ext cx="201" cy="162"/>
              <a:chOff x="3890" y="9903"/>
              <a:chExt cx="401" cy="362"/>
            </a:xfrm>
          </p:grpSpPr>
          <p:cxnSp>
            <p:nvCxnSpPr>
              <p:cNvPr id="58435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36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37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38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39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40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8" name="Group 105"/>
          <p:cNvGrpSpPr>
            <a:grpSpLocks/>
          </p:cNvGrpSpPr>
          <p:nvPr/>
        </p:nvGrpSpPr>
        <p:grpSpPr bwMode="auto">
          <a:xfrm>
            <a:off x="4665663" y="4581525"/>
            <a:ext cx="698500" cy="1800225"/>
            <a:chOff x="1565" y="1321"/>
            <a:chExt cx="440" cy="1134"/>
          </a:xfrm>
        </p:grpSpPr>
        <p:sp>
          <p:nvSpPr>
            <p:cNvPr id="58382" name="Oval 106"/>
            <p:cNvSpPr>
              <a:spLocks noChangeArrowheads="1"/>
            </p:cNvSpPr>
            <p:nvPr/>
          </p:nvSpPr>
          <p:spPr bwMode="auto">
            <a:xfrm>
              <a:off x="1608" y="1512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3" name="Oval 107"/>
            <p:cNvSpPr>
              <a:spLocks noChangeArrowheads="1"/>
            </p:cNvSpPr>
            <p:nvPr/>
          </p:nvSpPr>
          <p:spPr bwMode="auto">
            <a:xfrm>
              <a:off x="1633" y="1774"/>
              <a:ext cx="317" cy="2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84" name="Text Box 108"/>
            <p:cNvSpPr txBox="1">
              <a:spLocks noChangeArrowheads="1"/>
            </p:cNvSpPr>
            <p:nvPr/>
          </p:nvSpPr>
          <p:spPr bwMode="auto">
            <a:xfrm>
              <a:off x="1635" y="1787"/>
              <a:ext cx="3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Z-1</a:t>
              </a:r>
            </a:p>
          </p:txBody>
        </p:sp>
        <p:grpSp>
          <p:nvGrpSpPr>
            <p:cNvPr id="19" name="Group 48"/>
            <p:cNvGrpSpPr>
              <a:grpSpLocks/>
            </p:cNvGrpSpPr>
            <p:nvPr/>
          </p:nvGrpSpPr>
          <p:grpSpPr bwMode="auto">
            <a:xfrm>
              <a:off x="1766" y="1323"/>
              <a:ext cx="25" cy="184"/>
              <a:chOff x="4208" y="3985"/>
              <a:chExt cx="126" cy="463"/>
            </a:xfrm>
          </p:grpSpPr>
          <p:cxnSp>
            <p:nvCxnSpPr>
              <p:cNvPr id="58421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22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23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24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25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26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 rot="2700000">
              <a:off x="1881" y="1292"/>
              <a:ext cx="24" cy="249"/>
              <a:chOff x="4208" y="3985"/>
              <a:chExt cx="126" cy="463"/>
            </a:xfrm>
          </p:grpSpPr>
          <p:cxnSp>
            <p:nvCxnSpPr>
              <p:cNvPr id="58415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16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17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18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19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20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1" name="Group 76"/>
            <p:cNvGrpSpPr>
              <a:grpSpLocks/>
            </p:cNvGrpSpPr>
            <p:nvPr/>
          </p:nvGrpSpPr>
          <p:grpSpPr bwMode="auto">
            <a:xfrm rot="8100000">
              <a:off x="1641" y="1309"/>
              <a:ext cx="38" cy="220"/>
              <a:chOff x="4208" y="3985"/>
              <a:chExt cx="126" cy="463"/>
            </a:xfrm>
          </p:grpSpPr>
          <p:cxnSp>
            <p:nvCxnSpPr>
              <p:cNvPr id="58409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10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11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12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13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14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2" name="Group 62"/>
            <p:cNvGrpSpPr>
              <a:grpSpLocks/>
            </p:cNvGrpSpPr>
            <p:nvPr/>
          </p:nvGrpSpPr>
          <p:grpSpPr bwMode="auto">
            <a:xfrm rot="2700000">
              <a:off x="1644" y="2226"/>
              <a:ext cx="51" cy="226"/>
              <a:chOff x="4208" y="3985"/>
              <a:chExt cx="126" cy="463"/>
            </a:xfrm>
          </p:grpSpPr>
          <p:cxnSp>
            <p:nvCxnSpPr>
              <p:cNvPr id="58403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04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05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06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07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08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3" name="Group 69"/>
            <p:cNvGrpSpPr>
              <a:grpSpLocks/>
            </p:cNvGrpSpPr>
            <p:nvPr/>
          </p:nvGrpSpPr>
          <p:grpSpPr bwMode="auto">
            <a:xfrm>
              <a:off x="1766" y="2265"/>
              <a:ext cx="39" cy="190"/>
              <a:chOff x="4208" y="3985"/>
              <a:chExt cx="126" cy="463"/>
            </a:xfrm>
          </p:grpSpPr>
          <p:cxnSp>
            <p:nvCxnSpPr>
              <p:cNvPr id="58397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398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399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00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01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402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4" name="Group 83"/>
            <p:cNvGrpSpPr>
              <a:grpSpLocks/>
            </p:cNvGrpSpPr>
            <p:nvPr/>
          </p:nvGrpSpPr>
          <p:grpSpPr bwMode="auto">
            <a:xfrm>
              <a:off x="1823" y="2281"/>
              <a:ext cx="201" cy="162"/>
              <a:chOff x="3890" y="9903"/>
              <a:chExt cx="401" cy="362"/>
            </a:xfrm>
          </p:grpSpPr>
          <p:cxnSp>
            <p:nvCxnSpPr>
              <p:cNvPr id="58391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392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393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394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395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396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5" name="Group 93"/>
          <p:cNvGrpSpPr>
            <a:grpSpLocks/>
          </p:cNvGrpSpPr>
          <p:nvPr/>
        </p:nvGrpSpPr>
        <p:grpSpPr bwMode="auto">
          <a:xfrm>
            <a:off x="4860925" y="3316288"/>
            <a:ext cx="358775" cy="257175"/>
            <a:chOff x="6037" y="9793"/>
            <a:chExt cx="565" cy="405"/>
          </a:xfrm>
        </p:grpSpPr>
        <p:sp>
          <p:nvSpPr>
            <p:cNvPr id="58380" name="Oval 94"/>
            <p:cNvSpPr>
              <a:spLocks noChangeAspect="1" noChangeArrowheads="1"/>
            </p:cNvSpPr>
            <p:nvPr/>
          </p:nvSpPr>
          <p:spPr bwMode="auto">
            <a:xfrm>
              <a:off x="6100" y="9823"/>
              <a:ext cx="346" cy="375"/>
            </a:xfrm>
            <a:prstGeom prst="ellipse">
              <a:avLst/>
            </a:prstGeom>
            <a:solidFill>
              <a:srgbClr val="3399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58381" name="Text Box 95"/>
            <p:cNvSpPr txBox="1">
              <a:spLocks noChangeAspect="1" noChangeArrowheads="1"/>
            </p:cNvSpPr>
            <p:nvPr/>
          </p:nvSpPr>
          <p:spPr bwMode="auto">
            <a:xfrm>
              <a:off x="6037" y="9793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+</a:t>
              </a:r>
              <a:endParaRPr lang="tr-TR"/>
            </a:p>
          </p:txBody>
        </p:sp>
      </p:grpSp>
      <p:grpSp>
        <p:nvGrpSpPr>
          <p:cNvPr id="26" name="Group 90"/>
          <p:cNvGrpSpPr>
            <a:grpSpLocks/>
          </p:cNvGrpSpPr>
          <p:nvPr/>
        </p:nvGrpSpPr>
        <p:grpSpPr bwMode="auto">
          <a:xfrm>
            <a:off x="4895850" y="4287838"/>
            <a:ext cx="358775" cy="257175"/>
            <a:chOff x="5502" y="8541"/>
            <a:chExt cx="565" cy="405"/>
          </a:xfrm>
        </p:grpSpPr>
        <p:sp>
          <p:nvSpPr>
            <p:cNvPr id="58378" name="Oval 91"/>
            <p:cNvSpPr>
              <a:spLocks noChangeAspect="1" noChangeArrowheads="1"/>
            </p:cNvSpPr>
            <p:nvPr/>
          </p:nvSpPr>
          <p:spPr bwMode="auto">
            <a:xfrm>
              <a:off x="5565" y="8571"/>
              <a:ext cx="346" cy="375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58379" name="Text Box 92"/>
            <p:cNvSpPr txBox="1">
              <a:spLocks noChangeAspect="1" noChangeArrowheads="1"/>
            </p:cNvSpPr>
            <p:nvPr/>
          </p:nvSpPr>
          <p:spPr bwMode="auto">
            <a:xfrm>
              <a:off x="5502" y="8541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-</a:t>
              </a:r>
              <a:endParaRPr lang="tr-TR"/>
            </a:p>
          </p:txBody>
        </p:sp>
      </p:grpSp>
      <p:grpSp>
        <p:nvGrpSpPr>
          <p:cNvPr id="27" name="Group 90"/>
          <p:cNvGrpSpPr>
            <a:grpSpLocks/>
          </p:cNvGrpSpPr>
          <p:nvPr/>
        </p:nvGrpSpPr>
        <p:grpSpPr bwMode="auto">
          <a:xfrm>
            <a:off x="7381875" y="4324350"/>
            <a:ext cx="358775" cy="257175"/>
            <a:chOff x="5502" y="8541"/>
            <a:chExt cx="565" cy="405"/>
          </a:xfrm>
        </p:grpSpPr>
        <p:sp>
          <p:nvSpPr>
            <p:cNvPr id="58376" name="Oval 91"/>
            <p:cNvSpPr>
              <a:spLocks noChangeAspect="1" noChangeArrowheads="1"/>
            </p:cNvSpPr>
            <p:nvPr/>
          </p:nvSpPr>
          <p:spPr bwMode="auto">
            <a:xfrm>
              <a:off x="5565" y="8571"/>
              <a:ext cx="346" cy="375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58377" name="Text Box 92"/>
            <p:cNvSpPr txBox="1">
              <a:spLocks noChangeAspect="1" noChangeArrowheads="1"/>
            </p:cNvSpPr>
            <p:nvPr/>
          </p:nvSpPr>
          <p:spPr bwMode="auto">
            <a:xfrm>
              <a:off x="5502" y="8541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-</a:t>
              </a:r>
              <a:endParaRPr lang="tr-TR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78247 3.7037E-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509 L 0.87934 0.00509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4.72222E-6 -4.81481E-6 L 0.51579 -0.0023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0399 0.00833 L 0.27171 0.0083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0.00677 0.00509 L 0.26649 0.0050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path" presetSubtype="0" repeatCount="indefinite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fixed" ptsTypes="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304800" y="5805487"/>
            <a:ext cx="9144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altLang="ko-KR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Fig-2: </a:t>
            </a:r>
            <a:r>
              <a:rPr lang="tr-TR" altLang="ko-KR" sz="2000" dirty="0" smtClean="0">
                <a:latin typeface="Times New Roman" pitchFamily="18" charset="0"/>
              </a:rPr>
              <a:t>Free pair production accompanied by GDR in a relativistic heavy </a:t>
            </a:r>
          </a:p>
          <a:p>
            <a:pPr algn="ctr"/>
            <a:r>
              <a:rPr lang="tr-TR" altLang="ko-KR" sz="2000" dirty="0" smtClean="0">
                <a:latin typeface="Times New Roman" pitchFamily="18" charset="0"/>
              </a:rPr>
              <a:t>ion collisions.</a:t>
            </a:r>
            <a:endParaRPr lang="tr-TR" sz="2000" dirty="0">
              <a:latin typeface="Times New Roman" pitchFamily="18" charset="0"/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Pair Production by Nuclear Dissociation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1295400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r-T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tr-TR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Free Pair Production</a:t>
            </a:r>
            <a:r>
              <a:rPr lang="tr-TR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;</a:t>
            </a:r>
            <a:endParaRPr lang="tr-TR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2555875" y="2060575"/>
          <a:ext cx="4186238" cy="606425"/>
        </p:xfrm>
        <a:graphic>
          <a:graphicData uri="http://schemas.openxmlformats.org/presentationml/2006/ole">
            <p:oleObj spid="_x0000_s73730" name="Equation" r:id="rId3" imgW="1587240" imgH="228600" progId="Equation.3">
              <p:embed/>
            </p:oleObj>
          </a:graphicData>
        </a:graphic>
      </p:graphicFrame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4104" name="Picture 4" descr="fig_3_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819400"/>
            <a:ext cx="38877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630D6-59AF-47A4-9E6D-3E486A702135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848600" y="1089025"/>
            <a:ext cx="698500" cy="1800225"/>
            <a:chOff x="2712" y="1616"/>
            <a:chExt cx="440" cy="1134"/>
          </a:xfrm>
        </p:grpSpPr>
        <p:sp>
          <p:nvSpPr>
            <p:cNvPr id="59684" name="Oval 3"/>
            <p:cNvSpPr>
              <a:spLocks noChangeArrowheads="1"/>
            </p:cNvSpPr>
            <p:nvPr/>
          </p:nvSpPr>
          <p:spPr bwMode="auto">
            <a:xfrm>
              <a:off x="2744" y="180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62" y="1914"/>
              <a:ext cx="130" cy="119"/>
              <a:chOff x="3243" y="1979"/>
              <a:chExt cx="227" cy="226"/>
            </a:xfrm>
          </p:grpSpPr>
          <p:sp>
            <p:nvSpPr>
              <p:cNvPr id="59736" name="Oval 5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737" name="Line 6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8" name="Line 7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686" name="Oval 8"/>
            <p:cNvSpPr>
              <a:spLocks noChangeArrowheads="1"/>
            </p:cNvSpPr>
            <p:nvPr/>
          </p:nvSpPr>
          <p:spPr bwMode="auto">
            <a:xfrm>
              <a:off x="2862" y="2046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687" name="Text Box 9"/>
            <p:cNvSpPr txBox="1">
              <a:spLocks noChangeArrowheads="1"/>
            </p:cNvSpPr>
            <p:nvPr/>
          </p:nvSpPr>
          <p:spPr bwMode="auto">
            <a:xfrm>
              <a:off x="2835" y="2001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862" y="2177"/>
              <a:ext cx="130" cy="119"/>
              <a:chOff x="3243" y="1979"/>
              <a:chExt cx="227" cy="226"/>
            </a:xfrm>
          </p:grpSpPr>
          <p:sp>
            <p:nvSpPr>
              <p:cNvPr id="59733" name="Oval 11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734" name="Line 12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5" name="Line 13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689" name="Oval 14"/>
            <p:cNvSpPr>
              <a:spLocks noChangeArrowheads="1"/>
            </p:cNvSpPr>
            <p:nvPr/>
          </p:nvSpPr>
          <p:spPr bwMode="auto">
            <a:xfrm>
              <a:off x="2862" y="2308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690" name="Text Box 15"/>
            <p:cNvSpPr txBox="1">
              <a:spLocks noChangeArrowheads="1"/>
            </p:cNvSpPr>
            <p:nvPr/>
          </p:nvSpPr>
          <p:spPr bwMode="auto">
            <a:xfrm>
              <a:off x="2835" y="2263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913" y="1618"/>
              <a:ext cx="25" cy="184"/>
              <a:chOff x="4208" y="3985"/>
              <a:chExt cx="126" cy="463"/>
            </a:xfrm>
          </p:grpSpPr>
          <p:cxnSp>
            <p:nvCxnSpPr>
              <p:cNvPr id="59727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28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29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30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31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32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55"/>
            <p:cNvGrpSpPr>
              <a:grpSpLocks/>
            </p:cNvGrpSpPr>
            <p:nvPr/>
          </p:nvGrpSpPr>
          <p:grpSpPr bwMode="auto">
            <a:xfrm rot="2700000">
              <a:off x="3028" y="1587"/>
              <a:ext cx="24" cy="249"/>
              <a:chOff x="4208" y="3985"/>
              <a:chExt cx="126" cy="463"/>
            </a:xfrm>
          </p:grpSpPr>
          <p:cxnSp>
            <p:nvCxnSpPr>
              <p:cNvPr id="59721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22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23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24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25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26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76"/>
            <p:cNvGrpSpPr>
              <a:grpSpLocks/>
            </p:cNvGrpSpPr>
            <p:nvPr/>
          </p:nvGrpSpPr>
          <p:grpSpPr bwMode="auto">
            <a:xfrm rot="8100000">
              <a:off x="2788" y="1604"/>
              <a:ext cx="38" cy="220"/>
              <a:chOff x="4208" y="3985"/>
              <a:chExt cx="126" cy="463"/>
            </a:xfrm>
          </p:grpSpPr>
          <p:cxnSp>
            <p:nvCxnSpPr>
              <p:cNvPr id="59715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16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17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18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19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20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62"/>
            <p:cNvGrpSpPr>
              <a:grpSpLocks/>
            </p:cNvGrpSpPr>
            <p:nvPr/>
          </p:nvGrpSpPr>
          <p:grpSpPr bwMode="auto">
            <a:xfrm rot="2700000">
              <a:off x="2791" y="2521"/>
              <a:ext cx="51" cy="226"/>
              <a:chOff x="4208" y="3985"/>
              <a:chExt cx="126" cy="463"/>
            </a:xfrm>
          </p:grpSpPr>
          <p:cxnSp>
            <p:nvCxnSpPr>
              <p:cNvPr id="59709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10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11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12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13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14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69"/>
            <p:cNvGrpSpPr>
              <a:grpSpLocks/>
            </p:cNvGrpSpPr>
            <p:nvPr/>
          </p:nvGrpSpPr>
          <p:grpSpPr bwMode="auto">
            <a:xfrm>
              <a:off x="2913" y="2560"/>
              <a:ext cx="39" cy="190"/>
              <a:chOff x="4208" y="3985"/>
              <a:chExt cx="126" cy="463"/>
            </a:xfrm>
          </p:grpSpPr>
          <p:cxnSp>
            <p:nvCxnSpPr>
              <p:cNvPr id="59703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04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05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06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07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08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" name="Group 83"/>
            <p:cNvGrpSpPr>
              <a:grpSpLocks/>
            </p:cNvGrpSpPr>
            <p:nvPr/>
          </p:nvGrpSpPr>
          <p:grpSpPr bwMode="auto">
            <a:xfrm>
              <a:off x="2970" y="2576"/>
              <a:ext cx="201" cy="162"/>
              <a:chOff x="3890" y="9903"/>
              <a:chExt cx="401" cy="362"/>
            </a:xfrm>
          </p:grpSpPr>
          <p:cxnSp>
            <p:nvCxnSpPr>
              <p:cNvPr id="59697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98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99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00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01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702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1403350" y="1089025"/>
            <a:ext cx="698500" cy="1800225"/>
            <a:chOff x="3538" y="1207"/>
            <a:chExt cx="440" cy="1134"/>
          </a:xfrm>
        </p:grpSpPr>
        <p:sp>
          <p:nvSpPr>
            <p:cNvPr id="59631" name="Oval 59"/>
            <p:cNvSpPr>
              <a:spLocks noChangeArrowheads="1"/>
            </p:cNvSpPr>
            <p:nvPr/>
          </p:nvSpPr>
          <p:spPr bwMode="auto">
            <a:xfrm>
              <a:off x="3570" y="1398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688" y="1505"/>
              <a:ext cx="130" cy="119"/>
              <a:chOff x="3243" y="1979"/>
              <a:chExt cx="227" cy="226"/>
            </a:xfrm>
          </p:grpSpPr>
          <p:sp>
            <p:nvSpPr>
              <p:cNvPr id="59681" name="Oval 61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682" name="Line 62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83" name="Line 63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633" name="Oval 64"/>
            <p:cNvSpPr>
              <a:spLocks noChangeArrowheads="1"/>
            </p:cNvSpPr>
            <p:nvPr/>
          </p:nvSpPr>
          <p:spPr bwMode="auto">
            <a:xfrm>
              <a:off x="3688" y="1637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634" name="Text Box 65"/>
            <p:cNvSpPr txBox="1">
              <a:spLocks noChangeArrowheads="1"/>
            </p:cNvSpPr>
            <p:nvPr/>
          </p:nvSpPr>
          <p:spPr bwMode="auto">
            <a:xfrm>
              <a:off x="3661" y="1592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3688" y="1768"/>
              <a:ext cx="130" cy="119"/>
              <a:chOff x="3243" y="1979"/>
              <a:chExt cx="227" cy="226"/>
            </a:xfrm>
          </p:grpSpPr>
          <p:sp>
            <p:nvSpPr>
              <p:cNvPr id="59678" name="Oval 67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679" name="Line 68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80" name="Line 69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48"/>
            <p:cNvGrpSpPr>
              <a:grpSpLocks/>
            </p:cNvGrpSpPr>
            <p:nvPr/>
          </p:nvGrpSpPr>
          <p:grpSpPr bwMode="auto">
            <a:xfrm>
              <a:off x="3739" y="1209"/>
              <a:ext cx="25" cy="184"/>
              <a:chOff x="4208" y="3985"/>
              <a:chExt cx="126" cy="463"/>
            </a:xfrm>
          </p:grpSpPr>
          <p:cxnSp>
            <p:nvCxnSpPr>
              <p:cNvPr id="59672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73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74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75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76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77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5" name="Group 55"/>
            <p:cNvGrpSpPr>
              <a:grpSpLocks/>
            </p:cNvGrpSpPr>
            <p:nvPr/>
          </p:nvGrpSpPr>
          <p:grpSpPr bwMode="auto">
            <a:xfrm rot="2700000">
              <a:off x="3854" y="1178"/>
              <a:ext cx="24" cy="249"/>
              <a:chOff x="4208" y="3985"/>
              <a:chExt cx="126" cy="463"/>
            </a:xfrm>
          </p:grpSpPr>
          <p:cxnSp>
            <p:nvCxnSpPr>
              <p:cNvPr id="59666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67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68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69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70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71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6" name="Group 76"/>
            <p:cNvGrpSpPr>
              <a:grpSpLocks/>
            </p:cNvGrpSpPr>
            <p:nvPr/>
          </p:nvGrpSpPr>
          <p:grpSpPr bwMode="auto">
            <a:xfrm rot="8100000">
              <a:off x="3614" y="1195"/>
              <a:ext cx="38" cy="220"/>
              <a:chOff x="4208" y="3985"/>
              <a:chExt cx="126" cy="463"/>
            </a:xfrm>
          </p:grpSpPr>
          <p:cxnSp>
            <p:nvCxnSpPr>
              <p:cNvPr id="59660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61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62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63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64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65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 rot="2700000">
              <a:off x="3617" y="2112"/>
              <a:ext cx="51" cy="226"/>
              <a:chOff x="4208" y="3985"/>
              <a:chExt cx="126" cy="463"/>
            </a:xfrm>
          </p:grpSpPr>
          <p:cxnSp>
            <p:nvCxnSpPr>
              <p:cNvPr id="59654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55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56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57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58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59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8" name="Group 69"/>
            <p:cNvGrpSpPr>
              <a:grpSpLocks/>
            </p:cNvGrpSpPr>
            <p:nvPr/>
          </p:nvGrpSpPr>
          <p:grpSpPr bwMode="auto">
            <a:xfrm>
              <a:off x="3739" y="2151"/>
              <a:ext cx="39" cy="190"/>
              <a:chOff x="4208" y="3985"/>
              <a:chExt cx="126" cy="463"/>
            </a:xfrm>
          </p:grpSpPr>
          <p:cxnSp>
            <p:nvCxnSpPr>
              <p:cNvPr id="59648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49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50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51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52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53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9" name="Group 83"/>
            <p:cNvGrpSpPr>
              <a:grpSpLocks/>
            </p:cNvGrpSpPr>
            <p:nvPr/>
          </p:nvGrpSpPr>
          <p:grpSpPr bwMode="auto">
            <a:xfrm>
              <a:off x="3796" y="2167"/>
              <a:ext cx="201" cy="162"/>
              <a:chOff x="3890" y="9903"/>
              <a:chExt cx="401" cy="362"/>
            </a:xfrm>
          </p:grpSpPr>
          <p:cxnSp>
            <p:nvCxnSpPr>
              <p:cNvPr id="59642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43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44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45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46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47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0" name="Group 112"/>
          <p:cNvGrpSpPr>
            <a:grpSpLocks/>
          </p:cNvGrpSpPr>
          <p:nvPr/>
        </p:nvGrpSpPr>
        <p:grpSpPr bwMode="auto">
          <a:xfrm>
            <a:off x="4608513" y="1089025"/>
            <a:ext cx="698500" cy="1800225"/>
            <a:chOff x="2835" y="1117"/>
            <a:chExt cx="440" cy="1134"/>
          </a:xfrm>
        </p:grpSpPr>
        <p:sp>
          <p:nvSpPr>
            <p:cNvPr id="59576" name="Oval 113"/>
            <p:cNvSpPr>
              <a:spLocks noChangeArrowheads="1"/>
            </p:cNvSpPr>
            <p:nvPr/>
          </p:nvSpPr>
          <p:spPr bwMode="auto">
            <a:xfrm>
              <a:off x="2867" y="1308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1" name="Group 114"/>
            <p:cNvGrpSpPr>
              <a:grpSpLocks/>
            </p:cNvGrpSpPr>
            <p:nvPr/>
          </p:nvGrpSpPr>
          <p:grpSpPr bwMode="auto">
            <a:xfrm>
              <a:off x="2985" y="1344"/>
              <a:ext cx="130" cy="119"/>
              <a:chOff x="3243" y="1979"/>
              <a:chExt cx="227" cy="226"/>
            </a:xfrm>
          </p:grpSpPr>
          <p:sp>
            <p:nvSpPr>
              <p:cNvPr id="59628" name="Oval 115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629" name="Line 116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0" name="Line 117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578" name="Oval 118"/>
            <p:cNvSpPr>
              <a:spLocks noChangeArrowheads="1"/>
            </p:cNvSpPr>
            <p:nvPr/>
          </p:nvSpPr>
          <p:spPr bwMode="auto">
            <a:xfrm>
              <a:off x="2992" y="1764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579" name="Text Box 119"/>
            <p:cNvSpPr txBox="1">
              <a:spLocks noChangeArrowheads="1"/>
            </p:cNvSpPr>
            <p:nvPr/>
          </p:nvSpPr>
          <p:spPr bwMode="auto">
            <a:xfrm>
              <a:off x="2965" y="1719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22" name="Group 120"/>
            <p:cNvGrpSpPr>
              <a:grpSpLocks/>
            </p:cNvGrpSpPr>
            <p:nvPr/>
          </p:nvGrpSpPr>
          <p:grpSpPr bwMode="auto">
            <a:xfrm>
              <a:off x="2985" y="1480"/>
              <a:ext cx="130" cy="119"/>
              <a:chOff x="3243" y="1979"/>
              <a:chExt cx="227" cy="226"/>
            </a:xfrm>
          </p:grpSpPr>
          <p:sp>
            <p:nvSpPr>
              <p:cNvPr id="59625" name="Oval 121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626" name="Line 122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7" name="Line 123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581" name="Oval 124"/>
            <p:cNvSpPr>
              <a:spLocks noChangeArrowheads="1"/>
            </p:cNvSpPr>
            <p:nvPr/>
          </p:nvSpPr>
          <p:spPr bwMode="auto">
            <a:xfrm>
              <a:off x="2985" y="1900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582" name="Text Box 125"/>
            <p:cNvSpPr txBox="1">
              <a:spLocks noChangeArrowheads="1"/>
            </p:cNvSpPr>
            <p:nvPr/>
          </p:nvSpPr>
          <p:spPr bwMode="auto">
            <a:xfrm>
              <a:off x="2958" y="1855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23" name="Group 48"/>
            <p:cNvGrpSpPr>
              <a:grpSpLocks/>
            </p:cNvGrpSpPr>
            <p:nvPr/>
          </p:nvGrpSpPr>
          <p:grpSpPr bwMode="auto">
            <a:xfrm>
              <a:off x="3036" y="1119"/>
              <a:ext cx="25" cy="184"/>
              <a:chOff x="4208" y="3985"/>
              <a:chExt cx="126" cy="463"/>
            </a:xfrm>
          </p:grpSpPr>
          <p:cxnSp>
            <p:nvCxnSpPr>
              <p:cNvPr id="59619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20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21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22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23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24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4" name="Group 55"/>
            <p:cNvGrpSpPr>
              <a:grpSpLocks/>
            </p:cNvGrpSpPr>
            <p:nvPr/>
          </p:nvGrpSpPr>
          <p:grpSpPr bwMode="auto">
            <a:xfrm rot="2700000">
              <a:off x="3151" y="1088"/>
              <a:ext cx="24" cy="249"/>
              <a:chOff x="4208" y="3985"/>
              <a:chExt cx="126" cy="463"/>
            </a:xfrm>
          </p:grpSpPr>
          <p:cxnSp>
            <p:nvCxnSpPr>
              <p:cNvPr id="59613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14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15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16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17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18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5" name="Group 76"/>
            <p:cNvGrpSpPr>
              <a:grpSpLocks/>
            </p:cNvGrpSpPr>
            <p:nvPr/>
          </p:nvGrpSpPr>
          <p:grpSpPr bwMode="auto">
            <a:xfrm rot="8100000">
              <a:off x="2911" y="1105"/>
              <a:ext cx="38" cy="220"/>
              <a:chOff x="4208" y="3985"/>
              <a:chExt cx="126" cy="463"/>
            </a:xfrm>
          </p:grpSpPr>
          <p:cxnSp>
            <p:nvCxnSpPr>
              <p:cNvPr id="59607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08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09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10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11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12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6" name="Group 62"/>
            <p:cNvGrpSpPr>
              <a:grpSpLocks/>
            </p:cNvGrpSpPr>
            <p:nvPr/>
          </p:nvGrpSpPr>
          <p:grpSpPr bwMode="auto">
            <a:xfrm rot="2700000">
              <a:off x="2914" y="2022"/>
              <a:ext cx="51" cy="226"/>
              <a:chOff x="4208" y="3985"/>
              <a:chExt cx="126" cy="463"/>
            </a:xfrm>
          </p:grpSpPr>
          <p:cxnSp>
            <p:nvCxnSpPr>
              <p:cNvPr id="59601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02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03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04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05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06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3036" y="2061"/>
              <a:ext cx="39" cy="190"/>
              <a:chOff x="4208" y="3985"/>
              <a:chExt cx="126" cy="463"/>
            </a:xfrm>
          </p:grpSpPr>
          <p:cxnSp>
            <p:nvCxnSpPr>
              <p:cNvPr id="59595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96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97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9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99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600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8" name="Group 83"/>
            <p:cNvGrpSpPr>
              <a:grpSpLocks/>
            </p:cNvGrpSpPr>
            <p:nvPr/>
          </p:nvGrpSpPr>
          <p:grpSpPr bwMode="auto">
            <a:xfrm>
              <a:off x="3093" y="2077"/>
              <a:ext cx="201" cy="162"/>
              <a:chOff x="3890" y="9903"/>
              <a:chExt cx="401" cy="362"/>
            </a:xfrm>
          </p:grpSpPr>
          <p:cxnSp>
            <p:nvCxnSpPr>
              <p:cNvPr id="59589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90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91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92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93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94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9" name="Group 168"/>
          <p:cNvGrpSpPr>
            <a:grpSpLocks/>
          </p:cNvGrpSpPr>
          <p:nvPr/>
        </p:nvGrpSpPr>
        <p:grpSpPr bwMode="auto">
          <a:xfrm>
            <a:off x="1611313" y="2133600"/>
            <a:ext cx="296862" cy="304800"/>
            <a:chOff x="3129" y="2636"/>
            <a:chExt cx="187" cy="192"/>
          </a:xfrm>
        </p:grpSpPr>
        <p:sp>
          <p:nvSpPr>
            <p:cNvPr id="59574" name="Oval 169"/>
            <p:cNvSpPr>
              <a:spLocks noChangeArrowheads="1"/>
            </p:cNvSpPr>
            <p:nvPr/>
          </p:nvSpPr>
          <p:spPr bwMode="auto">
            <a:xfrm>
              <a:off x="3152" y="2682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575" name="Text Box 170"/>
            <p:cNvSpPr txBox="1">
              <a:spLocks noChangeArrowheads="1"/>
            </p:cNvSpPr>
            <p:nvPr/>
          </p:nvSpPr>
          <p:spPr bwMode="auto">
            <a:xfrm>
              <a:off x="3129" y="2636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</p:grpSp>
      <p:grpSp>
        <p:nvGrpSpPr>
          <p:cNvPr id="30" name="Group 171"/>
          <p:cNvGrpSpPr>
            <a:grpSpLocks/>
          </p:cNvGrpSpPr>
          <p:nvPr/>
        </p:nvGrpSpPr>
        <p:grpSpPr bwMode="auto">
          <a:xfrm>
            <a:off x="1439863" y="4581525"/>
            <a:ext cx="698500" cy="1800225"/>
            <a:chOff x="2712" y="1616"/>
            <a:chExt cx="440" cy="1134"/>
          </a:xfrm>
        </p:grpSpPr>
        <p:sp>
          <p:nvSpPr>
            <p:cNvPr id="59519" name="Oval 172"/>
            <p:cNvSpPr>
              <a:spLocks noChangeArrowheads="1"/>
            </p:cNvSpPr>
            <p:nvPr/>
          </p:nvSpPr>
          <p:spPr bwMode="auto">
            <a:xfrm>
              <a:off x="2744" y="180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1" name="Group 173"/>
            <p:cNvGrpSpPr>
              <a:grpSpLocks/>
            </p:cNvGrpSpPr>
            <p:nvPr/>
          </p:nvGrpSpPr>
          <p:grpSpPr bwMode="auto">
            <a:xfrm>
              <a:off x="2862" y="1914"/>
              <a:ext cx="130" cy="119"/>
              <a:chOff x="3243" y="1979"/>
              <a:chExt cx="227" cy="226"/>
            </a:xfrm>
          </p:grpSpPr>
          <p:sp>
            <p:nvSpPr>
              <p:cNvPr id="59571" name="Oval 174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572" name="Line 175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3" name="Line 176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521" name="Oval 177"/>
            <p:cNvSpPr>
              <a:spLocks noChangeArrowheads="1"/>
            </p:cNvSpPr>
            <p:nvPr/>
          </p:nvSpPr>
          <p:spPr bwMode="auto">
            <a:xfrm>
              <a:off x="2862" y="2046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522" name="Text Box 178"/>
            <p:cNvSpPr txBox="1">
              <a:spLocks noChangeArrowheads="1"/>
            </p:cNvSpPr>
            <p:nvPr/>
          </p:nvSpPr>
          <p:spPr bwMode="auto">
            <a:xfrm>
              <a:off x="2835" y="2001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59632" name="Group 179"/>
            <p:cNvGrpSpPr>
              <a:grpSpLocks/>
            </p:cNvGrpSpPr>
            <p:nvPr/>
          </p:nvGrpSpPr>
          <p:grpSpPr bwMode="auto">
            <a:xfrm>
              <a:off x="2862" y="2177"/>
              <a:ext cx="130" cy="119"/>
              <a:chOff x="3243" y="1979"/>
              <a:chExt cx="227" cy="226"/>
            </a:xfrm>
          </p:grpSpPr>
          <p:sp>
            <p:nvSpPr>
              <p:cNvPr id="59568" name="Oval 180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569" name="Line 181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0" name="Line 182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524" name="Oval 183"/>
            <p:cNvSpPr>
              <a:spLocks noChangeArrowheads="1"/>
            </p:cNvSpPr>
            <p:nvPr/>
          </p:nvSpPr>
          <p:spPr bwMode="auto">
            <a:xfrm>
              <a:off x="2862" y="2308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525" name="Text Box 184"/>
            <p:cNvSpPr txBox="1">
              <a:spLocks noChangeArrowheads="1"/>
            </p:cNvSpPr>
            <p:nvPr/>
          </p:nvSpPr>
          <p:spPr bwMode="auto">
            <a:xfrm>
              <a:off x="2835" y="2263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59635" name="Group 48"/>
            <p:cNvGrpSpPr>
              <a:grpSpLocks/>
            </p:cNvGrpSpPr>
            <p:nvPr/>
          </p:nvGrpSpPr>
          <p:grpSpPr bwMode="auto">
            <a:xfrm>
              <a:off x="2913" y="1618"/>
              <a:ext cx="25" cy="184"/>
              <a:chOff x="4208" y="3985"/>
              <a:chExt cx="126" cy="463"/>
            </a:xfrm>
          </p:grpSpPr>
          <p:cxnSp>
            <p:nvCxnSpPr>
              <p:cNvPr id="59562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63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64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65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66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67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36" name="Group 55"/>
            <p:cNvGrpSpPr>
              <a:grpSpLocks/>
            </p:cNvGrpSpPr>
            <p:nvPr/>
          </p:nvGrpSpPr>
          <p:grpSpPr bwMode="auto">
            <a:xfrm rot="2700000">
              <a:off x="3028" y="1587"/>
              <a:ext cx="24" cy="249"/>
              <a:chOff x="4208" y="3985"/>
              <a:chExt cx="126" cy="463"/>
            </a:xfrm>
          </p:grpSpPr>
          <p:cxnSp>
            <p:nvCxnSpPr>
              <p:cNvPr id="59556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57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58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59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60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61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37" name="Group 76"/>
            <p:cNvGrpSpPr>
              <a:grpSpLocks/>
            </p:cNvGrpSpPr>
            <p:nvPr/>
          </p:nvGrpSpPr>
          <p:grpSpPr bwMode="auto">
            <a:xfrm rot="8100000">
              <a:off x="2788" y="1604"/>
              <a:ext cx="38" cy="220"/>
              <a:chOff x="4208" y="3985"/>
              <a:chExt cx="126" cy="463"/>
            </a:xfrm>
          </p:grpSpPr>
          <p:cxnSp>
            <p:nvCxnSpPr>
              <p:cNvPr id="59550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51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52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53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54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55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38" name="Group 62"/>
            <p:cNvGrpSpPr>
              <a:grpSpLocks/>
            </p:cNvGrpSpPr>
            <p:nvPr/>
          </p:nvGrpSpPr>
          <p:grpSpPr bwMode="auto">
            <a:xfrm rot="2700000">
              <a:off x="2791" y="2521"/>
              <a:ext cx="51" cy="226"/>
              <a:chOff x="4208" y="3985"/>
              <a:chExt cx="126" cy="463"/>
            </a:xfrm>
          </p:grpSpPr>
          <p:cxnSp>
            <p:nvCxnSpPr>
              <p:cNvPr id="59544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45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46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47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48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49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39" name="Group 69"/>
            <p:cNvGrpSpPr>
              <a:grpSpLocks/>
            </p:cNvGrpSpPr>
            <p:nvPr/>
          </p:nvGrpSpPr>
          <p:grpSpPr bwMode="auto">
            <a:xfrm>
              <a:off x="2913" y="2560"/>
              <a:ext cx="39" cy="190"/>
              <a:chOff x="4208" y="3985"/>
              <a:chExt cx="126" cy="463"/>
            </a:xfrm>
          </p:grpSpPr>
          <p:cxnSp>
            <p:nvCxnSpPr>
              <p:cNvPr id="59538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39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40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41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42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43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40" name="Group 83"/>
            <p:cNvGrpSpPr>
              <a:grpSpLocks/>
            </p:cNvGrpSpPr>
            <p:nvPr/>
          </p:nvGrpSpPr>
          <p:grpSpPr bwMode="auto">
            <a:xfrm>
              <a:off x="2970" y="2576"/>
              <a:ext cx="201" cy="162"/>
              <a:chOff x="3890" y="9903"/>
              <a:chExt cx="401" cy="362"/>
            </a:xfrm>
          </p:grpSpPr>
          <p:cxnSp>
            <p:nvCxnSpPr>
              <p:cNvPr id="59532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33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34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35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36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37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9641" name="Group 227"/>
          <p:cNvGrpSpPr>
            <a:grpSpLocks/>
          </p:cNvGrpSpPr>
          <p:nvPr/>
        </p:nvGrpSpPr>
        <p:grpSpPr bwMode="auto">
          <a:xfrm>
            <a:off x="4608513" y="4581525"/>
            <a:ext cx="698500" cy="1800225"/>
            <a:chOff x="2903" y="2886"/>
            <a:chExt cx="440" cy="1134"/>
          </a:xfrm>
        </p:grpSpPr>
        <p:sp>
          <p:nvSpPr>
            <p:cNvPr id="59464" name="Oval 228"/>
            <p:cNvSpPr>
              <a:spLocks noChangeArrowheads="1"/>
            </p:cNvSpPr>
            <p:nvPr/>
          </p:nvSpPr>
          <p:spPr bwMode="auto">
            <a:xfrm>
              <a:off x="2935" y="3077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59685" name="Group 229"/>
            <p:cNvGrpSpPr>
              <a:grpSpLocks/>
            </p:cNvGrpSpPr>
            <p:nvPr/>
          </p:nvGrpSpPr>
          <p:grpSpPr bwMode="auto">
            <a:xfrm>
              <a:off x="3061" y="3521"/>
              <a:ext cx="130" cy="119"/>
              <a:chOff x="3243" y="1979"/>
              <a:chExt cx="227" cy="226"/>
            </a:xfrm>
          </p:grpSpPr>
          <p:sp>
            <p:nvSpPr>
              <p:cNvPr id="59516" name="Oval 230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517" name="Line 231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8" name="Line 232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466" name="Oval 233"/>
            <p:cNvSpPr>
              <a:spLocks noChangeArrowheads="1"/>
            </p:cNvSpPr>
            <p:nvPr/>
          </p:nvSpPr>
          <p:spPr bwMode="auto">
            <a:xfrm>
              <a:off x="3060" y="3112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67" name="Text Box 234"/>
            <p:cNvSpPr txBox="1">
              <a:spLocks noChangeArrowheads="1"/>
            </p:cNvSpPr>
            <p:nvPr/>
          </p:nvSpPr>
          <p:spPr bwMode="auto">
            <a:xfrm>
              <a:off x="3033" y="3067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59688" name="Group 235"/>
            <p:cNvGrpSpPr>
              <a:grpSpLocks/>
            </p:cNvGrpSpPr>
            <p:nvPr/>
          </p:nvGrpSpPr>
          <p:grpSpPr bwMode="auto">
            <a:xfrm>
              <a:off x="3061" y="3657"/>
              <a:ext cx="130" cy="119"/>
              <a:chOff x="3243" y="1979"/>
              <a:chExt cx="227" cy="226"/>
            </a:xfrm>
          </p:grpSpPr>
          <p:sp>
            <p:nvSpPr>
              <p:cNvPr id="59513" name="Oval 236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514" name="Line 237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5" name="Line 238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469" name="Oval 239"/>
            <p:cNvSpPr>
              <a:spLocks noChangeArrowheads="1"/>
            </p:cNvSpPr>
            <p:nvPr/>
          </p:nvSpPr>
          <p:spPr bwMode="auto">
            <a:xfrm>
              <a:off x="3053" y="3248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70" name="Text Box 240"/>
            <p:cNvSpPr txBox="1">
              <a:spLocks noChangeArrowheads="1"/>
            </p:cNvSpPr>
            <p:nvPr/>
          </p:nvSpPr>
          <p:spPr bwMode="auto">
            <a:xfrm>
              <a:off x="3026" y="3203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59691" name="Group 48"/>
            <p:cNvGrpSpPr>
              <a:grpSpLocks/>
            </p:cNvGrpSpPr>
            <p:nvPr/>
          </p:nvGrpSpPr>
          <p:grpSpPr bwMode="auto">
            <a:xfrm>
              <a:off x="3104" y="2888"/>
              <a:ext cx="25" cy="184"/>
              <a:chOff x="4208" y="3985"/>
              <a:chExt cx="126" cy="463"/>
            </a:xfrm>
          </p:grpSpPr>
          <p:cxnSp>
            <p:nvCxnSpPr>
              <p:cNvPr id="59507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08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09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10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11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12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92" name="Group 55"/>
            <p:cNvGrpSpPr>
              <a:grpSpLocks/>
            </p:cNvGrpSpPr>
            <p:nvPr/>
          </p:nvGrpSpPr>
          <p:grpSpPr bwMode="auto">
            <a:xfrm rot="2700000">
              <a:off x="3219" y="2857"/>
              <a:ext cx="24" cy="249"/>
              <a:chOff x="4208" y="3985"/>
              <a:chExt cx="126" cy="463"/>
            </a:xfrm>
          </p:grpSpPr>
          <p:cxnSp>
            <p:nvCxnSpPr>
              <p:cNvPr id="59501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02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03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04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05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06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93" name="Group 76"/>
            <p:cNvGrpSpPr>
              <a:grpSpLocks/>
            </p:cNvGrpSpPr>
            <p:nvPr/>
          </p:nvGrpSpPr>
          <p:grpSpPr bwMode="auto">
            <a:xfrm rot="8100000">
              <a:off x="2979" y="2874"/>
              <a:ext cx="38" cy="220"/>
              <a:chOff x="4208" y="3985"/>
              <a:chExt cx="126" cy="463"/>
            </a:xfrm>
          </p:grpSpPr>
          <p:cxnSp>
            <p:nvCxnSpPr>
              <p:cNvPr id="59495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96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97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98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99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500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94" name="Group 62"/>
            <p:cNvGrpSpPr>
              <a:grpSpLocks/>
            </p:cNvGrpSpPr>
            <p:nvPr/>
          </p:nvGrpSpPr>
          <p:grpSpPr bwMode="auto">
            <a:xfrm rot="2700000">
              <a:off x="2982" y="3791"/>
              <a:ext cx="51" cy="226"/>
              <a:chOff x="4208" y="3985"/>
              <a:chExt cx="126" cy="463"/>
            </a:xfrm>
          </p:grpSpPr>
          <p:cxnSp>
            <p:nvCxnSpPr>
              <p:cNvPr id="59489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90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91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92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93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94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95" name="Group 69"/>
            <p:cNvGrpSpPr>
              <a:grpSpLocks/>
            </p:cNvGrpSpPr>
            <p:nvPr/>
          </p:nvGrpSpPr>
          <p:grpSpPr bwMode="auto">
            <a:xfrm>
              <a:off x="3104" y="3830"/>
              <a:ext cx="39" cy="190"/>
              <a:chOff x="4208" y="3985"/>
              <a:chExt cx="126" cy="463"/>
            </a:xfrm>
          </p:grpSpPr>
          <p:cxnSp>
            <p:nvCxnSpPr>
              <p:cNvPr id="59483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84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85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86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87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88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696" name="Group 83"/>
            <p:cNvGrpSpPr>
              <a:grpSpLocks/>
            </p:cNvGrpSpPr>
            <p:nvPr/>
          </p:nvGrpSpPr>
          <p:grpSpPr bwMode="auto">
            <a:xfrm>
              <a:off x="3161" y="3846"/>
              <a:ext cx="201" cy="162"/>
              <a:chOff x="3890" y="9903"/>
              <a:chExt cx="401" cy="362"/>
            </a:xfrm>
          </p:grpSpPr>
          <p:cxnSp>
            <p:nvCxnSpPr>
              <p:cNvPr id="59477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78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79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80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81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82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9739" name="Group 283"/>
          <p:cNvGrpSpPr>
            <a:grpSpLocks/>
          </p:cNvGrpSpPr>
          <p:nvPr/>
        </p:nvGrpSpPr>
        <p:grpSpPr bwMode="auto">
          <a:xfrm>
            <a:off x="7869238" y="4581525"/>
            <a:ext cx="698500" cy="1800225"/>
            <a:chOff x="3538" y="1207"/>
            <a:chExt cx="440" cy="1134"/>
          </a:xfrm>
        </p:grpSpPr>
        <p:sp>
          <p:nvSpPr>
            <p:cNvPr id="59411" name="Oval 284"/>
            <p:cNvSpPr>
              <a:spLocks noChangeArrowheads="1"/>
            </p:cNvSpPr>
            <p:nvPr/>
          </p:nvSpPr>
          <p:spPr bwMode="auto">
            <a:xfrm>
              <a:off x="3570" y="1398"/>
              <a:ext cx="365" cy="7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59740" name="Group 285"/>
            <p:cNvGrpSpPr>
              <a:grpSpLocks/>
            </p:cNvGrpSpPr>
            <p:nvPr/>
          </p:nvGrpSpPr>
          <p:grpSpPr bwMode="auto">
            <a:xfrm>
              <a:off x="3688" y="1505"/>
              <a:ext cx="130" cy="119"/>
              <a:chOff x="3243" y="1979"/>
              <a:chExt cx="227" cy="226"/>
            </a:xfrm>
          </p:grpSpPr>
          <p:sp>
            <p:nvSpPr>
              <p:cNvPr id="59461" name="Oval 286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462" name="Line 287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3" name="Line 288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413" name="Oval 289"/>
            <p:cNvSpPr>
              <a:spLocks noChangeArrowheads="1"/>
            </p:cNvSpPr>
            <p:nvPr/>
          </p:nvSpPr>
          <p:spPr bwMode="auto">
            <a:xfrm>
              <a:off x="3688" y="1637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14" name="Text Box 290"/>
            <p:cNvSpPr txBox="1">
              <a:spLocks noChangeArrowheads="1"/>
            </p:cNvSpPr>
            <p:nvPr/>
          </p:nvSpPr>
          <p:spPr bwMode="auto">
            <a:xfrm>
              <a:off x="3661" y="1592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  <p:grpSp>
          <p:nvGrpSpPr>
            <p:cNvPr id="59741" name="Group 291"/>
            <p:cNvGrpSpPr>
              <a:grpSpLocks/>
            </p:cNvGrpSpPr>
            <p:nvPr/>
          </p:nvGrpSpPr>
          <p:grpSpPr bwMode="auto">
            <a:xfrm>
              <a:off x="3688" y="1768"/>
              <a:ext cx="130" cy="119"/>
              <a:chOff x="3243" y="1979"/>
              <a:chExt cx="227" cy="226"/>
            </a:xfrm>
          </p:grpSpPr>
          <p:sp>
            <p:nvSpPr>
              <p:cNvPr id="59458" name="Oval 292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227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459" name="Line 293"/>
              <p:cNvSpPr>
                <a:spLocks noChangeShapeType="1"/>
              </p:cNvSpPr>
              <p:nvPr/>
            </p:nvSpPr>
            <p:spPr bwMode="auto">
              <a:xfrm>
                <a:off x="3356" y="1979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0" name="Line 294"/>
              <p:cNvSpPr>
                <a:spLocks noChangeShapeType="1"/>
              </p:cNvSpPr>
              <p:nvPr/>
            </p:nvSpPr>
            <p:spPr bwMode="auto">
              <a:xfrm>
                <a:off x="3243" y="2092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742" name="Group 48"/>
            <p:cNvGrpSpPr>
              <a:grpSpLocks/>
            </p:cNvGrpSpPr>
            <p:nvPr/>
          </p:nvGrpSpPr>
          <p:grpSpPr bwMode="auto">
            <a:xfrm>
              <a:off x="3739" y="1209"/>
              <a:ext cx="25" cy="184"/>
              <a:chOff x="4208" y="3985"/>
              <a:chExt cx="126" cy="463"/>
            </a:xfrm>
          </p:grpSpPr>
          <p:cxnSp>
            <p:nvCxnSpPr>
              <p:cNvPr id="59452" name="AutoShape 4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53" name="AutoShape 50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54" name="AutoShape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55" name="AutoShape 52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56" name="AutoShape 5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57" name="AutoShape 54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9743" name="Group 55"/>
            <p:cNvGrpSpPr>
              <a:grpSpLocks/>
            </p:cNvGrpSpPr>
            <p:nvPr/>
          </p:nvGrpSpPr>
          <p:grpSpPr bwMode="auto">
            <a:xfrm rot="2700000">
              <a:off x="3854" y="1178"/>
              <a:ext cx="24" cy="249"/>
              <a:chOff x="4208" y="3985"/>
              <a:chExt cx="126" cy="463"/>
            </a:xfrm>
          </p:grpSpPr>
          <p:cxnSp>
            <p:nvCxnSpPr>
              <p:cNvPr id="59446" name="AutoShape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47" name="AutoShape 57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48" name="AutoShape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49" name="AutoShape 59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50" name="Auto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51" name="AutoShape 61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20" name="Group 76"/>
            <p:cNvGrpSpPr>
              <a:grpSpLocks/>
            </p:cNvGrpSpPr>
            <p:nvPr/>
          </p:nvGrpSpPr>
          <p:grpSpPr bwMode="auto">
            <a:xfrm rot="8100000">
              <a:off x="3614" y="1195"/>
              <a:ext cx="38" cy="220"/>
              <a:chOff x="4208" y="3985"/>
              <a:chExt cx="126" cy="463"/>
            </a:xfrm>
          </p:grpSpPr>
          <p:cxnSp>
            <p:nvCxnSpPr>
              <p:cNvPr id="59440" name="AutoShape 7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41" name="AutoShape 78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42" name="AutoShape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43" name="AutoShape 80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44" name="AutoShape 81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45" name="AutoShape 82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21" name="Group 62"/>
            <p:cNvGrpSpPr>
              <a:grpSpLocks/>
            </p:cNvGrpSpPr>
            <p:nvPr/>
          </p:nvGrpSpPr>
          <p:grpSpPr bwMode="auto">
            <a:xfrm rot="2700000">
              <a:off x="3617" y="2112"/>
              <a:ext cx="51" cy="226"/>
              <a:chOff x="4208" y="3985"/>
              <a:chExt cx="126" cy="463"/>
            </a:xfrm>
          </p:grpSpPr>
          <p:cxnSp>
            <p:nvCxnSpPr>
              <p:cNvPr id="59434" name="AutoShape 63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35" name="AutoShape 64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36" name="AutoShape 65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37" name="AutoShape 66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38" name="AutoShape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39" name="AutoShape 68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22" name="Group 69"/>
            <p:cNvGrpSpPr>
              <a:grpSpLocks/>
            </p:cNvGrpSpPr>
            <p:nvPr/>
          </p:nvGrpSpPr>
          <p:grpSpPr bwMode="auto">
            <a:xfrm>
              <a:off x="3739" y="2151"/>
              <a:ext cx="39" cy="190"/>
              <a:chOff x="4208" y="3985"/>
              <a:chExt cx="126" cy="463"/>
            </a:xfrm>
          </p:grpSpPr>
          <p:cxnSp>
            <p:nvCxnSpPr>
              <p:cNvPr id="59428" name="AutoShape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3961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29" name="AutoShape 71"/>
              <p:cNvCxnSpPr>
                <a:cxnSpLocks noChangeShapeType="1"/>
              </p:cNvCxnSpPr>
              <p:nvPr/>
            </p:nvCxnSpPr>
            <p:spPr bwMode="auto">
              <a:xfrm rot="-5400000">
                <a:off x="4233" y="4038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30" name="AutoShape 72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115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31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232" y="419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32" name="AutoShape 7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32" y="4270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33" name="AutoShape 75"/>
              <p:cNvCxnSpPr>
                <a:cxnSpLocks noChangeShapeType="1"/>
              </p:cNvCxnSpPr>
              <p:nvPr/>
            </p:nvCxnSpPr>
            <p:spPr bwMode="auto">
              <a:xfrm rot="-5400000">
                <a:off x="4233" y="4347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23" name="Group 83"/>
            <p:cNvGrpSpPr>
              <a:grpSpLocks/>
            </p:cNvGrpSpPr>
            <p:nvPr/>
          </p:nvGrpSpPr>
          <p:grpSpPr bwMode="auto">
            <a:xfrm>
              <a:off x="3796" y="2167"/>
              <a:ext cx="201" cy="162"/>
              <a:chOff x="3890" y="9903"/>
              <a:chExt cx="401" cy="362"/>
            </a:xfrm>
          </p:grpSpPr>
          <p:cxnSp>
            <p:nvCxnSpPr>
              <p:cNvPr id="59422" name="AutoShape 84"/>
              <p:cNvCxnSpPr>
                <a:cxnSpLocks noChangeShapeType="1"/>
              </p:cNvCxnSpPr>
              <p:nvPr/>
            </p:nvCxnSpPr>
            <p:spPr bwMode="auto">
              <a:xfrm rot="2700000" flipH="1">
                <a:off x="4133" y="10098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23" name="AutoShape 85"/>
              <p:cNvCxnSpPr>
                <a:cxnSpLocks noChangeShapeType="1"/>
              </p:cNvCxnSpPr>
              <p:nvPr/>
            </p:nvCxnSpPr>
            <p:spPr bwMode="auto">
              <a:xfrm rot="2700000">
                <a:off x="4080" y="1004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24" name="AutoShape 86"/>
              <p:cNvCxnSpPr>
                <a:cxnSpLocks noChangeShapeType="1"/>
              </p:cNvCxnSpPr>
              <p:nvPr/>
            </p:nvCxnSpPr>
            <p:spPr bwMode="auto">
              <a:xfrm rot="2700000" flipH="1">
                <a:off x="4022" y="9988"/>
                <a:ext cx="79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25" name="AutoShape 87"/>
              <p:cNvCxnSpPr>
                <a:cxnSpLocks noChangeShapeType="1"/>
              </p:cNvCxnSpPr>
              <p:nvPr/>
            </p:nvCxnSpPr>
            <p:spPr bwMode="auto">
              <a:xfrm rot="2700000">
                <a:off x="3968" y="9933"/>
                <a:ext cx="77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26" name="AutoShape 88"/>
              <p:cNvCxnSpPr>
                <a:cxnSpLocks noChangeShapeType="1"/>
              </p:cNvCxnSpPr>
              <p:nvPr/>
            </p:nvCxnSpPr>
            <p:spPr bwMode="auto">
              <a:xfrm rot="2700000" flipH="1">
                <a:off x="3914" y="9879"/>
                <a:ext cx="78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9427" name="AutoShape 89"/>
              <p:cNvCxnSpPr>
                <a:cxnSpLocks noChangeShapeType="1"/>
              </p:cNvCxnSpPr>
              <p:nvPr/>
            </p:nvCxnSpPr>
            <p:spPr bwMode="auto">
              <a:xfrm rot="2700000">
                <a:off x="4190" y="10164"/>
                <a:ext cx="76" cy="126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24" name="Group 337"/>
          <p:cNvGrpSpPr>
            <a:grpSpLocks/>
          </p:cNvGrpSpPr>
          <p:nvPr/>
        </p:nvGrpSpPr>
        <p:grpSpPr bwMode="auto">
          <a:xfrm>
            <a:off x="8075613" y="5626100"/>
            <a:ext cx="296862" cy="304800"/>
            <a:chOff x="3129" y="2636"/>
            <a:chExt cx="187" cy="192"/>
          </a:xfrm>
        </p:grpSpPr>
        <p:sp>
          <p:nvSpPr>
            <p:cNvPr id="59409" name="Oval 338"/>
            <p:cNvSpPr>
              <a:spLocks noChangeArrowheads="1"/>
            </p:cNvSpPr>
            <p:nvPr/>
          </p:nvSpPr>
          <p:spPr bwMode="auto">
            <a:xfrm>
              <a:off x="3152" y="2682"/>
              <a:ext cx="130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410" name="Text Box 339"/>
            <p:cNvSpPr txBox="1">
              <a:spLocks noChangeArrowheads="1"/>
            </p:cNvSpPr>
            <p:nvPr/>
          </p:nvSpPr>
          <p:spPr bwMode="auto">
            <a:xfrm>
              <a:off x="3129" y="2636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400"/>
                <a:t>n</a:t>
              </a:r>
            </a:p>
          </p:txBody>
        </p:sp>
      </p:grpSp>
      <p:grpSp>
        <p:nvGrpSpPr>
          <p:cNvPr id="325" name="Group 90"/>
          <p:cNvGrpSpPr>
            <a:grpSpLocks/>
          </p:cNvGrpSpPr>
          <p:nvPr/>
        </p:nvGrpSpPr>
        <p:grpSpPr bwMode="auto">
          <a:xfrm>
            <a:off x="4826000" y="3784600"/>
            <a:ext cx="358775" cy="257175"/>
            <a:chOff x="5502" y="8541"/>
            <a:chExt cx="565" cy="405"/>
          </a:xfrm>
        </p:grpSpPr>
        <p:sp>
          <p:nvSpPr>
            <p:cNvPr id="59407" name="Oval 91"/>
            <p:cNvSpPr>
              <a:spLocks noChangeAspect="1" noChangeArrowheads="1"/>
            </p:cNvSpPr>
            <p:nvPr/>
          </p:nvSpPr>
          <p:spPr bwMode="auto">
            <a:xfrm>
              <a:off x="5565" y="8571"/>
              <a:ext cx="346" cy="375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59408" name="Text Box 92"/>
            <p:cNvSpPr txBox="1">
              <a:spLocks noChangeAspect="1" noChangeArrowheads="1"/>
            </p:cNvSpPr>
            <p:nvPr/>
          </p:nvSpPr>
          <p:spPr bwMode="auto">
            <a:xfrm>
              <a:off x="5502" y="8541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-</a:t>
              </a:r>
              <a:endParaRPr lang="tr-TR"/>
            </a:p>
          </p:txBody>
        </p:sp>
      </p:grpSp>
      <p:grpSp>
        <p:nvGrpSpPr>
          <p:cNvPr id="326" name="Group 93"/>
          <p:cNvGrpSpPr>
            <a:grpSpLocks/>
          </p:cNvGrpSpPr>
          <p:nvPr/>
        </p:nvGrpSpPr>
        <p:grpSpPr bwMode="auto">
          <a:xfrm>
            <a:off x="4826000" y="3316288"/>
            <a:ext cx="358775" cy="257175"/>
            <a:chOff x="6037" y="9793"/>
            <a:chExt cx="565" cy="405"/>
          </a:xfrm>
        </p:grpSpPr>
        <p:sp>
          <p:nvSpPr>
            <p:cNvPr id="59405" name="Oval 94"/>
            <p:cNvSpPr>
              <a:spLocks noChangeAspect="1" noChangeArrowheads="1"/>
            </p:cNvSpPr>
            <p:nvPr/>
          </p:nvSpPr>
          <p:spPr bwMode="auto">
            <a:xfrm>
              <a:off x="6100" y="9823"/>
              <a:ext cx="346" cy="375"/>
            </a:xfrm>
            <a:prstGeom prst="ellipse">
              <a:avLst/>
            </a:prstGeom>
            <a:solidFill>
              <a:srgbClr val="3399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tr-TR"/>
            </a:p>
          </p:txBody>
        </p:sp>
        <p:sp>
          <p:nvSpPr>
            <p:cNvPr id="59406" name="Text Box 95"/>
            <p:cNvSpPr txBox="1">
              <a:spLocks noChangeAspect="1" noChangeArrowheads="1"/>
            </p:cNvSpPr>
            <p:nvPr/>
          </p:nvSpPr>
          <p:spPr bwMode="auto">
            <a:xfrm>
              <a:off x="6037" y="9793"/>
              <a:ext cx="565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>
                  <a:solidFill>
                    <a:srgbClr val="000000"/>
                  </a:solidFill>
                </a:rPr>
                <a:t>e</a:t>
              </a:r>
              <a:r>
                <a:rPr lang="tr-TR" sz="1200" baseline="30000">
                  <a:solidFill>
                    <a:srgbClr val="000000"/>
                  </a:solidFill>
                </a:rPr>
                <a:t>+</a:t>
              </a:r>
              <a:endParaRPr lang="tr-TR"/>
            </a:p>
          </p:txBody>
        </p:sp>
      </p:grpSp>
      <p:sp>
        <p:nvSpPr>
          <p:cNvPr id="347" name="Slide Number Placeholder 3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2A262-9C9E-4E97-A17D-280A5D4C6ADB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3533 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0.34375 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3.7037E-6 L -0.34827 3.7037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0.35833 4.4444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9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41336 -0.0023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40937 -0.0023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Bound-Free Pair Production;</a:t>
            </a:r>
            <a:r>
              <a:rPr lang="tr-TR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095500" y="1196975"/>
          <a:ext cx="5140325" cy="647700"/>
        </p:xfrm>
        <a:graphic>
          <a:graphicData uri="http://schemas.openxmlformats.org/presentationml/2006/ole">
            <p:oleObj spid="_x0000_s106498" name="Equation" r:id="rId3" imgW="2108160" imgH="266400" progId="Equation.3">
              <p:embed/>
            </p:oleObj>
          </a:graphicData>
        </a:graphic>
      </p:graphicFrame>
      <p:pic>
        <p:nvPicPr>
          <p:cNvPr id="5125" name="Picture 5" descr="fig_3_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905000"/>
            <a:ext cx="4032250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03237" y="5943600"/>
            <a:ext cx="8640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ko-KR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Fig-3: </a:t>
            </a:r>
            <a:r>
              <a:rPr lang="tr-TR" altLang="ko-KR" sz="2000" dirty="0" smtClean="0">
                <a:latin typeface="Times New Roman" pitchFamily="18" charset="0"/>
              </a:rPr>
              <a:t>BFPP accompanied by GDR in a relativistic heavy ion collisions.</a:t>
            </a:r>
            <a:endParaRPr lang="tr-TR" sz="2000" dirty="0">
              <a:latin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C6A64-A40F-43E6-8F87-51A81C8CE5FB}" type="slidenum">
              <a:rPr lang="tr-T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11783</TotalTime>
  <Words>1278</Words>
  <Application>Microsoft Office PowerPoint</Application>
  <PresentationFormat>On-screen Show (4:3)</PresentationFormat>
  <Paragraphs>212</Paragraphs>
  <Slides>38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Solstice</vt:lpstr>
      <vt:lpstr>Equation</vt:lpstr>
      <vt:lpstr>Denklem</vt:lpstr>
      <vt:lpstr>Worksheet</vt:lpstr>
      <vt:lpstr>Bound-Free  Electron-Positron  Pair Production  Accompanied by Coulomb Dissociation</vt:lpstr>
      <vt:lpstr>Slide 2</vt:lpstr>
      <vt:lpstr>Slide 3</vt:lpstr>
      <vt:lpstr>Slide 4</vt:lpstr>
      <vt:lpstr>Slide 5</vt:lpstr>
      <vt:lpstr>Slide 6</vt:lpstr>
      <vt:lpstr>* Pair Production by Nuclear Dissociation </vt:lpstr>
      <vt:lpstr>Slide 8</vt:lpstr>
      <vt:lpstr>- Bound-Free Pair Production; </vt:lpstr>
      <vt:lpstr>Slide 10</vt:lpstr>
      <vt:lpstr>- FORMULATION</vt:lpstr>
      <vt:lpstr>Slide 12</vt:lpstr>
      <vt:lpstr>Equations of Motion</vt:lpstr>
      <vt:lpstr> Perturbative Expansion</vt:lpstr>
      <vt:lpstr>4-Vector Potentials of Colliding Ions</vt:lpstr>
      <vt:lpstr>The time-evolved vacuum state in the interaction picture;</vt:lpstr>
      <vt:lpstr>      Second order terms for direct and crossed diagrams;</vt:lpstr>
      <vt:lpstr> * Cross Section Calculations for Bound-Free Electron-Positron Pair Production </vt:lpstr>
      <vt:lpstr>Positron (Sommerfeld-Maue) wave-function [1,4];</vt:lpstr>
      <vt:lpstr>Fig-4: Lowest-order Feynman diagrams for the pair production of a bound-free electron-positron pair in heavy-ion collisions: (i) direct and (ii) crossed diagrams for the simultaneous capture of the electron into a bound state of target (T) ion. In the figure, 1 and 2 represents the two ions, and q is the momentum of the positron [5].</vt:lpstr>
      <vt:lpstr>S- transition matrix element for direct  term of Feynman diagrams;</vt:lpstr>
      <vt:lpstr>Scalar parts of the fields as associated with ions 1 and 2;</vt:lpstr>
      <vt:lpstr>The virtual photons frequency of ion 1 &amp; ion 2;</vt:lpstr>
      <vt:lpstr>   Transition amplitudes;</vt:lpstr>
      <vt:lpstr>After making all the simplifications, the final form of the BFPP cross section can be expressed as;</vt:lpstr>
      <vt:lpstr>* Other Methods  for Bound-Free Electron-Positron Pair Production Cross Section Calculations</vt:lpstr>
      <vt:lpstr>* Impact Parameter Dependent Bound-Free Electron-Positron Pair Production [6,7]</vt:lpstr>
      <vt:lpstr>Slide 28</vt:lpstr>
      <vt:lpstr> *     Comparison of the Impact Parameter Dependent Bound-Free Electron-Positron Pair Production Calculations with the Other Methods </vt:lpstr>
      <vt:lpstr>  *    Bound-Free Electron-Positron Pair Production Cross Section Calculations by Coulomb Dissociation </vt:lpstr>
      <vt:lpstr>Slide 31</vt:lpstr>
      <vt:lpstr> * Cross Section Results for Bound-Free Electron-Positron Pair Production by Giant Dipole Resonance  </vt:lpstr>
      <vt:lpstr>Slide 33</vt:lpstr>
      <vt:lpstr>Slide 34</vt:lpstr>
      <vt:lpstr>Slide 35</vt:lpstr>
      <vt:lpstr>Slide 36</vt:lpstr>
      <vt:lpstr>Finally;</vt:lpstr>
      <vt:lpstr>-  REFERENCES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-Order Phase Transition?</dc:title>
  <dc:creator>Wolfgang Bauer</dc:creator>
  <cp:lastModifiedBy>Melek</cp:lastModifiedBy>
  <cp:revision>384</cp:revision>
  <cp:lastPrinted>2000-05-18T22:29:18Z</cp:lastPrinted>
  <dcterms:created xsi:type="dcterms:W3CDTF">1998-04-16T15:03:09Z</dcterms:created>
  <dcterms:modified xsi:type="dcterms:W3CDTF">2011-09-20T21:31:57Z</dcterms:modified>
</cp:coreProperties>
</file>